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2" y="2733709"/>
            <a:ext cx="6069268" cy="1373070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55655" y="5936188"/>
            <a:ext cx="2057400" cy="365125"/>
          </a:xfrm>
        </p:spPr>
        <p:txBody>
          <a:bodyPr/>
          <a:lstStyle/>
          <a:p>
            <a:fld id="{E1559EC2-8318-416E-B7BF-8B1C51D863BB}" type="datetimeFigureOut">
              <a:rPr lang="en-ZA" smtClean="0"/>
              <a:pPr/>
              <a:t>2014/01/22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1" y="5936189"/>
            <a:ext cx="4021666" cy="365125"/>
          </a:xfrm>
        </p:spPr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399" y="2750337"/>
            <a:ext cx="1370293" cy="1356442"/>
          </a:xfrm>
        </p:spPr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447190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3" y="4711617"/>
            <a:ext cx="6894770" cy="54448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1639" y="609598"/>
            <a:ext cx="689653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5256098"/>
            <a:ext cx="6894772" cy="5478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9EC2-8318-416E-B7BF-8B1C51D863BB}" type="datetimeFigureOut">
              <a:rPr lang="en-ZA" smtClean="0"/>
              <a:pPr/>
              <a:t>2014/01/22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310"/>
            <a:ext cx="1149836" cy="1090789"/>
          </a:xfrm>
        </p:spPr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346396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2" name="Picture 21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3" name="Picture 22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55" y="609597"/>
            <a:ext cx="6896534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889151" cy="110176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9EC2-8318-416E-B7BF-8B1C51D863BB}" type="datetimeFigureOut">
              <a:rPr lang="en-ZA" smtClean="0"/>
              <a:pPr/>
              <a:t>2014/01/22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616"/>
            <a:ext cx="1149836" cy="1090789"/>
          </a:xfrm>
        </p:spPr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8242812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30" name="Picture 29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1" name="Picture 30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21" y="616983"/>
            <a:ext cx="642514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89438" y="3660763"/>
            <a:ext cx="5987731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903919" cy="110176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9EC2-8318-416E-B7BF-8B1C51D863BB}" type="datetimeFigureOut">
              <a:rPr lang="en-ZA" smtClean="0"/>
              <a:pPr/>
              <a:t>2014/01/22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27" name="TextBox 26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721477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3" name="Picture 22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4" name="Picture 23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8" y="4710340"/>
            <a:ext cx="6896534" cy="5898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9" y="5300150"/>
            <a:ext cx="6896534" cy="51195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9EC2-8318-416E-B7BF-8B1C51D863BB}" type="datetimeFigureOut">
              <a:rPr lang="en-ZA" smtClean="0"/>
              <a:pPr/>
              <a:t>2014/01/22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05199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32629" y="2329489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9777" y="3015290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8413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79710" y="3007906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26136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233520" y="3007905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9EC2-8318-416E-B7BF-8B1C51D863BB}" type="datetimeFigureOut">
              <a:rPr lang="en-ZA" smtClean="0"/>
              <a:pPr/>
              <a:t>2014/01/22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139766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35" name="Picture 34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6" name="Picture 35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32391" y="4297503"/>
            <a:ext cx="21922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2391" y="2336873"/>
            <a:ext cx="219225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2391" y="4873765"/>
            <a:ext cx="219225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0497" y="4297503"/>
            <a:ext cx="221507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870497" y="2336873"/>
            <a:ext cx="221507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69483" y="4873764"/>
            <a:ext cx="2218004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1028" y="4297503"/>
            <a:ext cx="21943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231027" y="2336873"/>
            <a:ext cx="219433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30934" y="4873762"/>
            <a:ext cx="219723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9EC2-8318-416E-B7BF-8B1C51D863BB}" type="datetimeFigureOut">
              <a:rPr lang="en-ZA" smtClean="0"/>
              <a:pPr/>
              <a:t>2014/01/22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4606400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7" name="Picture 16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8" name="Picture 17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9EC2-8318-416E-B7BF-8B1C51D863BB}" type="datetimeFigureOut">
              <a:rPr lang="en-ZA" smtClean="0"/>
              <a:pPr/>
              <a:t>2014/01/22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5206324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12" name="Rectangle 11"/>
            <p:cNvSpPr/>
            <p:nvPr/>
          </p:nvSpPr>
          <p:spPr>
            <a:xfrm>
              <a:off x="2281445" y="609601"/>
              <a:ext cx="5285695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4798" y="609597"/>
            <a:ext cx="1069602" cy="44619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576359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144" y="5936188"/>
            <a:ext cx="2057400" cy="365125"/>
          </a:xfrm>
        </p:spPr>
        <p:txBody>
          <a:bodyPr/>
          <a:lstStyle/>
          <a:p>
            <a:fld id="{E1559EC2-8318-416E-B7BF-8B1C51D863BB}" type="datetimeFigureOut">
              <a:rPr lang="en-ZA" smtClean="0"/>
              <a:pPr/>
              <a:t>2014/01/22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18959" cy="365125"/>
          </a:xfrm>
        </p:spPr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31152" y="5432500"/>
            <a:ext cx="1149636" cy="1273100"/>
          </a:xfrm>
        </p:spPr>
        <p:txBody>
          <a:bodyPr anchor="t"/>
          <a:lstStyle>
            <a:lvl1pPr algn="ctr">
              <a:defRPr/>
            </a:lvl1pPr>
          </a:lstStyle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83806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8" name="Picture 2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9" name="Picture 2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9EC2-8318-416E-B7BF-8B1C51D863BB}" type="datetimeFigureOut">
              <a:rPr lang="en-ZA" smtClean="0"/>
              <a:pPr/>
              <a:t>2014/01/22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544957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id="19" name="Picture 1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0" name="Picture 1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2869895"/>
            <a:ext cx="688915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639" y="4232172"/>
            <a:ext cx="688915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810" y="5936188"/>
            <a:ext cx="2057400" cy="365125"/>
          </a:xfrm>
        </p:spPr>
        <p:txBody>
          <a:bodyPr/>
          <a:lstStyle/>
          <a:p>
            <a:fld id="{E1559EC2-8318-416E-B7BF-8B1C51D863BB}" type="datetimeFigureOut">
              <a:rPr lang="en-ZA" smtClean="0"/>
              <a:pPr/>
              <a:t>2014/01/22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5936189"/>
            <a:ext cx="4834673" cy="365125"/>
          </a:xfrm>
        </p:spPr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6438" y="2869896"/>
            <a:ext cx="1149836" cy="1090789"/>
          </a:xfrm>
        </p:spPr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223850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53228"/>
            <a:ext cx="688739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336873"/>
            <a:ext cx="3357899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1128" y="2336873"/>
            <a:ext cx="3359661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9EC2-8318-416E-B7BF-8B1C51D863BB}" type="datetimeFigureOut">
              <a:rPr lang="en-ZA" smtClean="0"/>
              <a:pPr/>
              <a:t>2014/01/22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826539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9" name="Picture 2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0" name="Picture 2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30"/>
            <a:ext cx="6896534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0988" y="2336874"/>
            <a:ext cx="3145080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638" y="3030009"/>
            <a:ext cx="336704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646" y="2336873"/>
            <a:ext cx="3145527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61129" y="3030009"/>
            <a:ext cx="3367044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9EC2-8318-416E-B7BF-8B1C51D863BB}" type="datetimeFigureOut">
              <a:rPr lang="en-ZA" smtClean="0"/>
              <a:pPr/>
              <a:t>2014/01/22</a:t>
            </a:fld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57335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6" name="Picture 15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7" name="Picture 16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9EC2-8318-416E-B7BF-8B1C51D863BB}" type="datetimeFigureOut">
              <a:rPr lang="en-ZA" smtClean="0"/>
              <a:pPr/>
              <a:t>2014/01/22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886726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D-ShadowShort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71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9EC2-8318-416E-B7BF-8B1C51D863BB}" type="datetimeFigureOut">
              <a:rPr lang="en-ZA" smtClean="0"/>
              <a:pPr/>
              <a:t>2014/01/22</a:t>
            </a:fld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17236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7"/>
            <a:ext cx="6896534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3913788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2336873"/>
            <a:ext cx="2796240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9EC2-8318-416E-B7BF-8B1C51D863BB}" type="datetimeFigureOut">
              <a:rPr lang="en-ZA" smtClean="0"/>
              <a:pPr/>
              <a:t>2014/01/22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176905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10956" y="2336874"/>
            <a:ext cx="391721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2336874"/>
            <a:ext cx="2798487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9EC2-8318-416E-B7BF-8B1C51D863BB}" type="datetimeFigureOut">
              <a:rPr lang="en-ZA" smtClean="0"/>
              <a:pPr/>
              <a:t>2014/01/22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38146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559EC2-8318-416E-B7BF-8B1C51D863BB}" type="datetimeFigureOut">
              <a:rPr lang="en-ZA" smtClean="0"/>
              <a:pPr/>
              <a:t>2014/01/22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6658266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ZA" dirty="0" smtClean="0"/>
              <a:t>WELCOME TO THE WORKSHOP</a:t>
            </a:r>
            <a:endParaRPr lang="en-Z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ZA" b="1" u="sng" dirty="0" smtClean="0"/>
              <a:t>HIV IN THE WORKPLACE</a:t>
            </a:r>
          </a:p>
          <a:p>
            <a:r>
              <a:rPr lang="en-ZA" dirty="0" smtClean="0"/>
              <a:t>26 – 28 October</a:t>
            </a:r>
          </a:p>
          <a:p>
            <a:r>
              <a:rPr lang="en-ZA" dirty="0" smtClean="0"/>
              <a:t>Presented by:  Memorandum</a:t>
            </a:r>
            <a:endParaRPr lang="en-ZA" dirty="0"/>
          </a:p>
        </p:txBody>
      </p:sp>
      <p:sp>
        <p:nvSpPr>
          <p:cNvPr id="4" name="Rectangle 3"/>
          <p:cNvSpPr/>
          <p:nvPr/>
        </p:nvSpPr>
        <p:spPr>
          <a:xfrm>
            <a:off x="971600" y="4653136"/>
            <a:ext cx="2376264" cy="1296144"/>
          </a:xfrm>
          <a:prstGeom prst="rect">
            <a:avLst/>
          </a:prstGeom>
          <a:solidFill>
            <a:srgbClr val="FFCCCC"/>
          </a:solidFill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Font typeface="Wingdings"/>
              <a:buChar char="ü"/>
            </a:pPr>
            <a:r>
              <a:rPr lang="en-ZA" sz="1100" i="1" dirty="0" smtClean="0">
                <a:latin typeface="+mj-lt"/>
              </a:rPr>
              <a:t>10 marks</a:t>
            </a:r>
          </a:p>
          <a:p>
            <a:pPr algn="l"/>
            <a:r>
              <a:rPr lang="en-ZA" sz="1100" i="1" dirty="0" smtClean="0">
                <a:latin typeface="+mj-lt"/>
              </a:rPr>
              <a:t>Slide 1: Centre text, bold, und</a:t>
            </a:r>
          </a:p>
          <a:p>
            <a:pPr algn="l"/>
            <a:r>
              <a:rPr lang="en-ZA" sz="1100" i="1" dirty="0" smtClean="0">
                <a:latin typeface="+mj-lt"/>
              </a:rPr>
              <a:t>Slides 2- 5: change at least 3 text features (font type, size, colour, etc. )</a:t>
            </a:r>
          </a:p>
          <a:p>
            <a:pPr algn="l"/>
            <a:r>
              <a:rPr lang="en-ZA" sz="1100" i="1" dirty="0" smtClean="0">
                <a:latin typeface="+mj-lt"/>
              </a:rPr>
              <a:t>Slide 6: another bullet symbol</a:t>
            </a:r>
          </a:p>
          <a:p>
            <a:pPr algn="l"/>
            <a:r>
              <a:rPr lang="en-ZA" sz="1100" i="1" dirty="0" smtClean="0">
                <a:latin typeface="+mj-lt"/>
              </a:rPr>
              <a:t>Slide 7: Centre text</a:t>
            </a:r>
          </a:p>
          <a:p>
            <a:pPr algn="l"/>
            <a:endParaRPr lang="en-ZA" sz="1100" i="1" dirty="0" smtClean="0">
              <a:latin typeface="+mj-lt"/>
            </a:endParaRPr>
          </a:p>
          <a:p>
            <a:pPr algn="l"/>
            <a:endParaRPr lang="en-ZA" sz="1100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796568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TOPICS TO BE DISCUSSED</a:t>
            </a:r>
            <a:endParaRPr lang="en-ZA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ZA" u="sng" dirty="0" smtClean="0"/>
              <a:t>26 October</a:t>
            </a:r>
          </a:p>
          <a:p>
            <a:r>
              <a:rPr lang="en-ZA" dirty="0" smtClean="0"/>
              <a:t>Causes of HIV and AIDS</a:t>
            </a:r>
          </a:p>
          <a:p>
            <a:r>
              <a:rPr lang="en-ZA" dirty="0" smtClean="0"/>
              <a:t>Signs and Symptoms of HIV and AIDS</a:t>
            </a:r>
            <a:endParaRPr lang="en-ZA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ZA" u="sng" dirty="0" smtClean="0"/>
              <a:t>27, 28 October</a:t>
            </a:r>
          </a:p>
          <a:p>
            <a:r>
              <a:rPr lang="en-ZA" dirty="0" smtClean="0"/>
              <a:t>Prevention of HIV and AIDS</a:t>
            </a:r>
          </a:p>
          <a:p>
            <a:r>
              <a:rPr lang="en-ZA" dirty="0" smtClean="0"/>
              <a:t>How to manage HIV and AIDS in the workplace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653086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Causes of HIV and AIDS</a:t>
            </a:r>
            <a:endParaRPr lang="en-Z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Unprotected sex</a:t>
            </a:r>
          </a:p>
          <a:p>
            <a:r>
              <a:rPr lang="en-ZA" dirty="0" smtClean="0"/>
              <a:t>Blood transfusions</a:t>
            </a:r>
          </a:p>
          <a:p>
            <a:r>
              <a:rPr lang="en-ZA" dirty="0" smtClean="0"/>
              <a:t>Sharing needles and razors</a:t>
            </a:r>
          </a:p>
          <a:p>
            <a:r>
              <a:rPr lang="en-ZA" dirty="0" smtClean="0"/>
              <a:t>Many sexual partners</a:t>
            </a:r>
          </a:p>
          <a:p>
            <a:r>
              <a:rPr lang="en-ZA" dirty="0" smtClean="0"/>
              <a:t>Born from mother with </a:t>
            </a:r>
            <a:r>
              <a:rPr lang="en-ZA" i="1" u="sng" dirty="0" smtClean="0"/>
              <a:t>AIDS</a:t>
            </a:r>
            <a:endParaRPr lang="en-ZA" i="1" u="sng" dirty="0"/>
          </a:p>
        </p:txBody>
      </p:sp>
    </p:spTree>
    <p:extLst>
      <p:ext uri="{BB962C8B-B14F-4D97-AF65-F5344CB8AC3E}">
        <p14:creationId xmlns:p14="http://schemas.microsoft.com/office/powerpoint/2010/main" val="42593162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dirty="0" smtClean="0"/>
              <a:t>Signs and Symptoms of HIV and AIDS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ZA" b="1" dirty="0" smtClean="0"/>
              <a:t>TB</a:t>
            </a:r>
            <a:r>
              <a:rPr lang="en-ZA" dirty="0" smtClean="0"/>
              <a:t> with thrush</a:t>
            </a:r>
          </a:p>
          <a:p>
            <a:r>
              <a:rPr lang="en-ZA" b="1" dirty="0" smtClean="0"/>
              <a:t>Weight loss</a:t>
            </a:r>
          </a:p>
          <a:p>
            <a:r>
              <a:rPr lang="en-ZA" dirty="0" smtClean="0"/>
              <a:t>Fever and night sweats</a:t>
            </a:r>
          </a:p>
          <a:p>
            <a:r>
              <a:rPr lang="en-ZA" dirty="0" smtClean="0"/>
              <a:t>Diarrhoea</a:t>
            </a:r>
          </a:p>
          <a:p>
            <a:r>
              <a:rPr lang="en-ZA" dirty="0" smtClean="0"/>
              <a:t>Constant </a:t>
            </a:r>
            <a:r>
              <a:rPr lang="en-ZA" b="1" dirty="0" smtClean="0"/>
              <a:t>tiredness</a:t>
            </a:r>
          </a:p>
          <a:p>
            <a:r>
              <a:rPr lang="en-ZA" dirty="0" smtClean="0"/>
              <a:t>Coughing</a:t>
            </a:r>
            <a:endParaRPr lang="en-Z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ZA" dirty="0" smtClean="0"/>
              <a:t>Itchy skin rashes</a:t>
            </a:r>
          </a:p>
          <a:p>
            <a:r>
              <a:rPr lang="en-ZA" dirty="0" smtClean="0"/>
              <a:t>Cold sores</a:t>
            </a:r>
          </a:p>
          <a:p>
            <a:r>
              <a:rPr lang="en-ZA" b="1" dirty="0" smtClean="0"/>
              <a:t>Memory loss</a:t>
            </a:r>
          </a:p>
          <a:p>
            <a:r>
              <a:rPr lang="en-ZA" dirty="0" smtClean="0"/>
              <a:t>Slowing reactions</a:t>
            </a:r>
          </a:p>
          <a:p>
            <a:r>
              <a:rPr lang="en-ZA" dirty="0" smtClean="0"/>
              <a:t>Thrush in the mouth and throat</a:t>
            </a:r>
          </a:p>
          <a:p>
            <a:r>
              <a:rPr lang="en-ZA" dirty="0" smtClean="0"/>
              <a:t>Swollen glands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014672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Prevention of HIV and AIDS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Use condoms (protected sex)</a:t>
            </a:r>
          </a:p>
          <a:p>
            <a:r>
              <a:rPr lang="en-ZA" dirty="0" smtClean="0"/>
              <a:t>Only one sexual partner</a:t>
            </a:r>
          </a:p>
          <a:p>
            <a:r>
              <a:rPr lang="en-ZA" i="1" dirty="0" smtClean="0"/>
              <a:t>Don’t do drugs</a:t>
            </a:r>
          </a:p>
          <a:p>
            <a:r>
              <a:rPr lang="en-ZA" dirty="0" smtClean="0"/>
              <a:t>No needle-sharing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4578021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dirty="0" smtClean="0"/>
              <a:t>How to manage HIV and AIDS in the workplace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ZA" dirty="0" smtClean="0"/>
              <a:t>Boost immune system</a:t>
            </a:r>
          </a:p>
          <a:p>
            <a:pPr>
              <a:buFont typeface="Wingdings" pitchFamily="2" charset="2"/>
              <a:buChar char="Ø"/>
            </a:pPr>
            <a:r>
              <a:rPr lang="en-ZA" dirty="0" smtClean="0"/>
              <a:t>Lower stress levels</a:t>
            </a:r>
          </a:p>
          <a:p>
            <a:pPr>
              <a:buFont typeface="Wingdings" pitchFamily="2" charset="2"/>
              <a:buChar char="Ø"/>
            </a:pPr>
            <a:r>
              <a:rPr lang="en-ZA" dirty="0" smtClean="0"/>
              <a:t>Smoke and drink less</a:t>
            </a:r>
          </a:p>
          <a:p>
            <a:pPr>
              <a:buFont typeface="Wingdings" pitchFamily="2" charset="2"/>
              <a:buChar char="Ø"/>
            </a:pPr>
            <a:r>
              <a:rPr lang="en-ZA" dirty="0" smtClean="0"/>
              <a:t>Eat healthy food</a:t>
            </a:r>
          </a:p>
          <a:p>
            <a:pPr>
              <a:buFont typeface="Wingdings" pitchFamily="2" charset="2"/>
              <a:buChar char="Ø"/>
            </a:pPr>
            <a:r>
              <a:rPr lang="en-ZA" dirty="0" smtClean="0"/>
              <a:t>Exercise</a:t>
            </a:r>
          </a:p>
          <a:p>
            <a:pPr>
              <a:buFont typeface="Wingdings" pitchFamily="2" charset="2"/>
              <a:buChar char="Ø"/>
            </a:pPr>
            <a:r>
              <a:rPr lang="en-ZA" dirty="0" smtClean="0"/>
              <a:t>Rest and sleep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9669364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ZA" dirty="0" smtClean="0"/>
              <a:t>Thank you for attending out workshop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8783490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15</TotalTime>
  <Words>205</Words>
  <Application>Microsoft Office PowerPoint</Application>
  <PresentationFormat>On-screen Show (4:3)</PresentationFormat>
  <Paragraphs>48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Trebuchet MS</vt:lpstr>
      <vt:lpstr>Wingdings</vt:lpstr>
      <vt:lpstr>Berlin</vt:lpstr>
      <vt:lpstr>WELCOME TO THE WORKSHOP</vt:lpstr>
      <vt:lpstr>TOPICS TO BE DISCUSSED</vt:lpstr>
      <vt:lpstr>Causes of HIV and AIDS</vt:lpstr>
      <vt:lpstr>Signs and Symptoms of HIV and AIDS</vt:lpstr>
      <vt:lpstr>Prevention of HIV and AIDS</vt:lpstr>
      <vt:lpstr>How to manage HIV and AIDS in the workplace</vt:lpstr>
      <vt:lpstr>Thank you for attending out workshop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WORKSHOP</dc:title>
  <dc:creator>PCdV</dc:creator>
  <cp:lastModifiedBy>Microsoft account</cp:lastModifiedBy>
  <cp:revision>5</cp:revision>
  <dcterms:created xsi:type="dcterms:W3CDTF">2012-11-01T13:20:18Z</dcterms:created>
  <dcterms:modified xsi:type="dcterms:W3CDTF">2014-01-22T15:49:09Z</dcterms:modified>
</cp:coreProperties>
</file>