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429988-B502-4561-9C6A-50820596AA68}" type="datetimeFigureOut">
              <a:rPr lang="en-ZA" smtClean="0"/>
              <a:t>27-11-19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ZA"/>
              <a:t>Memorandum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1047C8-D653-4831-8EEF-A1E198CC10E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363830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BA29B5-1F7B-49FA-9461-7CA81E56C671}" type="datetimeFigureOut">
              <a:rPr lang="en-ZA" smtClean="0"/>
              <a:t>27-11-19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ZA"/>
              <a:t>Memorandum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B38F05-1D5D-4740-8D15-0A22EA81C57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8102721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B38F05-1D5D-4740-8D15-0A22EA81C57E}" type="slidenum">
              <a:rPr lang="en-ZA" smtClean="0"/>
              <a:t>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0764E-9ECC-498B-A628-BC45BCB71CE4}" type="datetime1">
              <a:rPr lang="en-ZA" smtClean="0"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8B89-A8A4-424C-9D71-BD087ED57F8A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68509-8B23-4A89-ADC6-1A3EF1104FCE}" type="datetime1">
              <a:rPr lang="en-ZA" smtClean="0"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8B89-A8A4-424C-9D71-BD087ED57F8A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68C38-646C-4E61-83AA-3F5070152FAA}" type="datetime1">
              <a:rPr lang="en-ZA" smtClean="0"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8B89-A8A4-424C-9D71-BD087ED57F8A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AEB4E-9F90-44CF-9BD3-59F5CE03CDFA}" type="datetime1">
              <a:rPr lang="en-ZA" smtClean="0"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8B89-A8A4-424C-9D71-BD087ED57F8A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8AEE3-DC53-43FA-8463-A5773882A7DD}" type="datetime1">
              <a:rPr lang="en-ZA" smtClean="0"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8B89-A8A4-424C-9D71-BD087ED57F8A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C58A8-CDC5-45EE-8BCE-A8590E342F4B}" type="datetime1">
              <a:rPr lang="en-ZA" smtClean="0"/>
              <a:t>27-11-19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8B89-A8A4-424C-9D71-BD087ED57F8A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078" y="1812927"/>
            <a:ext cx="31504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0E0E6-99B4-48F5-8DF3-4183621D4860}" type="datetime1">
              <a:rPr lang="en-ZA" smtClean="0"/>
              <a:t>27-11-19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8B89-A8A4-424C-9D71-BD087ED57F8A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B0A55-9BF1-416E-AF74-B2E0E021470C}" type="datetime1">
              <a:rPr lang="en-ZA" smtClean="0"/>
              <a:t>27-11-19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8B89-A8A4-424C-9D71-BD087ED57F8A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1FE21-CFF2-43EA-B6E6-36212038BB3D}" type="datetime1">
              <a:rPr lang="en-ZA" smtClean="0"/>
              <a:t>27-11-19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8B89-A8A4-424C-9D71-BD087ED57F8A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0AD8E-57A4-4EC4-B424-0F049CE6BCA1}" type="datetime1">
              <a:rPr lang="en-ZA" smtClean="0"/>
              <a:t>27-11-19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8B89-A8A4-424C-9D71-BD087ED57F8A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35E01-7AF3-4B79-98EA-163A1F725574}" type="datetime1">
              <a:rPr lang="en-ZA" smtClean="0"/>
              <a:t>27-11-19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8B89-A8A4-424C-9D71-BD087ED57F8A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3A443F9F-DD68-446D-AD2B-D7F055FE40E2}" type="datetime1">
              <a:rPr lang="en-ZA" smtClean="0"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r>
              <a:rPr lang="en-ZA"/>
              <a:t>Memorandum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2"/>
                </a:solidFill>
              </a:defRPr>
            </a:lvl1pPr>
          </a:lstStyle>
          <a:p>
            <a:fld id="{79378B89-A8A4-424C-9D71-BD087ED57F8A}" type="slidenum">
              <a:rPr lang="en-ZA" smtClean="0"/>
              <a:pPr/>
              <a:t>‹#›</a:t>
            </a:fld>
            <a:endParaRPr lang="en-ZA" dirty="0"/>
          </a:p>
        </p:txBody>
      </p:sp>
      <p:grpSp>
        <p:nvGrpSpPr>
          <p:cNvPr id="61" name="Group 60"/>
          <p:cNvGrpSpPr/>
          <p:nvPr/>
        </p:nvGrpSpPr>
        <p:grpSpPr>
          <a:xfrm>
            <a:off x="-33595" y="0"/>
            <a:ext cx="9177595" cy="6857999"/>
            <a:chOff x="-33595" y="0"/>
            <a:chExt cx="9177595" cy="6857999"/>
          </a:xfrm>
        </p:grpSpPr>
        <p:grpSp>
          <p:nvGrpSpPr>
            <p:cNvPr id="62" name="Group 182"/>
            <p:cNvGrpSpPr/>
            <p:nvPr/>
          </p:nvGrpSpPr>
          <p:grpSpPr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63" name="Group 189"/>
            <p:cNvGrpSpPr/>
            <p:nvPr/>
          </p:nvGrpSpPr>
          <p:grpSpPr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64" name="Group 200"/>
            <p:cNvGrpSpPr/>
            <p:nvPr/>
          </p:nvGrpSpPr>
          <p:grpSpPr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ZA" dirty="0"/>
              <a:t>FIRST AID</a:t>
            </a:r>
            <a:br>
              <a:rPr lang="en-ZA" dirty="0"/>
            </a:br>
            <a:r>
              <a:rPr lang="en-ZA" dirty="0"/>
              <a:t>for</a:t>
            </a:r>
            <a:br>
              <a:rPr lang="en-ZA" dirty="0"/>
            </a:br>
            <a:r>
              <a:rPr lang="en-ZA" dirty="0"/>
              <a:t>BURN VICTIMS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ZA" dirty="0"/>
              <a:t>By Memorandum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139901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Emergency numbers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Ambulance: 082 911</a:t>
            </a:r>
          </a:p>
          <a:p>
            <a:r>
              <a:rPr lang="en-ZA" dirty="0"/>
              <a:t>Flying squad: 10111</a:t>
            </a:r>
          </a:p>
          <a:p>
            <a:r>
              <a:rPr lang="en-ZA" dirty="0"/>
              <a:t>Doctor: </a:t>
            </a:r>
            <a:r>
              <a:rPr lang="en-ZA" i="1" dirty="0"/>
              <a:t>Type your doctor’s number</a:t>
            </a:r>
            <a:endParaRPr lang="en-ZA" dirty="0"/>
          </a:p>
          <a:p>
            <a:r>
              <a:rPr lang="en-ZA" dirty="0"/>
              <a:t>Hospital emergency room: </a:t>
            </a:r>
            <a:r>
              <a:rPr lang="en-ZA" i="1" dirty="0"/>
              <a:t>Type your town/city hospital’s detail</a:t>
            </a:r>
            <a:endParaRPr lang="en-ZA" dirty="0"/>
          </a:p>
          <a:p>
            <a:endParaRPr lang="en-ZA" dirty="0"/>
          </a:p>
          <a:p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43006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Sources of fire / burning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Open fire: indoors / outdoors</a:t>
            </a:r>
          </a:p>
          <a:p>
            <a:r>
              <a:rPr lang="en-ZA" dirty="0"/>
              <a:t>Electricity</a:t>
            </a:r>
          </a:p>
          <a:p>
            <a:r>
              <a:rPr lang="en-ZA" dirty="0"/>
              <a:t>Overheated oil in the kitchen</a:t>
            </a:r>
          </a:p>
          <a:p>
            <a:r>
              <a:rPr lang="en-ZA" dirty="0"/>
              <a:t>Chemicals</a:t>
            </a:r>
          </a:p>
          <a:p>
            <a:pPr marL="0" indent="0" algn="ctr">
              <a:buNone/>
            </a:pPr>
            <a:endParaRPr lang="en-ZA" dirty="0"/>
          </a:p>
          <a:p>
            <a:pPr marL="0" indent="0" algn="ctr">
              <a:buNone/>
            </a:pPr>
            <a:r>
              <a:rPr lang="en-ZA" dirty="0"/>
              <a:t>STOP THE HEAT SOURCE IMMEDIATELY!</a:t>
            </a:r>
            <a:br>
              <a:rPr lang="en-ZA" dirty="0"/>
            </a:b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20126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Heat or thermal burns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Smother fire with blanket, or</a:t>
            </a:r>
          </a:p>
          <a:p>
            <a:r>
              <a:rPr lang="en-ZA" dirty="0"/>
              <a:t>Let person roll over to smother the fire</a:t>
            </a:r>
          </a:p>
          <a:p>
            <a:r>
              <a:rPr lang="en-ZA" dirty="0"/>
              <a:t>Cool the burned area with cool running water</a:t>
            </a:r>
          </a:p>
          <a:p>
            <a:r>
              <a:rPr lang="en-ZA" dirty="0"/>
              <a:t>Severe cases - call a doctor or an ambulance </a:t>
            </a:r>
          </a:p>
          <a:p>
            <a:r>
              <a:rPr lang="en-ZA" dirty="0"/>
              <a:t>Minor burns – treat with a topical burn ointment (Betadine)</a:t>
            </a:r>
          </a:p>
          <a:p>
            <a:r>
              <a:rPr lang="en-ZA" dirty="0"/>
              <a:t>Dispense pain relievers - Ibuprofen </a:t>
            </a:r>
          </a:p>
          <a:p>
            <a:endParaRPr lang="en-ZA" dirty="0"/>
          </a:p>
          <a:p>
            <a:endParaRPr lang="en-ZA" dirty="0"/>
          </a:p>
          <a:p>
            <a:endParaRPr lang="en-ZA" dirty="0"/>
          </a:p>
          <a:p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82808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Burns caused by electricity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Turn off the electric power at the source</a:t>
            </a:r>
          </a:p>
          <a:p>
            <a:r>
              <a:rPr lang="en-ZA" dirty="0"/>
              <a:t>Do not touch the victim until all wires are clear</a:t>
            </a:r>
          </a:p>
          <a:p>
            <a:r>
              <a:rPr lang="en-ZA" dirty="0"/>
              <a:t>Avoid contact with the electric current</a:t>
            </a:r>
          </a:p>
          <a:p>
            <a:r>
              <a:rPr lang="en-ZA" dirty="0"/>
              <a:t>Make sure the victim’s breathing and heartbeat are regular</a:t>
            </a:r>
          </a:p>
          <a:p>
            <a:r>
              <a:rPr lang="en-ZA" dirty="0"/>
              <a:t>Treat the victim for shock</a:t>
            </a:r>
          </a:p>
          <a:p>
            <a:r>
              <a:rPr lang="en-ZA" dirty="0"/>
              <a:t>Make sure they get medical attention – call ambulance</a:t>
            </a:r>
          </a:p>
          <a:p>
            <a:r>
              <a:rPr lang="en-ZA" dirty="0"/>
              <a:t>Minor burns – treat with cool running water</a:t>
            </a:r>
          </a:p>
          <a:p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25862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Burns caused by hot oil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n-ZA" dirty="0"/>
          </a:p>
          <a:p>
            <a:endParaRPr lang="en-ZA" dirty="0"/>
          </a:p>
          <a:p>
            <a:r>
              <a:rPr lang="en-ZA" dirty="0"/>
              <a:t>Use towel or cloth to smother fire – never use water!</a:t>
            </a:r>
          </a:p>
          <a:p>
            <a:r>
              <a:rPr lang="en-ZA" dirty="0"/>
              <a:t>Turn off stove / hot plate</a:t>
            </a:r>
          </a:p>
          <a:p>
            <a:r>
              <a:rPr lang="en-ZA" dirty="0"/>
              <a:t>Do not move object with oil - avoid splashing</a:t>
            </a:r>
          </a:p>
          <a:p>
            <a:r>
              <a:rPr lang="en-ZA" dirty="0"/>
              <a:t>Smother any burning clothing – rolling victim over</a:t>
            </a:r>
          </a:p>
          <a:p>
            <a:r>
              <a:rPr lang="en-ZA" dirty="0"/>
              <a:t>Never peal stuck clothing from a burn</a:t>
            </a:r>
          </a:p>
          <a:p>
            <a:r>
              <a:rPr lang="en-ZA" dirty="0"/>
              <a:t>Severe cases - call a doctor or an ambulance</a:t>
            </a:r>
          </a:p>
          <a:p>
            <a:r>
              <a:rPr lang="en-ZA" dirty="0"/>
              <a:t>Minor burns – treat with a topical burn ointment (Betadine)</a:t>
            </a:r>
          </a:p>
          <a:p>
            <a:r>
              <a:rPr lang="en-ZA" dirty="0"/>
              <a:t>Pain relievers - Ibuprofen</a:t>
            </a:r>
          </a:p>
          <a:p>
            <a:endParaRPr lang="en-ZA" dirty="0"/>
          </a:p>
          <a:p>
            <a:endParaRPr lang="en-ZA" dirty="0"/>
          </a:p>
          <a:p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456830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Burns caused by chemicals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ZA" dirty="0"/>
              <a:t>Locate the chemical container and follow the label directions for emergencies</a:t>
            </a:r>
          </a:p>
          <a:p>
            <a:r>
              <a:rPr lang="en-ZA" dirty="0"/>
              <a:t>Consult the chemical’s Material Safety Data Sheet (MSDS) or</a:t>
            </a:r>
          </a:p>
          <a:p>
            <a:r>
              <a:rPr lang="en-ZA" dirty="0"/>
              <a:t>Call the Poison Control Centre</a:t>
            </a:r>
          </a:p>
          <a:p>
            <a:r>
              <a:rPr lang="en-ZA" dirty="0"/>
              <a:t>Remove any contaminated clothing</a:t>
            </a:r>
          </a:p>
          <a:p>
            <a:r>
              <a:rPr lang="en-ZA" dirty="0"/>
              <a:t>If the eyes have been affected, flush them for 30 minutes</a:t>
            </a:r>
          </a:p>
          <a:p>
            <a:r>
              <a:rPr lang="en-ZA" dirty="0"/>
              <a:t>For acid chemicals, immediately flush the affected area for 15-20 minutes</a:t>
            </a:r>
          </a:p>
          <a:p>
            <a:r>
              <a:rPr lang="en-ZA" dirty="0"/>
              <a:t>For dry chemicals, brush the chemical off the skin then flush the area for 15-20 minutes</a:t>
            </a:r>
          </a:p>
          <a:p>
            <a:r>
              <a:rPr lang="en-ZA" dirty="0"/>
              <a:t>Make sure the victim seeks medical attention</a:t>
            </a:r>
          </a:p>
          <a:p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7247323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Other symptoms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Burns destroy skin and the loss of skin can lead to infection</a:t>
            </a:r>
          </a:p>
          <a:p>
            <a:r>
              <a:rPr lang="en-ZA" dirty="0"/>
              <a:t>Dehydration</a:t>
            </a:r>
          </a:p>
          <a:p>
            <a:r>
              <a:rPr lang="en-ZA" dirty="0"/>
              <a:t>Hypothermia (loss of body </a:t>
            </a:r>
            <a:r>
              <a:rPr lang="en-ZA"/>
              <a:t>heat)</a:t>
            </a:r>
            <a:endParaRPr lang="en-ZA" dirty="0"/>
          </a:p>
          <a:p>
            <a:r>
              <a:rPr lang="en-ZA" dirty="0"/>
              <a:t>Dizziness or confusion</a:t>
            </a:r>
          </a:p>
          <a:p>
            <a:r>
              <a:rPr lang="en-ZA" dirty="0"/>
              <a:t>Weakness</a:t>
            </a:r>
          </a:p>
          <a:p>
            <a:r>
              <a:rPr lang="en-ZA" dirty="0"/>
              <a:t>Fever or chills</a:t>
            </a:r>
          </a:p>
          <a:p>
            <a:r>
              <a:rPr lang="en-ZA" dirty="0"/>
              <a:t>Shivering</a:t>
            </a:r>
          </a:p>
          <a:p>
            <a:r>
              <a:rPr lang="en-ZA" dirty="0"/>
              <a:t>Cold sweats</a:t>
            </a:r>
          </a:p>
          <a:p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88998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Do not's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Never peal stuck clothing from a burn.</a:t>
            </a:r>
          </a:p>
          <a:p>
            <a:r>
              <a:rPr lang="en-ZA" dirty="0"/>
              <a:t>Don't spray burns with high pressure.</a:t>
            </a:r>
          </a:p>
          <a:p>
            <a:r>
              <a:rPr lang="en-ZA" dirty="0"/>
              <a:t>Never use ice to cool a burn, because ice can cause frostbite.</a:t>
            </a:r>
          </a:p>
          <a:p>
            <a:r>
              <a:rPr lang="en-ZA" dirty="0"/>
              <a:t>Don't be afraid to call a doctor or an ambulance.</a:t>
            </a:r>
          </a:p>
          <a:p>
            <a:r>
              <a:rPr lang="en-ZA" dirty="0"/>
              <a:t>Don't stop cooling the burn with running water until the ambulance arrives.</a:t>
            </a:r>
          </a:p>
          <a:p>
            <a:r>
              <a:rPr lang="en-ZA" dirty="0"/>
              <a:t>Do not pop blisters.</a:t>
            </a:r>
          </a:p>
          <a:p>
            <a:r>
              <a:rPr lang="en-ZA" i="1" dirty="0"/>
              <a:t>Do not apply butter or oil to any burn.</a:t>
            </a:r>
            <a:endParaRPr lang="en-ZA" dirty="0"/>
          </a:p>
          <a:p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236277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Do’s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ZA" dirty="0"/>
          </a:p>
          <a:p>
            <a:r>
              <a:rPr lang="en-ZA" dirty="0"/>
              <a:t>Know the location of the first aid kit, the nearest telephone, and medical facility.</a:t>
            </a:r>
          </a:p>
          <a:p>
            <a:r>
              <a:rPr lang="en-ZA" dirty="0"/>
              <a:t>Stay calm on behalf of the victim.</a:t>
            </a:r>
          </a:p>
          <a:p>
            <a:r>
              <a:rPr lang="en-ZA" dirty="0"/>
              <a:t>Smother the fire and/or remove the victim from the source of fire.</a:t>
            </a:r>
          </a:p>
          <a:p>
            <a:r>
              <a:rPr lang="en-ZA" dirty="0"/>
              <a:t>Cool the burned area with cool running water for several minutes, until ambulance arrives.</a:t>
            </a:r>
          </a:p>
          <a:p>
            <a:r>
              <a:rPr lang="en-ZA" dirty="0"/>
              <a:t>Get medical help (doctor, ambulance, medical department) as quickly as possible.</a:t>
            </a:r>
          </a:p>
          <a:p>
            <a:r>
              <a:rPr lang="en-ZA" dirty="0"/>
              <a:t>Apply water soluble ointments.</a:t>
            </a:r>
          </a:p>
          <a:p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01884775"/>
      </p:ext>
    </p:extLst>
  </p:cSld>
  <p:clrMapOvr>
    <a:masterClrMapping/>
  </p:clrMapOvr>
</p:sld>
</file>

<file path=ppt/theme/theme1.xml><?xml version="1.0" encoding="utf-8"?>
<a:theme xmlns:a="http://schemas.openxmlformats.org/drawingml/2006/main" name="Autumn">
  <a:themeElements>
    <a:clrScheme name="Autumn">
      <a:dk1>
        <a:sysClr val="windowText" lastClr="000000"/>
      </a:dk1>
      <a:lt1>
        <a:sysClr val="window" lastClr="FFFFFF"/>
      </a:lt1>
      <a:dk2>
        <a:srgbClr val="B01F0F"/>
      </a:dk2>
      <a:lt2>
        <a:srgbClr val="FF9000"/>
      </a:lt2>
      <a:accent1>
        <a:srgbClr val="ED4600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Autumn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tum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Autumn</Template>
  <TotalTime>198</TotalTime>
  <Words>519</Words>
  <Application>Microsoft Office PowerPoint</Application>
  <PresentationFormat>On-screen Show (4:3)</PresentationFormat>
  <Paragraphs>89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Courier New</vt:lpstr>
      <vt:lpstr>Verdana</vt:lpstr>
      <vt:lpstr>Wingdings 2</vt:lpstr>
      <vt:lpstr>Autumn</vt:lpstr>
      <vt:lpstr>FIRST AID for BURN VICTIMS</vt:lpstr>
      <vt:lpstr>Sources of fire / burning</vt:lpstr>
      <vt:lpstr>Heat or thermal burns</vt:lpstr>
      <vt:lpstr>Burns caused by electricity</vt:lpstr>
      <vt:lpstr>Burns caused by hot oil</vt:lpstr>
      <vt:lpstr>Burns caused by chemicals</vt:lpstr>
      <vt:lpstr>Other symptoms</vt:lpstr>
      <vt:lpstr>Do not's</vt:lpstr>
      <vt:lpstr>Do’s</vt:lpstr>
      <vt:lpstr>Emergency numbers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AID for BURN VICTIMS</dc:title>
  <dc:creator>PCdV</dc:creator>
  <cp:lastModifiedBy>Petro de Villiers</cp:lastModifiedBy>
  <cp:revision>43</cp:revision>
  <dcterms:created xsi:type="dcterms:W3CDTF">2012-11-05T09:59:37Z</dcterms:created>
  <dcterms:modified xsi:type="dcterms:W3CDTF">2019-11-27T15:39:34Z</dcterms:modified>
</cp:coreProperties>
</file>