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8" autoAdjust="0"/>
    <p:restoredTop sz="94660"/>
  </p:normalViewPr>
  <p:slideViewPr>
    <p:cSldViewPr>
      <p:cViewPr varScale="1">
        <p:scale>
          <a:sx n="85" d="100"/>
          <a:sy n="85" d="100"/>
        </p:scale>
        <p:origin x="14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Memorandum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DRUGS KILL!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866C457-C66E-46AE-AF63-2003A3E395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230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Memorandum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DRUGS KILL!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C100505-CF75-4B7D-8E2A-609D45BFB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8377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Memorandum</a:t>
            </a:r>
            <a:endParaRPr lang="en-US" dirty="0"/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DRUGS KILL!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4C3858-3D75-490E-B160-CEE1F85CEFDF}" type="slidenum">
              <a:rPr lang="en-US" smtClean="0"/>
              <a:pPr eaLnBrk="1" hangingPunct="1"/>
              <a:t>1</a:t>
            </a:fld>
            <a:endParaRPr lang="en-US" dirty="0"/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Memorandum</a:t>
            </a:r>
            <a:endParaRPr lang="en-US" dirty="0"/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DRUGS KILL!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D46B3F-18C8-40E6-ADF5-58ABF7293059}" type="slidenum">
              <a:rPr lang="en-US" smtClean="0"/>
              <a:pPr eaLnBrk="1" hangingPunct="1"/>
              <a:t>2</a:t>
            </a:fld>
            <a:endParaRPr lang="en-US" dirty="0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Explain what addiction is.  What does “physical” mean?  What does “psychological” means.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Memorandum</a:t>
            </a:r>
            <a:endParaRPr lang="en-US" dirty="0"/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DRUGS KILL!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A6449B-39B3-4E5F-979E-B85893787A9A}" type="slidenum">
              <a:rPr lang="en-US" smtClean="0"/>
              <a:pPr eaLnBrk="1" hangingPunct="1"/>
              <a:t>3</a:t>
            </a:fld>
            <a:endParaRPr lang="en-US" dirty="0"/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Some of the most common signs of addiction are . . 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Memorandum</a:t>
            </a:r>
            <a:endParaRPr lang="en-US" dirty="0"/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DRUGS KILL!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80FFC9-ACF8-4D19-9A48-E18C29D4B8A6}" type="slidenum">
              <a:rPr lang="en-US" smtClean="0"/>
              <a:pPr eaLnBrk="1" hangingPunct="1"/>
              <a:t>4</a:t>
            </a:fld>
            <a:endParaRPr lang="en-US" dirty="0"/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Some psychological signs or signals are . . 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Memorandum</a:t>
            </a:r>
            <a:endParaRPr lang="en-US" dirty="0"/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DRUGS KILL!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17172E-CD9C-4649-AE54-6FF4B06E99D5}" type="slidenum">
              <a:rPr lang="en-US" smtClean="0"/>
              <a:pPr eaLnBrk="1" hangingPunct="1"/>
              <a:t>5</a:t>
            </a:fld>
            <a:endParaRPr lang="en-US" dirty="0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Some physical signs or signals are . . .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Memorandum</a:t>
            </a:r>
            <a:endParaRPr lang="en-US" dirty="0"/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DRUGS KILL!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7E9E48-4A0F-4628-BFE5-D23B290BF145}" type="slidenum">
              <a:rPr lang="en-US" smtClean="0"/>
              <a:pPr eaLnBrk="1" hangingPunct="1"/>
              <a:t>9</a:t>
            </a:fld>
            <a:endParaRPr lang="en-US" dirty="0"/>
          </a:p>
        </p:txBody>
      </p:sp>
      <p:sp>
        <p:nvSpPr>
          <p:cNvPr id="22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Where do I get help?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Memorandum</a:t>
            </a:r>
            <a:endParaRPr lang="en-US" dirty="0"/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DRUGS KILL!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EED4BC6-3F02-4AA0-BEED-46828032636B}" type="slidenum">
              <a:rPr lang="en-US" smtClean="0"/>
              <a:pPr eaLnBrk="1" hangingPunct="1"/>
              <a:t>10</a:t>
            </a:fld>
            <a:endParaRPr lang="en-US" dirty="0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/>
              <a:t>How do I stay clean or drug free?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7D3A4C-55AC-4CF9-A3A5-BFEF3B6F8BF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0CC59-80E6-43CD-9C73-18E80E90120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6AF00-A6A7-4D00-AFF3-EDD4ECB148C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948BE-6626-4031-9C68-B4FDF9C8ED4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0381470"/>
      </p:ext>
    </p:extLst>
  </p:cSld>
  <p:clrMapOvr>
    <a:masterClrMapping/>
  </p:clrMapOvr>
  <p:transition spd="slow" advClick="0" advTm="2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10EAA-B8F9-44C5-BE58-CE018B57778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714974-1BE0-46FE-8E27-62DE7A34A88E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E4DE4-4BD6-4375-BFCE-D435B90EDA3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C8DAFC-741A-4087-BC73-B623B396431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3CF3D4-2A80-4724-A702-305D3BD77FF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0B59F-52BA-47FB-A34E-B222A35D883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F7979-A322-4C6A-A45F-33224F3D0C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AD44F-00DC-4F8C-9F6F-63081A9374A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  <p:transition spd="slow" advClick="0" advTm="2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E8518EBC-A51D-488D-B902-47BBDCF5C20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</p:sldLayoutIdLst>
  <p:transition spd="slow" advClick="0" advTm="2000">
    <p:wipe/>
  </p:transition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By Memorandum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2" name="Rectangle 1"/>
          <p:cNvSpPr/>
          <p:nvPr/>
        </p:nvSpPr>
        <p:spPr>
          <a:xfrm>
            <a:off x="3635896" y="908720"/>
            <a:ext cx="4608512" cy="18722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 marks for the slideshow</a:t>
            </a:r>
          </a:p>
          <a:p>
            <a:pPr algn="ctr"/>
            <a:endParaRPr lang="en-ZA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ZA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this example the following settings are used:</a:t>
            </a:r>
          </a:p>
          <a:p>
            <a:pPr algn="ctr"/>
            <a:r>
              <a:rPr lang="en-ZA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Transitions : Wipe -  1 sec Duration; Advance slide after 2 sec</a:t>
            </a:r>
          </a:p>
          <a:p>
            <a:pPr algn="ctr"/>
            <a:r>
              <a:rPr lang="en-ZA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Animation: Fly in  - 1 sec Duration, 3 sec Delay</a:t>
            </a:r>
          </a:p>
          <a:p>
            <a:pPr algn="ctr"/>
            <a:endParaRPr lang="en-ZA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ZA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These settings are only for presentation purposes by the lecturer, and not part of the NCV2 syllabus.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Staying clean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addiction doesn’t end with a 6-week treatment program</a:t>
            </a:r>
          </a:p>
          <a:p>
            <a:r>
              <a:rPr lang="en-US" dirty="0"/>
              <a:t>It’s a lifelong process</a:t>
            </a:r>
          </a:p>
          <a:p>
            <a:r>
              <a:rPr lang="en-US" dirty="0"/>
              <a:t>Join a support group</a:t>
            </a:r>
          </a:p>
          <a:p>
            <a:r>
              <a:rPr lang="en-US" dirty="0"/>
              <a:t>Helping others is the best way to help yourself</a:t>
            </a:r>
          </a:p>
          <a:p>
            <a:r>
              <a:rPr lang="en-US" dirty="0"/>
              <a:t>Don’t ever be afraid to ask for help!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What is addiction?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en-US" dirty="0"/>
              <a:t>No control over the use of drugs or drinks</a:t>
            </a:r>
          </a:p>
          <a:p>
            <a:pPr marL="609600" indent="-609600">
              <a:buFontTx/>
              <a:buAutoNum type="arabicPeriod"/>
            </a:pPr>
            <a:r>
              <a:rPr lang="en-US" dirty="0"/>
              <a:t>Has to have the drug or drink</a:t>
            </a:r>
          </a:p>
          <a:p>
            <a:pPr marL="609600" indent="-609600">
              <a:buFontTx/>
              <a:buAutoNum type="arabicPeriod"/>
            </a:pPr>
            <a:r>
              <a:rPr lang="en-US" dirty="0"/>
              <a:t>Physical addiction – body becomes dependent</a:t>
            </a:r>
          </a:p>
          <a:p>
            <a:pPr marL="609600" indent="-609600">
              <a:buFontTx/>
              <a:buAutoNum type="arabicPeriod"/>
            </a:pPr>
            <a:r>
              <a:rPr lang="en-US" dirty="0"/>
              <a:t>Psychological addiction – cravings are emotional</a:t>
            </a:r>
          </a:p>
        </p:txBody>
      </p:sp>
      <p:pic>
        <p:nvPicPr>
          <p:cNvPr id="10244" name="Picture 6" descr="Drugs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4938" y="1571625"/>
            <a:ext cx="2971800" cy="40767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57688" y="6215063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Signs of Addiction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need to have the drug or drink</a:t>
            </a:r>
          </a:p>
          <a:p>
            <a:r>
              <a:rPr lang="en-US" dirty="0"/>
              <a:t>Changes in mood</a:t>
            </a:r>
          </a:p>
          <a:p>
            <a:r>
              <a:rPr lang="en-US" dirty="0"/>
              <a:t>Weight loss or gain</a:t>
            </a:r>
          </a:p>
          <a:p>
            <a:r>
              <a:rPr lang="en-US" dirty="0"/>
              <a:t>Depression</a:t>
            </a:r>
          </a:p>
          <a:p>
            <a:r>
              <a:rPr lang="en-US" dirty="0"/>
              <a:t>Eating disorders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285750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Psychological signals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Use drug/drink to forget problems</a:t>
            </a:r>
          </a:p>
          <a:p>
            <a:pPr>
              <a:lnSpc>
                <a:spcPct val="90000"/>
              </a:lnSpc>
            </a:pPr>
            <a:r>
              <a:rPr lang="en-US" dirty="0"/>
              <a:t>Withdrawal or keeping secrets</a:t>
            </a:r>
          </a:p>
          <a:p>
            <a:pPr>
              <a:lnSpc>
                <a:spcPct val="90000"/>
              </a:lnSpc>
            </a:pPr>
            <a:r>
              <a:rPr lang="en-US" dirty="0"/>
              <a:t>Loss of interest in activities</a:t>
            </a:r>
          </a:p>
          <a:p>
            <a:pPr>
              <a:lnSpc>
                <a:spcPct val="90000"/>
              </a:lnSpc>
            </a:pPr>
            <a:r>
              <a:rPr lang="en-US" dirty="0"/>
              <a:t>Problems with schoolwork</a:t>
            </a:r>
          </a:p>
          <a:p>
            <a:pPr>
              <a:lnSpc>
                <a:spcPct val="90000"/>
              </a:lnSpc>
            </a:pPr>
            <a:r>
              <a:rPr lang="en-US" dirty="0"/>
              <a:t>Changes in friendships</a:t>
            </a:r>
          </a:p>
          <a:p>
            <a:pPr>
              <a:lnSpc>
                <a:spcPct val="90000"/>
              </a:lnSpc>
            </a:pPr>
            <a:r>
              <a:rPr lang="en-US" dirty="0"/>
              <a:t>Stealing or selling belongings</a:t>
            </a:r>
          </a:p>
          <a:p>
            <a:pPr>
              <a:lnSpc>
                <a:spcPct val="90000"/>
              </a:lnSpc>
            </a:pPr>
            <a:r>
              <a:rPr lang="en-US" dirty="0"/>
              <a:t>Anxiety, anger or depression</a:t>
            </a:r>
          </a:p>
          <a:p>
            <a:pPr>
              <a:lnSpc>
                <a:spcPct val="90000"/>
              </a:lnSpc>
            </a:pPr>
            <a:r>
              <a:rPr lang="en-US" dirty="0"/>
              <a:t>Mood swings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Physical signals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sleeping habits</a:t>
            </a:r>
          </a:p>
          <a:p>
            <a:r>
              <a:rPr lang="en-US" dirty="0"/>
              <a:t>Feeling shaky or sick when trying to stop</a:t>
            </a:r>
          </a:p>
          <a:p>
            <a:r>
              <a:rPr lang="en-US" dirty="0"/>
              <a:t>Needing to take more</a:t>
            </a:r>
          </a:p>
          <a:p>
            <a:r>
              <a:rPr lang="en-US" dirty="0"/>
              <a:t>Changes in eating habits</a:t>
            </a:r>
          </a:p>
          <a:p>
            <a:r>
              <a:rPr lang="en-US" dirty="0"/>
              <a:t>Weight loss or gain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Drug addiction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Full assessment</a:t>
            </a:r>
          </a:p>
          <a:p>
            <a:r>
              <a:rPr lang="en-ZA" dirty="0"/>
              <a:t>Medically supervised detoxification</a:t>
            </a:r>
          </a:p>
          <a:p>
            <a:r>
              <a:rPr lang="en-ZA" dirty="0"/>
              <a:t>Lymph drainage massages</a:t>
            </a:r>
          </a:p>
          <a:p>
            <a:r>
              <a:rPr lang="en-ZA" dirty="0"/>
              <a:t>Treatment programme activities</a:t>
            </a:r>
          </a:p>
          <a:p>
            <a:pPr lvl="1"/>
            <a:r>
              <a:rPr lang="en-ZA" dirty="0"/>
              <a:t>Drug education</a:t>
            </a:r>
          </a:p>
          <a:p>
            <a:pPr lvl="1"/>
            <a:r>
              <a:rPr lang="en-ZA" dirty="0"/>
              <a:t>Individual counselling</a:t>
            </a:r>
          </a:p>
          <a:p>
            <a:pPr lvl="1"/>
            <a:r>
              <a:rPr lang="en-ZA" dirty="0"/>
              <a:t>Group therapy</a:t>
            </a:r>
          </a:p>
          <a:p>
            <a:pPr lvl="1"/>
            <a:r>
              <a:rPr lang="en-ZA" dirty="0"/>
              <a:t>Workshops</a:t>
            </a:r>
          </a:p>
          <a:p>
            <a:pPr lvl="1"/>
            <a:r>
              <a:rPr lang="en-ZA" dirty="0"/>
              <a:t>Lectures</a:t>
            </a:r>
          </a:p>
          <a:p>
            <a:pPr lvl="1"/>
            <a:r>
              <a:rPr lang="en-ZA" dirty="0"/>
              <a:t>Assignments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  <p:extLst>
      <p:ext uri="{BB962C8B-B14F-4D97-AF65-F5344CB8AC3E}">
        <p14:creationId xmlns:p14="http://schemas.microsoft.com/office/powerpoint/2010/main" val="1281769271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Alcohol</a:t>
            </a:r>
            <a:r>
              <a:rPr lang="en-ZA" dirty="0"/>
              <a:t> </a:t>
            </a:r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addiction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/>
              <a:t>Treatment for alcoholism has three stages:</a:t>
            </a:r>
            <a:endParaRPr lang="en-US" dirty="0"/>
          </a:p>
          <a:p>
            <a:r>
              <a:rPr lang="en-US" dirty="0"/>
              <a:t>Detoxification</a:t>
            </a:r>
          </a:p>
          <a:p>
            <a:r>
              <a:rPr lang="en-US" dirty="0"/>
              <a:t>Rehabilitation</a:t>
            </a:r>
            <a:endParaRPr lang="en-ZA" dirty="0"/>
          </a:p>
          <a:p>
            <a:pPr lvl="1"/>
            <a:r>
              <a:rPr lang="en-US" dirty="0"/>
              <a:t>Alcoholic Treatment Through Hypnosis</a:t>
            </a:r>
            <a:endParaRPr lang="en-ZA" dirty="0"/>
          </a:p>
          <a:p>
            <a:pPr lvl="1"/>
            <a:r>
              <a:rPr lang="en-US" dirty="0"/>
              <a:t>Medication for Alcoholic Treatment</a:t>
            </a:r>
          </a:p>
          <a:p>
            <a:pPr lvl="1"/>
            <a:r>
              <a:rPr lang="en-US" dirty="0"/>
              <a:t>Rehabilitation centres</a:t>
            </a:r>
          </a:p>
          <a:p>
            <a:r>
              <a:rPr lang="en-ZA" dirty="0"/>
              <a:t>Maintenance of Sobriety</a:t>
            </a:r>
          </a:p>
          <a:p>
            <a:pPr lvl="1"/>
            <a:r>
              <a:rPr lang="en-US" dirty="0"/>
              <a:t>Alcoholics Anonymous support group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  <p:extLst>
      <p:ext uri="{BB962C8B-B14F-4D97-AF65-F5344CB8AC3E}">
        <p14:creationId xmlns:p14="http://schemas.microsoft.com/office/powerpoint/2010/main" val="2399682448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Tobacco addiction treatment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132856"/>
            <a:ext cx="7125112" cy="3725942"/>
          </a:xfrm>
        </p:spPr>
        <p:txBody>
          <a:bodyPr>
            <a:normAutofit fontScale="92500" lnSpcReduction="20000"/>
          </a:bodyPr>
          <a:lstStyle/>
          <a:p>
            <a:endParaRPr lang="en-ZA" b="1" dirty="0"/>
          </a:p>
          <a:p>
            <a:endParaRPr lang="en-ZA" b="1" dirty="0"/>
          </a:p>
          <a:p>
            <a:r>
              <a:rPr lang="en-ZA" sz="1900" dirty="0"/>
              <a:t>Nicotine Replacement Therapy</a:t>
            </a:r>
          </a:p>
          <a:p>
            <a:pPr lvl="1"/>
            <a:r>
              <a:rPr lang="en-ZA" sz="1700" dirty="0"/>
              <a:t>Transdermal nicotine patch</a:t>
            </a:r>
          </a:p>
          <a:p>
            <a:pPr lvl="1"/>
            <a:r>
              <a:rPr lang="en-ZA" sz="1700" dirty="0"/>
              <a:t>Nicotine nasal spray &amp; inhaler</a:t>
            </a:r>
          </a:p>
          <a:p>
            <a:pPr lvl="1"/>
            <a:r>
              <a:rPr lang="en-ZA" sz="1700" dirty="0"/>
              <a:t>Nicotine gum</a:t>
            </a:r>
          </a:p>
          <a:p>
            <a:pPr lvl="1"/>
            <a:r>
              <a:rPr lang="en-ZA" sz="1700" dirty="0"/>
              <a:t>Nicotine lozenge</a:t>
            </a:r>
          </a:p>
          <a:p>
            <a:pPr lvl="1"/>
            <a:r>
              <a:rPr lang="en-ZA" sz="1700" dirty="0"/>
              <a:t>Sublingual nicotine tablet</a:t>
            </a:r>
          </a:p>
          <a:p>
            <a:r>
              <a:rPr lang="en-GB" sz="1900" dirty="0"/>
              <a:t>Medications</a:t>
            </a:r>
          </a:p>
          <a:p>
            <a:r>
              <a:rPr lang="en-GB" sz="1900" dirty="0"/>
              <a:t>Telephone counselling</a:t>
            </a:r>
          </a:p>
          <a:p>
            <a:r>
              <a:rPr lang="en-GB" sz="1900" dirty="0"/>
              <a:t>Individual or group counselling program</a:t>
            </a:r>
          </a:p>
          <a:p>
            <a:pPr marL="0" indent="0">
              <a:buNone/>
            </a:pPr>
            <a:endParaRPr lang="en-GB" b="1" dirty="0"/>
          </a:p>
          <a:p>
            <a:endParaRPr lang="en-ZA" dirty="0"/>
          </a:p>
          <a:p>
            <a:endParaRPr lang="en-ZA" b="1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  <p:extLst>
      <p:ext uri="{BB962C8B-B14F-4D97-AF65-F5344CB8AC3E}">
        <p14:creationId xmlns:p14="http://schemas.microsoft.com/office/powerpoint/2010/main" val="2140343656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Getting help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Don’t try on your own – get help!</a:t>
            </a:r>
          </a:p>
          <a:p>
            <a:pPr>
              <a:lnSpc>
                <a:spcPct val="90000"/>
              </a:lnSpc>
            </a:pPr>
            <a:r>
              <a:rPr lang="en-US" dirty="0"/>
              <a:t>Talk to someone you trust</a:t>
            </a:r>
          </a:p>
          <a:p>
            <a:pPr>
              <a:lnSpc>
                <a:spcPct val="90000"/>
              </a:lnSpc>
            </a:pPr>
            <a:r>
              <a:rPr lang="en-US" dirty="0"/>
              <a:t>Get help from a trained drug counselor or therapist</a:t>
            </a:r>
          </a:p>
          <a:p>
            <a:pPr>
              <a:lnSpc>
                <a:spcPct val="90000"/>
              </a:lnSpc>
            </a:pPr>
            <a:r>
              <a:rPr lang="en-US" dirty="0"/>
              <a:t>Tell friends and family about your decision to stop</a:t>
            </a:r>
          </a:p>
          <a:p>
            <a:pPr>
              <a:lnSpc>
                <a:spcPct val="90000"/>
              </a:lnSpc>
            </a:pPr>
            <a:r>
              <a:rPr lang="en-US" dirty="0"/>
              <a:t>Do not accept invitations where drugs or drinks are involved</a:t>
            </a:r>
          </a:p>
          <a:p>
            <a:pPr>
              <a:lnSpc>
                <a:spcPct val="90000"/>
              </a:lnSpc>
            </a:pPr>
            <a:r>
              <a:rPr lang="en-US" dirty="0"/>
              <a:t>Have a plan of action to replace the drug/drink</a:t>
            </a:r>
          </a:p>
          <a:p>
            <a:pPr>
              <a:lnSpc>
                <a:spcPct val="90000"/>
              </a:lnSpc>
            </a:pPr>
            <a:r>
              <a:rPr lang="en-US" dirty="0"/>
              <a:t>Remind yourself that it doesn’t make you bad or weak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162</TotalTime>
  <Words>487</Words>
  <Application>Microsoft Office PowerPoint</Application>
  <PresentationFormat>On-screen Show (4:3)</PresentationFormat>
  <Paragraphs>120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Courier New</vt:lpstr>
      <vt:lpstr>Verdana</vt:lpstr>
      <vt:lpstr>Wingdings</vt:lpstr>
      <vt:lpstr>Wingdings 2</vt:lpstr>
      <vt:lpstr>Spring</vt:lpstr>
      <vt:lpstr>ADDICTION</vt:lpstr>
      <vt:lpstr>What is addiction?</vt:lpstr>
      <vt:lpstr>Signs of Addiction</vt:lpstr>
      <vt:lpstr>Psychological signals</vt:lpstr>
      <vt:lpstr>Physical signals</vt:lpstr>
      <vt:lpstr>Drug addiction treatment</vt:lpstr>
      <vt:lpstr>Alcohol addiction treatment</vt:lpstr>
      <vt:lpstr>Tobacco addiction treatment</vt:lpstr>
      <vt:lpstr>Getting help</vt:lpstr>
      <vt:lpstr>Staying clean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ADDICTION</dc:title>
  <dc:creator>Villiers</dc:creator>
  <cp:lastModifiedBy>Petro de Villiers</cp:lastModifiedBy>
  <cp:revision>44</cp:revision>
  <dcterms:created xsi:type="dcterms:W3CDTF">2007-06-26T14:19:29Z</dcterms:created>
  <dcterms:modified xsi:type="dcterms:W3CDTF">2019-11-27T15:33:53Z</dcterms:modified>
</cp:coreProperties>
</file>