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xlsx" ContentType="application/vnd.openxmlformats-officedocument.spreadsheetml.sheet"/>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0" r:id="rId1"/>
  </p:sldMasterIdLst>
  <p:notesMasterIdLst>
    <p:notesMasterId r:id="rId11"/>
  </p:notesMasterIdLst>
  <p:handoutMasterIdLst>
    <p:handoutMasterId r:id="rId12"/>
  </p:handoutMasterIdLst>
  <p:sldIdLst>
    <p:sldId id="256" r:id="rId2"/>
    <p:sldId id="257" r:id="rId3"/>
    <p:sldId id="258" r:id="rId4"/>
    <p:sldId id="259" r:id="rId5"/>
    <p:sldId id="263" r:id="rId6"/>
    <p:sldId id="266" r:id="rId7"/>
    <p:sldId id="267" r:id="rId8"/>
    <p:sldId id="260" r:id="rId9"/>
    <p:sldId id="261" r:id="rId1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itchFamily="34" charset="0"/>
        <a:ea typeface="+mn-ea"/>
        <a:cs typeface="+mn-cs"/>
      </a:defRPr>
    </a:lvl1pPr>
    <a:lvl2pPr marL="457200" algn="l" rtl="0" fontAlgn="base">
      <a:spcBef>
        <a:spcPct val="0"/>
      </a:spcBef>
      <a:spcAft>
        <a:spcPct val="0"/>
      </a:spcAft>
      <a:defRPr sz="2400" kern="1200">
        <a:solidFill>
          <a:schemeClr val="tx1"/>
        </a:solidFill>
        <a:latin typeface="Arial" pitchFamily="34" charset="0"/>
        <a:ea typeface="+mn-ea"/>
        <a:cs typeface="+mn-cs"/>
      </a:defRPr>
    </a:lvl2pPr>
    <a:lvl3pPr marL="914400" algn="l" rtl="0" fontAlgn="base">
      <a:spcBef>
        <a:spcPct val="0"/>
      </a:spcBef>
      <a:spcAft>
        <a:spcPct val="0"/>
      </a:spcAft>
      <a:defRPr sz="2400" kern="1200">
        <a:solidFill>
          <a:schemeClr val="tx1"/>
        </a:solidFill>
        <a:latin typeface="Arial" pitchFamily="34" charset="0"/>
        <a:ea typeface="+mn-ea"/>
        <a:cs typeface="+mn-cs"/>
      </a:defRPr>
    </a:lvl3pPr>
    <a:lvl4pPr marL="1371600" algn="l" rtl="0" fontAlgn="base">
      <a:spcBef>
        <a:spcPct val="0"/>
      </a:spcBef>
      <a:spcAft>
        <a:spcPct val="0"/>
      </a:spcAft>
      <a:defRPr sz="2400" kern="1200">
        <a:solidFill>
          <a:schemeClr val="tx1"/>
        </a:solidFill>
        <a:latin typeface="Arial" pitchFamily="34" charset="0"/>
        <a:ea typeface="+mn-ea"/>
        <a:cs typeface="+mn-cs"/>
      </a:defRPr>
    </a:lvl4pPr>
    <a:lvl5pPr marL="1828800" algn="l" rtl="0" fontAlgn="base">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0000FF"/>
    <a:srgbClr val="00FF00"/>
    <a:srgbClr val="00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autoAdjust="0"/>
    <p:restoredTop sz="94660"/>
  </p:normalViewPr>
  <p:slideViewPr>
    <p:cSldViewPr snapToObjects="1">
      <p:cViewPr varScale="1">
        <p:scale>
          <a:sx n="79" d="100"/>
          <a:sy n="79" d="100"/>
        </p:scale>
        <p:origin x="-888" y="-90"/>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41" d="100"/>
          <a:sy n="41" d="100"/>
        </p:scale>
        <p:origin x="-690" y="-84"/>
      </p:cViewPr>
      <p:guideLst>
        <p:guide orient="horz" pos="2160"/>
        <p:guide pos="288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_rels/viewProps.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ZA"/>
  <c:chart>
    <c:autoTitleDeleted val="1"/>
    <c:view3D>
      <c:hPercent val="66"/>
      <c:depthPercent val="100"/>
      <c:rAngAx val="1"/>
    </c:view3D>
    <c:floor>
      <c:spPr>
        <a:solidFill>
          <a:srgbClr val="C0C0C0"/>
        </a:solidFill>
        <a:ln w="3175">
          <a:solidFill>
            <a:schemeClr val="tx1"/>
          </a:solidFill>
          <a:prstDash val="solid"/>
        </a:ln>
      </c:spPr>
    </c:floor>
    <c:sideWall>
      <c:spPr>
        <a:noFill/>
        <a:ln w="12700">
          <a:solidFill>
            <a:schemeClr val="tx1"/>
          </a:solidFill>
          <a:prstDash val="solid"/>
        </a:ln>
      </c:spPr>
    </c:sideWall>
    <c:backWall>
      <c:spPr>
        <a:noFill/>
        <a:ln w="12700">
          <a:solidFill>
            <a:schemeClr val="tx1"/>
          </a:solidFill>
          <a:prstDash val="solid"/>
        </a:ln>
      </c:spPr>
    </c:backWall>
    <c:plotArea>
      <c:layout>
        <c:manualLayout>
          <c:layoutTarget val="inner"/>
          <c:xMode val="edge"/>
          <c:yMode val="edge"/>
          <c:x val="7.702020202020203E-2"/>
          <c:y val="5.4502369668246467E-2"/>
          <c:w val="0.69949494949494961"/>
          <c:h val="0.80805687203791454"/>
        </c:manualLayout>
      </c:layout>
      <c:bar3DChart>
        <c:barDir val="col"/>
        <c:grouping val="clustered"/>
        <c:ser>
          <c:idx val="0"/>
          <c:order val="0"/>
          <c:tx>
            <c:strRef>
              <c:f>Sheet1!$A$2</c:f>
              <c:strCache>
                <c:ptCount val="1"/>
                <c:pt idx="0">
                  <c:v>MS Word</c:v>
                </c:pt>
              </c:strCache>
            </c:strRef>
          </c:tx>
          <c:spPr>
            <a:gradFill rotWithShape="0">
              <a:gsLst>
                <a:gs pos="0">
                  <a:srgbClr val="CC99FF"/>
                </a:gs>
                <a:gs pos="100000">
                  <a:srgbClr val="CC99FF">
                    <a:gamma/>
                    <a:shade val="46275"/>
                    <a:invGamma/>
                  </a:srgbClr>
                </a:gs>
              </a:gsLst>
              <a:lin ang="5400000" scaled="1"/>
            </a:gradFill>
            <a:ln w="12689">
              <a:solidFill>
                <a:schemeClr val="tx1"/>
              </a:solidFill>
              <a:prstDash val="solid"/>
            </a:ln>
          </c:spPr>
          <c:cat>
            <c:strRef>
              <c:f>Sheet1!$B$1:$E$1</c:f>
              <c:strCache>
                <c:ptCount val="4"/>
                <c:pt idx="0">
                  <c:v>1st Qtr</c:v>
                </c:pt>
                <c:pt idx="1">
                  <c:v>2nd Qtr</c:v>
                </c:pt>
                <c:pt idx="2">
                  <c:v>3rd Qtr</c:v>
                </c:pt>
                <c:pt idx="3">
                  <c:v>4th Qtr</c:v>
                </c:pt>
              </c:strCache>
            </c:strRef>
          </c:cat>
          <c:val>
            <c:numRef>
              <c:f>Sheet1!$B$2:$E$2</c:f>
              <c:numCache>
                <c:formatCode>General</c:formatCode>
                <c:ptCount val="4"/>
                <c:pt idx="0">
                  <c:v>224</c:v>
                </c:pt>
                <c:pt idx="1">
                  <c:v>354</c:v>
                </c:pt>
                <c:pt idx="2">
                  <c:v>268</c:v>
                </c:pt>
                <c:pt idx="3">
                  <c:v>188</c:v>
                </c:pt>
              </c:numCache>
            </c:numRef>
          </c:val>
        </c:ser>
        <c:ser>
          <c:idx val="1"/>
          <c:order val="1"/>
          <c:tx>
            <c:strRef>
              <c:f>Sheet1!$A$3</c:f>
              <c:strCache>
                <c:ptCount val="1"/>
                <c:pt idx="0">
                  <c:v>MS Excel</c:v>
                </c:pt>
              </c:strCache>
            </c:strRef>
          </c:tx>
          <c:spPr>
            <a:solidFill>
              <a:srgbClr val="FF9900"/>
            </a:solidFill>
            <a:ln w="12689">
              <a:solidFill>
                <a:schemeClr val="tx1"/>
              </a:solidFill>
              <a:prstDash val="solid"/>
            </a:ln>
          </c:spPr>
          <c:cat>
            <c:strRef>
              <c:f>Sheet1!$B$1:$E$1</c:f>
              <c:strCache>
                <c:ptCount val="4"/>
                <c:pt idx="0">
                  <c:v>1st Qtr</c:v>
                </c:pt>
                <c:pt idx="1">
                  <c:v>2nd Qtr</c:v>
                </c:pt>
                <c:pt idx="2">
                  <c:v>3rd Qtr</c:v>
                </c:pt>
                <c:pt idx="3">
                  <c:v>4th Qtr</c:v>
                </c:pt>
              </c:strCache>
            </c:strRef>
          </c:cat>
          <c:val>
            <c:numRef>
              <c:f>Sheet1!$B$3:$E$3</c:f>
              <c:numCache>
                <c:formatCode>General</c:formatCode>
                <c:ptCount val="4"/>
                <c:pt idx="0">
                  <c:v>168</c:v>
                </c:pt>
                <c:pt idx="1">
                  <c:v>148</c:v>
                </c:pt>
                <c:pt idx="2">
                  <c:v>186</c:v>
                </c:pt>
                <c:pt idx="3">
                  <c:v>98</c:v>
                </c:pt>
              </c:numCache>
            </c:numRef>
          </c:val>
        </c:ser>
        <c:ser>
          <c:idx val="2"/>
          <c:order val="2"/>
          <c:tx>
            <c:strRef>
              <c:f>Sheet1!$A$4</c:f>
              <c:strCache>
                <c:ptCount val="1"/>
                <c:pt idx="0">
                  <c:v>MS Access</c:v>
                </c:pt>
              </c:strCache>
            </c:strRef>
          </c:tx>
          <c:spPr>
            <a:gradFill rotWithShape="0">
              <a:gsLst>
                <a:gs pos="0">
                  <a:srgbClr val="333333"/>
                </a:gs>
                <a:gs pos="100000">
                  <a:srgbClr val="333333">
                    <a:gamma/>
                    <a:tint val="81961"/>
                    <a:invGamma/>
                  </a:srgbClr>
                </a:gs>
              </a:gsLst>
              <a:lin ang="5400000" scaled="1"/>
            </a:gradFill>
            <a:ln w="12689">
              <a:solidFill>
                <a:schemeClr val="tx1"/>
              </a:solidFill>
              <a:prstDash val="solid"/>
            </a:ln>
          </c:spPr>
          <c:invertIfNegative val="1"/>
          <c:cat>
            <c:strRef>
              <c:f>Sheet1!$B$1:$E$1</c:f>
              <c:strCache>
                <c:ptCount val="4"/>
                <c:pt idx="0">
                  <c:v>1st Qtr</c:v>
                </c:pt>
                <c:pt idx="1">
                  <c:v>2nd Qtr</c:v>
                </c:pt>
                <c:pt idx="2">
                  <c:v>3rd Qtr</c:v>
                </c:pt>
                <c:pt idx="3">
                  <c:v>4th Qtr</c:v>
                </c:pt>
              </c:strCache>
            </c:strRef>
          </c:cat>
          <c:val>
            <c:numRef>
              <c:f>Sheet1!$B$4:$E$4</c:f>
              <c:numCache>
                <c:formatCode>General</c:formatCode>
                <c:ptCount val="4"/>
                <c:pt idx="0">
                  <c:v>69</c:v>
                </c:pt>
                <c:pt idx="1">
                  <c:v>74</c:v>
                </c:pt>
                <c:pt idx="2">
                  <c:v>125</c:v>
                </c:pt>
                <c:pt idx="3">
                  <c:v>63</c:v>
                </c:pt>
              </c:numCache>
            </c:numRef>
          </c:val>
        </c:ser>
        <c:gapDepth val="0"/>
        <c:shape val="box"/>
        <c:axId val="167129472"/>
        <c:axId val="167131776"/>
        <c:axId val="0"/>
      </c:bar3DChart>
      <c:catAx>
        <c:axId val="167129472"/>
        <c:scaling>
          <c:orientation val="minMax"/>
        </c:scaling>
        <c:axPos val="b"/>
        <c:numFmt formatCode="General" sourceLinked="1"/>
        <c:tickLblPos val="low"/>
        <c:spPr>
          <a:ln w="3172">
            <a:solidFill>
              <a:schemeClr val="tx1"/>
            </a:solidFill>
            <a:prstDash val="solid"/>
          </a:ln>
        </c:spPr>
        <c:txPr>
          <a:bodyPr rot="0" vert="horz"/>
          <a:lstStyle/>
          <a:p>
            <a:pPr>
              <a:defRPr sz="1773" b="1" i="0" u="none" strike="noStrike" baseline="0">
                <a:solidFill>
                  <a:schemeClr val="tx1"/>
                </a:solidFill>
                <a:latin typeface="Arial"/>
                <a:ea typeface="Arial"/>
                <a:cs typeface="Arial"/>
              </a:defRPr>
            </a:pPr>
            <a:endParaRPr lang="en-US"/>
          </a:p>
        </c:txPr>
        <c:crossAx val="167131776"/>
        <c:crosses val="autoZero"/>
        <c:auto val="1"/>
        <c:lblAlgn val="ctr"/>
        <c:lblOffset val="100"/>
        <c:tickLblSkip val="1"/>
        <c:tickMarkSkip val="1"/>
      </c:catAx>
      <c:valAx>
        <c:axId val="167131776"/>
        <c:scaling>
          <c:orientation val="minMax"/>
        </c:scaling>
        <c:axPos val="l"/>
        <c:majorGridlines>
          <c:spPr>
            <a:ln w="3172">
              <a:solidFill>
                <a:schemeClr val="tx1"/>
              </a:solidFill>
              <a:prstDash val="solid"/>
            </a:ln>
          </c:spPr>
        </c:majorGridlines>
        <c:numFmt formatCode="General" sourceLinked="1"/>
        <c:tickLblPos val="nextTo"/>
        <c:spPr>
          <a:ln w="3172">
            <a:solidFill>
              <a:schemeClr val="tx1"/>
            </a:solidFill>
            <a:prstDash val="solid"/>
          </a:ln>
        </c:spPr>
        <c:txPr>
          <a:bodyPr rot="0" vert="horz"/>
          <a:lstStyle/>
          <a:p>
            <a:pPr>
              <a:defRPr sz="1773" b="1" i="0" u="none" strike="noStrike" baseline="0">
                <a:solidFill>
                  <a:schemeClr val="tx1"/>
                </a:solidFill>
                <a:latin typeface="Arial"/>
                <a:ea typeface="Arial"/>
                <a:cs typeface="Arial"/>
              </a:defRPr>
            </a:pPr>
            <a:endParaRPr lang="en-US"/>
          </a:p>
        </c:txPr>
        <c:crossAx val="167129472"/>
        <c:crosses val="autoZero"/>
        <c:crossBetween val="between"/>
      </c:valAx>
      <c:spPr>
        <a:noFill/>
        <a:ln w="25378">
          <a:noFill/>
        </a:ln>
      </c:spPr>
    </c:plotArea>
    <c:legend>
      <c:legendPos val="r"/>
      <c:layout>
        <c:manualLayout>
          <c:xMode val="edge"/>
          <c:yMode val="edge"/>
          <c:x val="0.79040404040404044"/>
          <c:y val="0.37440758293838866"/>
          <c:w val="0.20454545454545461"/>
          <c:h val="0.25118483412322279"/>
        </c:manualLayout>
      </c:layout>
      <c:spPr>
        <a:noFill/>
        <a:ln w="3172">
          <a:solidFill>
            <a:schemeClr val="tx1"/>
          </a:solidFill>
          <a:prstDash val="solid"/>
        </a:ln>
      </c:spPr>
      <c:txPr>
        <a:bodyPr/>
        <a:lstStyle/>
        <a:p>
          <a:pPr>
            <a:defRPr sz="1629" b="1" i="0" u="none" strike="noStrike" baseline="0">
              <a:solidFill>
                <a:schemeClr val="tx1"/>
              </a:solidFill>
              <a:latin typeface="Arial"/>
              <a:ea typeface="Arial"/>
              <a:cs typeface="Arial"/>
            </a:defRPr>
          </a:pPr>
          <a:endParaRPr lang="en-US"/>
        </a:p>
      </c:txPr>
    </c:legend>
    <c:plotVisOnly val="1"/>
    <c:dispBlanksAs val="gap"/>
  </c:chart>
  <c:spPr>
    <a:noFill/>
    <a:ln>
      <a:noFill/>
    </a:ln>
  </c:spPr>
  <c:txPr>
    <a:bodyPr/>
    <a:lstStyle/>
    <a:p>
      <a:pPr>
        <a:defRPr sz="1773" b="1" i="0" u="none" strike="noStrike" baseline="0">
          <a:solidFill>
            <a:schemeClr val="tx1"/>
          </a:solidFill>
          <a:latin typeface="Arial"/>
          <a:ea typeface="Arial"/>
          <a:cs typeface="Arial"/>
        </a:defRPr>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2362200" y="152400"/>
            <a:ext cx="2133600" cy="6096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eaLnBrk="0" hangingPunct="0">
              <a:defRPr kumimoji="1" sz="1400">
                <a:latin typeface="Gill Sans" pitchFamily="34" charset="0"/>
              </a:defRPr>
            </a:lvl1pPr>
          </a:lstStyle>
          <a:p>
            <a:r>
              <a:rPr lang="en-US"/>
              <a:t>*</a:t>
            </a:r>
            <a:endParaRPr lang="en-US" sz="1200">
              <a:latin typeface="Times New Roman" pitchFamily="18" charset="0"/>
            </a:endParaRPr>
          </a:p>
        </p:txBody>
      </p:sp>
      <p:sp>
        <p:nvSpPr>
          <p:cNvPr id="4099" name="Rectangle 3"/>
          <p:cNvSpPr>
            <a:spLocks noGrp="1" noChangeArrowheads="1"/>
          </p:cNvSpPr>
          <p:nvPr>
            <p:ph type="dt" sz="quarter" idx="1"/>
          </p:nvPr>
        </p:nvSpPr>
        <p:spPr bwMode="auto">
          <a:xfrm>
            <a:off x="533400" y="8305800"/>
            <a:ext cx="1676400" cy="6858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eaLnBrk="0" hangingPunct="0">
              <a:defRPr kumimoji="1" sz="1400">
                <a:latin typeface="Gill Sans" pitchFamily="34" charset="0"/>
              </a:defRPr>
            </a:lvl1pPr>
          </a:lstStyle>
          <a:p>
            <a:r>
              <a:rPr lang="en-US"/>
              <a:t>08/16/96</a:t>
            </a:r>
            <a:endParaRPr lang="en-US" sz="1200">
              <a:latin typeface="Times New Roman" pitchFamily="18" charset="0"/>
            </a:endParaRPr>
          </a:p>
        </p:txBody>
      </p:sp>
      <p:sp>
        <p:nvSpPr>
          <p:cNvPr id="4100" name="Rectangle 4"/>
          <p:cNvSpPr>
            <a:spLocks noGrp="1" noChangeArrowheads="1"/>
          </p:cNvSpPr>
          <p:nvPr>
            <p:ph type="ftr" sz="quarter" idx="2"/>
          </p:nvPr>
        </p:nvSpPr>
        <p:spPr bwMode="auto">
          <a:xfrm>
            <a:off x="2362200" y="8305800"/>
            <a:ext cx="2133600" cy="6858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eaLnBrk="0" hangingPunct="0">
              <a:defRPr kumimoji="1" sz="1400">
                <a:latin typeface="Gill Sans" pitchFamily="34" charset="0"/>
              </a:defRPr>
            </a:lvl1pPr>
          </a:lstStyle>
          <a:p>
            <a:r>
              <a:rPr lang="en-US"/>
              <a:t>*</a:t>
            </a:r>
            <a:endParaRPr lang="en-US" sz="1200">
              <a:latin typeface="Times New Roman" pitchFamily="18" charset="0"/>
            </a:endParaRPr>
          </a:p>
        </p:txBody>
      </p:sp>
      <p:sp>
        <p:nvSpPr>
          <p:cNvPr id="4101" name="Rectangle 5"/>
          <p:cNvSpPr>
            <a:spLocks noGrp="1" noChangeArrowheads="1"/>
          </p:cNvSpPr>
          <p:nvPr>
            <p:ph type="sldNum" sz="quarter" idx="3"/>
          </p:nvPr>
        </p:nvSpPr>
        <p:spPr bwMode="auto">
          <a:xfrm>
            <a:off x="4648200" y="8305800"/>
            <a:ext cx="1676400" cy="6858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eaLnBrk="0" hangingPunct="0">
              <a:defRPr kumimoji="1" sz="1400">
                <a:latin typeface="Gill Sans" pitchFamily="34" charset="0"/>
              </a:defRPr>
            </a:lvl1pPr>
          </a:lstStyle>
          <a:p>
            <a:r>
              <a:rPr lang="en-US"/>
              <a:t>##</a:t>
            </a:r>
            <a:endParaRPr lang="en-US" sz="1200">
              <a:latin typeface="Times New Roman" pitchFamily="18"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2362200" y="152400"/>
            <a:ext cx="21336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eaLnBrk="0" hangingPunct="0">
              <a:defRPr kumimoji="1" sz="1400">
                <a:latin typeface="Times New Roman" pitchFamily="18" charset="0"/>
              </a:defRPr>
            </a:lvl1pPr>
          </a:lstStyle>
          <a:p>
            <a:r>
              <a:rPr lang="en-US"/>
              <a:t>*</a:t>
            </a:r>
            <a:endParaRPr lang="en-US" sz="1200"/>
          </a:p>
        </p:txBody>
      </p:sp>
      <p:sp>
        <p:nvSpPr>
          <p:cNvPr id="2051" name="Rectangle 3"/>
          <p:cNvSpPr>
            <a:spLocks noGrp="1" noChangeArrowheads="1"/>
          </p:cNvSpPr>
          <p:nvPr>
            <p:ph type="dt" idx="1"/>
          </p:nvPr>
        </p:nvSpPr>
        <p:spPr bwMode="auto">
          <a:xfrm>
            <a:off x="533400" y="8534400"/>
            <a:ext cx="16764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eaLnBrk="0" hangingPunct="0">
              <a:defRPr kumimoji="1" sz="1400">
                <a:latin typeface="Times New Roman" pitchFamily="18" charset="0"/>
              </a:defRPr>
            </a:lvl1pPr>
          </a:lstStyle>
          <a:p>
            <a:r>
              <a:rPr lang="en-US"/>
              <a:t>08/16/96</a:t>
            </a:r>
            <a:endParaRPr lang="en-US" sz="1200"/>
          </a:p>
        </p:txBody>
      </p:sp>
      <p:sp>
        <p:nvSpPr>
          <p:cNvPr id="2052" name="Rectangle 4"/>
          <p:cNvSpPr>
            <a:spLocks noGrp="1" noChangeArrowheads="1"/>
          </p:cNvSpPr>
          <p:nvPr>
            <p:ph type="ftr" sz="quarter" idx="4"/>
          </p:nvPr>
        </p:nvSpPr>
        <p:spPr bwMode="auto">
          <a:xfrm>
            <a:off x="2362200" y="8534400"/>
            <a:ext cx="2133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eaLnBrk="0" hangingPunct="0">
              <a:defRPr kumimoji="1" sz="1400">
                <a:latin typeface="Times New Roman" pitchFamily="18" charset="0"/>
              </a:defRPr>
            </a:lvl1pPr>
          </a:lstStyle>
          <a:p>
            <a:r>
              <a:rPr lang="en-US"/>
              <a:t>*</a:t>
            </a:r>
            <a:endParaRPr lang="en-US" sz="1200"/>
          </a:p>
        </p:txBody>
      </p:sp>
      <p:sp>
        <p:nvSpPr>
          <p:cNvPr id="2053" name="Rectangle 5"/>
          <p:cNvSpPr>
            <a:spLocks noGrp="1" noChangeArrowheads="1"/>
          </p:cNvSpPr>
          <p:nvPr>
            <p:ph type="sldNum" sz="quarter" idx="5"/>
          </p:nvPr>
        </p:nvSpPr>
        <p:spPr bwMode="auto">
          <a:xfrm>
            <a:off x="4648200" y="8534400"/>
            <a:ext cx="16764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eaLnBrk="0" hangingPunct="0">
              <a:defRPr kumimoji="1" sz="1400">
                <a:latin typeface="Times New Roman" pitchFamily="18" charset="0"/>
              </a:defRPr>
            </a:lvl1pPr>
          </a:lstStyle>
          <a:p>
            <a:r>
              <a:rPr lang="en-US"/>
              <a:t>##</a:t>
            </a:r>
            <a:endParaRPr lang="en-US" sz="1200"/>
          </a:p>
        </p:txBody>
      </p:sp>
      <p:sp>
        <p:nvSpPr>
          <p:cNvPr id="2054" name="Rectangle 6"/>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notes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5" name="Rectangle 7"/>
          <p:cNvSpPr>
            <a:spLocks noChangeArrowheads="1"/>
          </p:cNvSpPr>
          <p:nvPr>
            <p:ph type="sldImg" idx="2"/>
          </p:nvPr>
        </p:nvSpPr>
        <p:spPr bwMode="auto">
          <a:xfrm>
            <a:off x="1143000" y="685800"/>
            <a:ext cx="4572000" cy="3429000"/>
          </a:xfrm>
          <a:prstGeom prst="rect">
            <a:avLst/>
          </a:prstGeom>
          <a:noFill/>
          <a:ln w="12700" cap="sq">
            <a:solidFill>
              <a:schemeClr val="tx1"/>
            </a:solidFill>
            <a:miter lim="800000"/>
            <a:headEnd/>
            <a:tailEnd/>
          </a:ln>
          <a:effectLst/>
        </p:spPr>
      </p:sp>
    </p:spTree>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kumimoji="1"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a:t>
            </a:r>
            <a:endParaRPr lang="en-US" sz="1200"/>
          </a:p>
        </p:txBody>
      </p:sp>
      <p:sp>
        <p:nvSpPr>
          <p:cNvPr id="5" name="Rectangle 3"/>
          <p:cNvSpPr>
            <a:spLocks noGrp="1" noChangeArrowheads="1"/>
          </p:cNvSpPr>
          <p:nvPr>
            <p:ph type="dt" idx="1"/>
          </p:nvPr>
        </p:nvSpPr>
        <p:spPr>
          <a:ln/>
        </p:spPr>
        <p:txBody>
          <a:bodyPr/>
          <a:lstStyle/>
          <a:p>
            <a:r>
              <a:rPr lang="en-US"/>
              <a:t>08/16/96</a:t>
            </a:r>
            <a:endParaRPr lang="en-US" sz="1200"/>
          </a:p>
        </p:txBody>
      </p:sp>
      <p:sp>
        <p:nvSpPr>
          <p:cNvPr id="6" name="Rectangle 5"/>
          <p:cNvSpPr>
            <a:spLocks noGrp="1" noChangeArrowheads="1"/>
          </p:cNvSpPr>
          <p:nvPr>
            <p:ph type="sldNum" sz="quarter" idx="5"/>
          </p:nvPr>
        </p:nvSpPr>
        <p:spPr>
          <a:ln/>
        </p:spPr>
        <p:txBody>
          <a:bodyPr/>
          <a:lstStyle/>
          <a:p>
            <a:r>
              <a:rPr lang="en-US"/>
              <a:t>##</a:t>
            </a:r>
            <a:endParaRPr lang="en-US" sz="1200"/>
          </a:p>
        </p:txBody>
      </p:sp>
      <p:sp>
        <p:nvSpPr>
          <p:cNvPr id="6146" name="Rectangle 2"/>
          <p:cNvSpPr>
            <a:spLocks noChangeArrowheads="1"/>
          </p:cNvSpPr>
          <p:nvPr>
            <p:ph type="sldImg"/>
          </p:nvPr>
        </p:nvSpPr>
        <p:spPr/>
      </p:sp>
      <p:sp>
        <p:nvSpPr>
          <p:cNvPr id="6147" name="Rectangle 3"/>
          <p:cNvSpPr>
            <a:spLocks noChangeArrowheads="1"/>
          </p:cNvSpPr>
          <p:nvPr>
            <p:ph type="body" idx="1"/>
          </p:nvPr>
        </p:nvSpPr>
        <p:spPr>
          <a:noFill/>
          <a:ln/>
        </p:spPr>
        <p:txBody>
          <a:bodyPr/>
          <a:lstStyle/>
          <a:p>
            <a:r>
              <a:rPr lang="en-US">
                <a:latin typeface="Times New Roman" pitchFamily="18" charset="0"/>
              </a:rPr>
              <a:t>Ferguson and Bardell has been serving the investment community for over 20 years. Since each investor comes with different needs, we strive to meet their individual needs through a personal commitment to quality and a quantitative investment process to help achieve financial goals.</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a:t>
            </a:r>
            <a:endParaRPr lang="en-US" sz="1200"/>
          </a:p>
        </p:txBody>
      </p:sp>
      <p:sp>
        <p:nvSpPr>
          <p:cNvPr id="5" name="Rectangle 3"/>
          <p:cNvSpPr>
            <a:spLocks noGrp="1" noChangeArrowheads="1"/>
          </p:cNvSpPr>
          <p:nvPr>
            <p:ph type="dt" idx="1"/>
          </p:nvPr>
        </p:nvSpPr>
        <p:spPr>
          <a:ln/>
        </p:spPr>
        <p:txBody>
          <a:bodyPr/>
          <a:lstStyle/>
          <a:p>
            <a:r>
              <a:rPr lang="en-US"/>
              <a:t>08/16/96</a:t>
            </a:r>
            <a:endParaRPr lang="en-US" sz="1200"/>
          </a:p>
        </p:txBody>
      </p:sp>
      <p:sp>
        <p:nvSpPr>
          <p:cNvPr id="6" name="Rectangle 5"/>
          <p:cNvSpPr>
            <a:spLocks noGrp="1" noChangeArrowheads="1"/>
          </p:cNvSpPr>
          <p:nvPr>
            <p:ph type="sldNum" sz="quarter" idx="5"/>
          </p:nvPr>
        </p:nvSpPr>
        <p:spPr>
          <a:ln/>
        </p:spPr>
        <p:txBody>
          <a:bodyPr/>
          <a:lstStyle/>
          <a:p>
            <a:r>
              <a:rPr lang="en-US"/>
              <a:t>##</a:t>
            </a:r>
            <a:endParaRPr lang="en-US" sz="1200"/>
          </a:p>
        </p:txBody>
      </p:sp>
      <p:sp>
        <p:nvSpPr>
          <p:cNvPr id="8194" name="Rectangle 2"/>
          <p:cNvSpPr>
            <a:spLocks noChangeArrowheads="1"/>
          </p:cNvSpPr>
          <p:nvPr>
            <p:ph type="sldImg"/>
          </p:nvPr>
        </p:nvSpPr>
        <p:spPr/>
      </p:sp>
      <p:sp>
        <p:nvSpPr>
          <p:cNvPr id="8195" name="Rectangle 3"/>
          <p:cNvSpPr>
            <a:spLocks noChangeArrowheads="1"/>
          </p:cNvSpPr>
          <p:nvPr>
            <p:ph type="body" idx="1"/>
          </p:nvPr>
        </p:nvSpPr>
        <p:spPr>
          <a:noFill/>
          <a:ln/>
        </p:spPr>
        <p:txBody>
          <a:bodyPr/>
          <a:lstStyle/>
          <a:p>
            <a:r>
              <a:rPr lang="en-US">
                <a:latin typeface="Times New Roman" pitchFamily="18" charset="0"/>
              </a:rPr>
              <a:t>Ferguson and Bardell, independently owned and managed, has been servicing the investment community for over 20 years. Since each investor comes with different needs, we strive to meet your individual investment needs through personal commitment and a quantitative investment process.</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a:t>
            </a:r>
            <a:endParaRPr lang="en-US" sz="1200"/>
          </a:p>
        </p:txBody>
      </p:sp>
      <p:sp>
        <p:nvSpPr>
          <p:cNvPr id="5" name="Rectangle 3"/>
          <p:cNvSpPr>
            <a:spLocks noGrp="1" noChangeArrowheads="1"/>
          </p:cNvSpPr>
          <p:nvPr>
            <p:ph type="dt" idx="1"/>
          </p:nvPr>
        </p:nvSpPr>
        <p:spPr>
          <a:ln/>
        </p:spPr>
        <p:txBody>
          <a:bodyPr/>
          <a:lstStyle/>
          <a:p>
            <a:r>
              <a:rPr lang="en-US"/>
              <a:t>08/16/96</a:t>
            </a:r>
            <a:endParaRPr lang="en-US" sz="1200"/>
          </a:p>
        </p:txBody>
      </p:sp>
      <p:sp>
        <p:nvSpPr>
          <p:cNvPr id="6" name="Rectangle 5"/>
          <p:cNvSpPr>
            <a:spLocks noGrp="1" noChangeArrowheads="1"/>
          </p:cNvSpPr>
          <p:nvPr>
            <p:ph type="sldNum" sz="quarter" idx="5"/>
          </p:nvPr>
        </p:nvSpPr>
        <p:spPr>
          <a:ln/>
        </p:spPr>
        <p:txBody>
          <a:bodyPr/>
          <a:lstStyle/>
          <a:p>
            <a:r>
              <a:rPr lang="en-US"/>
              <a:t>##</a:t>
            </a:r>
            <a:endParaRPr lang="en-US" sz="1200"/>
          </a:p>
        </p:txBody>
      </p:sp>
      <p:sp>
        <p:nvSpPr>
          <p:cNvPr id="10242" name="Rectangle 2"/>
          <p:cNvSpPr>
            <a:spLocks noChangeArrowheads="1"/>
          </p:cNvSpPr>
          <p:nvPr>
            <p:ph type="sldImg"/>
          </p:nvPr>
        </p:nvSpPr>
        <p:spPr/>
      </p:sp>
      <p:sp>
        <p:nvSpPr>
          <p:cNvPr id="10243" name="Rectangle 3"/>
          <p:cNvSpPr>
            <a:spLocks noChangeArrowheads="1"/>
          </p:cNvSpPr>
          <p:nvPr>
            <p:ph type="body" idx="1"/>
          </p:nvPr>
        </p:nvSpPr>
        <p:spPr>
          <a:noFill/>
          <a:ln/>
        </p:spPr>
        <p:txBody>
          <a:bodyPr/>
          <a:lstStyle/>
          <a:p>
            <a:r>
              <a:rPr lang="en-US">
                <a:latin typeface="Times New Roman" pitchFamily="18" charset="0"/>
              </a:rPr>
              <a:t>The right approach means providing comprehensive investment information, being available to give you investment assistance, and making specific mutual fund recommendations to help customers achieve their investment goals.</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a:t>
            </a:r>
            <a:endParaRPr lang="en-US" sz="1200"/>
          </a:p>
        </p:txBody>
      </p:sp>
      <p:sp>
        <p:nvSpPr>
          <p:cNvPr id="5" name="Rectangle 3"/>
          <p:cNvSpPr>
            <a:spLocks noGrp="1" noChangeArrowheads="1"/>
          </p:cNvSpPr>
          <p:nvPr>
            <p:ph type="dt" idx="1"/>
          </p:nvPr>
        </p:nvSpPr>
        <p:spPr>
          <a:ln/>
        </p:spPr>
        <p:txBody>
          <a:bodyPr/>
          <a:lstStyle/>
          <a:p>
            <a:r>
              <a:rPr lang="en-US"/>
              <a:t>08/16/96</a:t>
            </a:r>
            <a:endParaRPr lang="en-US" sz="1200"/>
          </a:p>
        </p:txBody>
      </p:sp>
      <p:sp>
        <p:nvSpPr>
          <p:cNvPr id="6" name="Rectangle 5"/>
          <p:cNvSpPr>
            <a:spLocks noGrp="1" noChangeArrowheads="1"/>
          </p:cNvSpPr>
          <p:nvPr>
            <p:ph type="sldNum" sz="quarter" idx="5"/>
          </p:nvPr>
        </p:nvSpPr>
        <p:spPr>
          <a:ln/>
        </p:spPr>
        <p:txBody>
          <a:bodyPr/>
          <a:lstStyle/>
          <a:p>
            <a:r>
              <a:rPr lang="en-US"/>
              <a:t>##</a:t>
            </a:r>
            <a:endParaRPr lang="en-US" sz="1200"/>
          </a:p>
        </p:txBody>
      </p:sp>
      <p:sp>
        <p:nvSpPr>
          <p:cNvPr id="12290" name="Rectangle 2"/>
          <p:cNvSpPr>
            <a:spLocks noChangeArrowheads="1"/>
          </p:cNvSpPr>
          <p:nvPr>
            <p:ph type="sldImg"/>
          </p:nvPr>
        </p:nvSpPr>
        <p:spPr/>
      </p:sp>
      <p:sp>
        <p:nvSpPr>
          <p:cNvPr id="12291" name="Rectangle 3"/>
          <p:cNvSpPr>
            <a:spLocks noChangeArrowheads="1"/>
          </p:cNvSpPr>
          <p:nvPr>
            <p:ph type="body" idx="1"/>
          </p:nvPr>
        </p:nvSpPr>
        <p:spPr>
          <a:noFill/>
          <a:ln/>
        </p:spPr>
        <p:txBody>
          <a:bodyPr/>
          <a:lstStyle/>
          <a:p>
            <a:r>
              <a:rPr lang="en-US">
                <a:latin typeface="Times New Roman" pitchFamily="18" charset="0"/>
              </a:rPr>
              <a:t>Asking the right questions is the key to getting results.</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a:t>
            </a:r>
            <a:endParaRPr lang="en-US" sz="1200"/>
          </a:p>
        </p:txBody>
      </p:sp>
      <p:sp>
        <p:nvSpPr>
          <p:cNvPr id="5" name="Rectangle 3"/>
          <p:cNvSpPr>
            <a:spLocks noGrp="1" noChangeArrowheads="1"/>
          </p:cNvSpPr>
          <p:nvPr>
            <p:ph type="dt" idx="1"/>
          </p:nvPr>
        </p:nvSpPr>
        <p:spPr>
          <a:ln/>
        </p:spPr>
        <p:txBody>
          <a:bodyPr/>
          <a:lstStyle/>
          <a:p>
            <a:r>
              <a:rPr lang="en-US"/>
              <a:t>08/16/96</a:t>
            </a:r>
            <a:endParaRPr lang="en-US" sz="1200"/>
          </a:p>
        </p:txBody>
      </p:sp>
      <p:sp>
        <p:nvSpPr>
          <p:cNvPr id="6" name="Rectangle 5"/>
          <p:cNvSpPr>
            <a:spLocks noGrp="1" noChangeArrowheads="1"/>
          </p:cNvSpPr>
          <p:nvPr>
            <p:ph type="sldNum" sz="quarter" idx="5"/>
          </p:nvPr>
        </p:nvSpPr>
        <p:spPr>
          <a:ln/>
        </p:spPr>
        <p:txBody>
          <a:bodyPr/>
          <a:lstStyle/>
          <a:p>
            <a:r>
              <a:rPr lang="en-US"/>
              <a:t>##</a:t>
            </a:r>
            <a:endParaRPr lang="en-US" sz="1200"/>
          </a:p>
        </p:txBody>
      </p:sp>
      <p:sp>
        <p:nvSpPr>
          <p:cNvPr id="20482" name="Rectangle 2"/>
          <p:cNvSpPr>
            <a:spLocks noChangeArrowheads="1"/>
          </p:cNvSpPr>
          <p:nvPr>
            <p:ph type="body" idx="1"/>
          </p:nvPr>
        </p:nvSpPr>
        <p:spPr>
          <a:noFill/>
          <a:ln/>
        </p:spPr>
        <p:txBody>
          <a:bodyPr/>
          <a:lstStyle/>
          <a:p>
            <a:r>
              <a:rPr lang="en-US">
                <a:latin typeface="Times New Roman" pitchFamily="18" charset="0"/>
              </a:rPr>
              <a:t>A fund for everyone!</a:t>
            </a:r>
            <a:endParaRPr lang="en-US"/>
          </a:p>
        </p:txBody>
      </p:sp>
      <p:sp>
        <p:nvSpPr>
          <p:cNvPr id="20483" name="Rectangle 3"/>
          <p:cNvSpPr>
            <a:spLocks noChangeArrowheads="1"/>
          </p:cNvSpPr>
          <p:nvPr>
            <p:ph type="sldImg"/>
          </p:nvPr>
        </p:nvSpPr>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a:t>
            </a:r>
            <a:endParaRPr lang="en-US" sz="1200"/>
          </a:p>
        </p:txBody>
      </p:sp>
      <p:sp>
        <p:nvSpPr>
          <p:cNvPr id="5" name="Rectangle 3"/>
          <p:cNvSpPr>
            <a:spLocks noGrp="1" noChangeArrowheads="1"/>
          </p:cNvSpPr>
          <p:nvPr>
            <p:ph type="dt" idx="1"/>
          </p:nvPr>
        </p:nvSpPr>
        <p:spPr>
          <a:ln/>
        </p:spPr>
        <p:txBody>
          <a:bodyPr/>
          <a:lstStyle/>
          <a:p>
            <a:r>
              <a:rPr lang="en-US"/>
              <a:t>08/16/96</a:t>
            </a:r>
            <a:endParaRPr lang="en-US" sz="1200"/>
          </a:p>
        </p:txBody>
      </p:sp>
      <p:sp>
        <p:nvSpPr>
          <p:cNvPr id="6" name="Rectangle 5"/>
          <p:cNvSpPr>
            <a:spLocks noGrp="1" noChangeArrowheads="1"/>
          </p:cNvSpPr>
          <p:nvPr>
            <p:ph type="sldNum" sz="quarter" idx="5"/>
          </p:nvPr>
        </p:nvSpPr>
        <p:spPr>
          <a:ln/>
        </p:spPr>
        <p:txBody>
          <a:bodyPr/>
          <a:lstStyle/>
          <a:p>
            <a:r>
              <a:rPr lang="en-US"/>
              <a:t>##</a:t>
            </a:r>
            <a:endParaRPr lang="en-US" sz="1200"/>
          </a:p>
        </p:txBody>
      </p:sp>
      <p:sp>
        <p:nvSpPr>
          <p:cNvPr id="14338" name="Rectangle 2"/>
          <p:cNvSpPr>
            <a:spLocks noChangeArrowheads="1"/>
          </p:cNvSpPr>
          <p:nvPr>
            <p:ph type="sldImg"/>
          </p:nvPr>
        </p:nvSpPr>
        <p:spPr/>
      </p:sp>
      <p:sp>
        <p:nvSpPr>
          <p:cNvPr id="14339" name="Rectangle 3"/>
          <p:cNvSpPr>
            <a:spLocks noChangeArrowheads="1"/>
          </p:cNvSpPr>
          <p:nvPr>
            <p:ph type="body" idx="1"/>
          </p:nvPr>
        </p:nvSpPr>
        <p:spPr>
          <a:noFill/>
          <a:ln/>
        </p:spPr>
        <p:txBody>
          <a:bodyPr/>
          <a:lstStyle/>
          <a:p>
            <a:r>
              <a:rPr lang="en-US">
                <a:latin typeface="Times New Roman" pitchFamily="18" charset="0"/>
              </a:rPr>
              <a:t>The right balance between stability, income, and growth give customers security and results.</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a:t>
            </a:r>
            <a:endParaRPr lang="en-US" sz="1200"/>
          </a:p>
        </p:txBody>
      </p:sp>
      <p:sp>
        <p:nvSpPr>
          <p:cNvPr id="5" name="Rectangle 3"/>
          <p:cNvSpPr>
            <a:spLocks noGrp="1" noChangeArrowheads="1"/>
          </p:cNvSpPr>
          <p:nvPr>
            <p:ph type="dt" idx="1"/>
          </p:nvPr>
        </p:nvSpPr>
        <p:spPr>
          <a:ln/>
        </p:spPr>
        <p:txBody>
          <a:bodyPr/>
          <a:lstStyle/>
          <a:p>
            <a:r>
              <a:rPr lang="en-US"/>
              <a:t>08/16/96</a:t>
            </a:r>
            <a:endParaRPr lang="en-US" sz="1200"/>
          </a:p>
        </p:txBody>
      </p:sp>
      <p:sp>
        <p:nvSpPr>
          <p:cNvPr id="6" name="Rectangle 5"/>
          <p:cNvSpPr>
            <a:spLocks noGrp="1" noChangeArrowheads="1"/>
          </p:cNvSpPr>
          <p:nvPr>
            <p:ph type="sldNum" sz="quarter" idx="5"/>
          </p:nvPr>
        </p:nvSpPr>
        <p:spPr>
          <a:ln/>
        </p:spPr>
        <p:txBody>
          <a:bodyPr/>
          <a:lstStyle/>
          <a:p>
            <a:r>
              <a:rPr lang="en-US"/>
              <a:t>##</a:t>
            </a:r>
            <a:endParaRPr lang="en-US" sz="1200"/>
          </a:p>
        </p:txBody>
      </p:sp>
      <p:sp>
        <p:nvSpPr>
          <p:cNvPr id="16386" name="Rectangle 2"/>
          <p:cNvSpPr>
            <a:spLocks noChangeArrowheads="1"/>
          </p:cNvSpPr>
          <p:nvPr>
            <p:ph type="sldImg"/>
          </p:nvPr>
        </p:nvSpPr>
        <p:spPr/>
      </p:sp>
      <p:sp>
        <p:nvSpPr>
          <p:cNvPr id="16387" name="Rectangle 3"/>
          <p:cNvSpPr>
            <a:spLocks noChangeArrowheads="1"/>
          </p:cNvSpPr>
          <p:nvPr>
            <p:ph type="body" idx="1"/>
          </p:nvPr>
        </p:nvSpPr>
        <p:spPr>
          <a:noFill/>
          <a:ln/>
        </p:spPr>
        <p:txBody>
          <a:bodyPr/>
          <a:lstStyle/>
          <a:p>
            <a:r>
              <a:rPr lang="en-US">
                <a:latin typeface="Times New Roman" pitchFamily="18" charset="0"/>
              </a:rPr>
              <a:t>Evaluating customer objectives at each stage of the investment process reduces the risk of undesirable results.</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2770" name="Group 2"/>
          <p:cNvGrpSpPr>
            <a:grpSpLocks/>
          </p:cNvGrpSpPr>
          <p:nvPr/>
        </p:nvGrpSpPr>
        <p:grpSpPr bwMode="auto">
          <a:xfrm>
            <a:off x="-31750" y="0"/>
            <a:ext cx="9178925" cy="6924675"/>
            <a:chOff x="-20" y="0"/>
            <a:chExt cx="5782" cy="4362"/>
          </a:xfrm>
        </p:grpSpPr>
        <p:sp>
          <p:nvSpPr>
            <p:cNvPr id="32771" name="Rectangle 3" descr="Stonbk"/>
            <p:cNvSpPr>
              <a:spLocks noChangeArrowheads="1"/>
            </p:cNvSpPr>
            <p:nvPr userDrawn="1"/>
          </p:nvSpPr>
          <p:spPr bwMode="white">
            <a:xfrm>
              <a:off x="-15" y="5"/>
              <a:ext cx="5775" cy="4311"/>
            </a:xfrm>
            <a:prstGeom prst="rect">
              <a:avLst/>
            </a:prstGeom>
            <a:blipFill dpi="0" rotWithShape="0">
              <a:blip r:embed="rId2"/>
              <a:srcRect/>
              <a:tile tx="0" ty="0" sx="100000" sy="100000" flip="none" algn="tl"/>
            </a:blipFill>
            <a:ln w="9525">
              <a:noFill/>
              <a:miter lim="800000"/>
              <a:headEnd/>
              <a:tailEnd/>
            </a:ln>
            <a:effectLst/>
          </p:spPr>
          <p:txBody>
            <a:bodyPr wrap="none" anchor="ctr"/>
            <a:lstStyle/>
            <a:p>
              <a:endParaRPr lang="en-ZA"/>
            </a:p>
          </p:txBody>
        </p:sp>
        <p:sp>
          <p:nvSpPr>
            <p:cNvPr id="32772" name="Rectangle 4"/>
            <p:cNvSpPr>
              <a:spLocks noChangeArrowheads="1"/>
            </p:cNvSpPr>
            <p:nvPr userDrawn="1"/>
          </p:nvSpPr>
          <p:spPr bwMode="ltGray">
            <a:xfrm>
              <a:off x="0" y="0"/>
              <a:ext cx="743" cy="4334"/>
            </a:xfrm>
            <a:prstGeom prst="rect">
              <a:avLst/>
            </a:prstGeom>
            <a:gradFill rotWithShape="0">
              <a:gsLst>
                <a:gs pos="0">
                  <a:schemeClr val="folHlink"/>
                </a:gs>
                <a:gs pos="50000">
                  <a:schemeClr val="folHlink">
                    <a:gamma/>
                    <a:shade val="46275"/>
                    <a:invGamma/>
                  </a:schemeClr>
                </a:gs>
                <a:gs pos="100000">
                  <a:schemeClr val="folHlink"/>
                </a:gs>
              </a:gsLst>
              <a:lin ang="5400000" scaled="1"/>
            </a:gradFill>
            <a:ln w="9525">
              <a:noFill/>
              <a:miter lim="800000"/>
              <a:headEnd/>
              <a:tailEnd/>
            </a:ln>
            <a:effectLst/>
          </p:spPr>
          <p:txBody>
            <a:bodyPr wrap="none" anchor="ctr"/>
            <a:lstStyle/>
            <a:p>
              <a:endParaRPr lang="en-ZA"/>
            </a:p>
          </p:txBody>
        </p:sp>
        <p:sp>
          <p:nvSpPr>
            <p:cNvPr id="32773" name="Rectangle 5"/>
            <p:cNvSpPr>
              <a:spLocks noChangeArrowheads="1"/>
            </p:cNvSpPr>
            <p:nvPr userDrawn="1"/>
          </p:nvSpPr>
          <p:spPr bwMode="hidden">
            <a:xfrm>
              <a:off x="695" y="0"/>
              <a:ext cx="50" cy="4362"/>
            </a:xfrm>
            <a:prstGeom prst="rect">
              <a:avLst/>
            </a:prstGeom>
            <a:solidFill>
              <a:srgbClr val="000000"/>
            </a:solidFill>
            <a:ln w="9525">
              <a:noFill/>
              <a:miter lim="800000"/>
              <a:headEnd/>
              <a:tailEnd/>
            </a:ln>
            <a:effectLst/>
          </p:spPr>
          <p:txBody>
            <a:bodyPr wrap="none" anchor="ctr"/>
            <a:lstStyle/>
            <a:p>
              <a:endParaRPr lang="en-ZA"/>
            </a:p>
          </p:txBody>
        </p:sp>
        <p:pic>
          <p:nvPicPr>
            <p:cNvPr id="32774" name="Picture 6" descr="Astonbnr"/>
            <p:cNvPicPr>
              <a:picLocks noChangeAspect="1" noChangeArrowheads="1"/>
            </p:cNvPicPr>
            <p:nvPr userDrawn="1"/>
          </p:nvPicPr>
          <p:blipFill>
            <a:blip r:embed="rId3"/>
            <a:srcRect t="15163"/>
            <a:stretch>
              <a:fillRect/>
            </a:stretch>
          </p:blipFill>
          <p:spPr bwMode="gray">
            <a:xfrm>
              <a:off x="0" y="1705"/>
              <a:ext cx="5760" cy="498"/>
            </a:xfrm>
            <a:prstGeom prst="rect">
              <a:avLst/>
            </a:prstGeom>
            <a:noFill/>
          </p:spPr>
        </p:pic>
        <p:sp>
          <p:nvSpPr>
            <p:cNvPr id="32775" name="Rectangle 7"/>
            <p:cNvSpPr>
              <a:spLocks noChangeArrowheads="1"/>
            </p:cNvSpPr>
            <p:nvPr userDrawn="1"/>
          </p:nvSpPr>
          <p:spPr bwMode="hidden">
            <a:xfrm rot="5400000">
              <a:off x="3204" y="-396"/>
              <a:ext cx="47" cy="5065"/>
            </a:xfrm>
            <a:prstGeom prst="rect">
              <a:avLst/>
            </a:prstGeom>
            <a:solidFill>
              <a:srgbClr val="000000"/>
            </a:solidFill>
            <a:ln w="9525">
              <a:noFill/>
              <a:miter lim="800000"/>
              <a:headEnd/>
              <a:tailEnd/>
            </a:ln>
            <a:effectLst/>
          </p:spPr>
          <p:txBody>
            <a:bodyPr wrap="none" anchor="ctr"/>
            <a:lstStyle/>
            <a:p>
              <a:endParaRPr lang="en-ZA"/>
            </a:p>
          </p:txBody>
        </p:sp>
        <p:sp>
          <p:nvSpPr>
            <p:cNvPr id="32776" name="Rectangle 8"/>
            <p:cNvSpPr>
              <a:spLocks noChangeArrowheads="1"/>
            </p:cNvSpPr>
            <p:nvPr userDrawn="1"/>
          </p:nvSpPr>
          <p:spPr bwMode="hidden">
            <a:xfrm rot="5400000">
              <a:off x="3204" y="-852"/>
              <a:ext cx="47" cy="5068"/>
            </a:xfrm>
            <a:prstGeom prst="rect">
              <a:avLst/>
            </a:prstGeom>
            <a:solidFill>
              <a:srgbClr val="000000"/>
            </a:solidFill>
            <a:ln w="9525">
              <a:noFill/>
              <a:miter lim="800000"/>
              <a:headEnd/>
              <a:tailEnd/>
            </a:ln>
            <a:effectLst/>
          </p:spPr>
          <p:txBody>
            <a:bodyPr wrap="none" anchor="ctr"/>
            <a:lstStyle/>
            <a:p>
              <a:endParaRPr lang="en-ZA"/>
            </a:p>
          </p:txBody>
        </p:sp>
        <p:sp>
          <p:nvSpPr>
            <p:cNvPr id="32777" name="Rectangle 9"/>
            <p:cNvSpPr>
              <a:spLocks noChangeArrowheads="1"/>
            </p:cNvSpPr>
            <p:nvPr userDrawn="1"/>
          </p:nvSpPr>
          <p:spPr bwMode="hidden">
            <a:xfrm>
              <a:off x="-20" y="0"/>
              <a:ext cx="47" cy="4342"/>
            </a:xfrm>
            <a:prstGeom prst="rect">
              <a:avLst/>
            </a:prstGeom>
            <a:solidFill>
              <a:srgbClr val="000000"/>
            </a:solidFill>
            <a:ln w="9525">
              <a:noFill/>
              <a:miter lim="800000"/>
              <a:headEnd/>
              <a:tailEnd/>
            </a:ln>
            <a:effectLst/>
          </p:spPr>
          <p:txBody>
            <a:bodyPr wrap="none" anchor="ctr"/>
            <a:lstStyle/>
            <a:p>
              <a:endParaRPr lang="en-ZA"/>
            </a:p>
          </p:txBody>
        </p:sp>
        <p:sp>
          <p:nvSpPr>
            <p:cNvPr id="32778" name="Line 10"/>
            <p:cNvSpPr>
              <a:spLocks noChangeShapeType="1"/>
            </p:cNvSpPr>
            <p:nvPr userDrawn="1"/>
          </p:nvSpPr>
          <p:spPr bwMode="auto">
            <a:xfrm>
              <a:off x="414" y="2118"/>
              <a:ext cx="281" cy="0"/>
            </a:xfrm>
            <a:prstGeom prst="line">
              <a:avLst/>
            </a:prstGeom>
            <a:noFill/>
            <a:ln w="15875">
              <a:solidFill>
                <a:schemeClr val="tx1"/>
              </a:solidFill>
              <a:round/>
              <a:headEnd/>
              <a:tailEnd/>
            </a:ln>
            <a:effectLst/>
          </p:spPr>
          <p:txBody>
            <a:bodyPr wrap="none" anchor="ctr"/>
            <a:lstStyle/>
            <a:p>
              <a:endParaRPr lang="en-ZA"/>
            </a:p>
          </p:txBody>
        </p:sp>
        <p:sp>
          <p:nvSpPr>
            <p:cNvPr id="32779" name="Line 11"/>
            <p:cNvSpPr>
              <a:spLocks noChangeShapeType="1"/>
            </p:cNvSpPr>
            <p:nvPr userDrawn="1"/>
          </p:nvSpPr>
          <p:spPr bwMode="auto">
            <a:xfrm flipV="1">
              <a:off x="27" y="2116"/>
              <a:ext cx="230" cy="1"/>
            </a:xfrm>
            <a:prstGeom prst="line">
              <a:avLst/>
            </a:prstGeom>
            <a:noFill/>
            <a:ln w="15875">
              <a:solidFill>
                <a:schemeClr val="tx1"/>
              </a:solidFill>
              <a:round/>
              <a:headEnd/>
              <a:tailEnd/>
            </a:ln>
            <a:effectLst/>
          </p:spPr>
          <p:txBody>
            <a:bodyPr wrap="none" anchor="ctr"/>
            <a:lstStyle/>
            <a:p>
              <a:endParaRPr lang="en-ZA"/>
            </a:p>
          </p:txBody>
        </p:sp>
        <p:sp>
          <p:nvSpPr>
            <p:cNvPr id="32780" name="Freeform 12"/>
            <p:cNvSpPr>
              <a:spLocks/>
            </p:cNvSpPr>
            <p:nvPr userDrawn="1"/>
          </p:nvSpPr>
          <p:spPr bwMode="auto">
            <a:xfrm>
              <a:off x="255" y="2115"/>
              <a:ext cx="65" cy="86"/>
            </a:xfrm>
            <a:custGeom>
              <a:avLst/>
              <a:gdLst/>
              <a:ahLst/>
              <a:cxnLst>
                <a:cxn ang="0">
                  <a:pos x="0" y="0"/>
                </a:cxn>
                <a:cxn ang="0">
                  <a:pos x="15" y="12"/>
                </a:cxn>
                <a:cxn ang="0">
                  <a:pos x="27" y="23"/>
                </a:cxn>
                <a:cxn ang="0">
                  <a:pos x="36" y="35"/>
                </a:cxn>
                <a:cxn ang="0">
                  <a:pos x="47" y="45"/>
                </a:cxn>
                <a:cxn ang="0">
                  <a:pos x="56" y="66"/>
                </a:cxn>
                <a:cxn ang="0">
                  <a:pos x="63" y="80"/>
                </a:cxn>
                <a:cxn ang="0">
                  <a:pos x="65" y="86"/>
                </a:cxn>
              </a:cxnLst>
              <a:rect l="0" t="0" r="r" b="b"/>
              <a:pathLst>
                <a:path w="65" h="86">
                  <a:moveTo>
                    <a:pt x="0" y="0"/>
                  </a:moveTo>
                  <a:cubicBezTo>
                    <a:pt x="9" y="4"/>
                    <a:pt x="6" y="10"/>
                    <a:pt x="15" y="12"/>
                  </a:cubicBezTo>
                  <a:cubicBezTo>
                    <a:pt x="18" y="20"/>
                    <a:pt x="19" y="20"/>
                    <a:pt x="27" y="23"/>
                  </a:cubicBezTo>
                  <a:cubicBezTo>
                    <a:pt x="29" y="29"/>
                    <a:pt x="30" y="32"/>
                    <a:pt x="36" y="35"/>
                  </a:cubicBezTo>
                  <a:cubicBezTo>
                    <a:pt x="40" y="40"/>
                    <a:pt x="43" y="40"/>
                    <a:pt x="47" y="45"/>
                  </a:cubicBezTo>
                  <a:cubicBezTo>
                    <a:pt x="49" y="71"/>
                    <a:pt x="49" y="52"/>
                    <a:pt x="56" y="66"/>
                  </a:cubicBezTo>
                  <a:cubicBezTo>
                    <a:pt x="57" y="74"/>
                    <a:pt x="56" y="77"/>
                    <a:pt x="63" y="80"/>
                  </a:cubicBezTo>
                  <a:cubicBezTo>
                    <a:pt x="65" y="85"/>
                    <a:pt x="65" y="83"/>
                    <a:pt x="65" y="86"/>
                  </a:cubicBezTo>
                </a:path>
              </a:pathLst>
            </a:custGeom>
            <a:noFill/>
            <a:ln w="9525">
              <a:solidFill>
                <a:schemeClr val="tx1"/>
              </a:solidFill>
              <a:round/>
              <a:headEnd/>
              <a:tailEnd/>
            </a:ln>
            <a:effectLst/>
          </p:spPr>
          <p:txBody>
            <a:bodyPr wrap="none" anchor="ctr"/>
            <a:lstStyle/>
            <a:p>
              <a:endParaRPr lang="en-ZA"/>
            </a:p>
          </p:txBody>
        </p:sp>
        <p:sp>
          <p:nvSpPr>
            <p:cNvPr id="32781" name="Freeform 13"/>
            <p:cNvSpPr>
              <a:spLocks/>
            </p:cNvSpPr>
            <p:nvPr userDrawn="1"/>
          </p:nvSpPr>
          <p:spPr bwMode="auto">
            <a:xfrm>
              <a:off x="344" y="2118"/>
              <a:ext cx="71" cy="84"/>
            </a:xfrm>
            <a:custGeom>
              <a:avLst/>
              <a:gdLst/>
              <a:ahLst/>
              <a:cxnLst>
                <a:cxn ang="0">
                  <a:pos x="69" y="0"/>
                </a:cxn>
                <a:cxn ang="0">
                  <a:pos x="61" y="27"/>
                </a:cxn>
                <a:cxn ang="0">
                  <a:pos x="52" y="57"/>
                </a:cxn>
                <a:cxn ang="0">
                  <a:pos x="46" y="72"/>
                </a:cxn>
                <a:cxn ang="0">
                  <a:pos x="33" y="63"/>
                </a:cxn>
                <a:cxn ang="0">
                  <a:pos x="25" y="51"/>
                </a:cxn>
                <a:cxn ang="0">
                  <a:pos x="10" y="39"/>
                </a:cxn>
                <a:cxn ang="0">
                  <a:pos x="4" y="77"/>
                </a:cxn>
                <a:cxn ang="0">
                  <a:pos x="1" y="84"/>
                </a:cxn>
              </a:cxnLst>
              <a:rect l="0" t="0" r="r" b="b"/>
              <a:pathLst>
                <a:path w="71" h="84">
                  <a:moveTo>
                    <a:pt x="69" y="0"/>
                  </a:moveTo>
                  <a:cubicBezTo>
                    <a:pt x="65" y="10"/>
                    <a:pt x="71" y="21"/>
                    <a:pt x="61" y="27"/>
                  </a:cubicBezTo>
                  <a:cubicBezTo>
                    <a:pt x="59" y="37"/>
                    <a:pt x="62" y="55"/>
                    <a:pt x="52" y="57"/>
                  </a:cubicBezTo>
                  <a:cubicBezTo>
                    <a:pt x="49" y="62"/>
                    <a:pt x="49" y="67"/>
                    <a:pt x="46" y="72"/>
                  </a:cubicBezTo>
                  <a:cubicBezTo>
                    <a:pt x="38" y="71"/>
                    <a:pt x="39" y="67"/>
                    <a:pt x="33" y="63"/>
                  </a:cubicBezTo>
                  <a:cubicBezTo>
                    <a:pt x="30" y="58"/>
                    <a:pt x="27" y="56"/>
                    <a:pt x="25" y="51"/>
                  </a:cubicBezTo>
                  <a:cubicBezTo>
                    <a:pt x="23" y="38"/>
                    <a:pt x="25" y="38"/>
                    <a:pt x="10" y="39"/>
                  </a:cubicBezTo>
                  <a:cubicBezTo>
                    <a:pt x="8" y="51"/>
                    <a:pt x="18" y="72"/>
                    <a:pt x="4" y="77"/>
                  </a:cubicBezTo>
                  <a:cubicBezTo>
                    <a:pt x="0" y="82"/>
                    <a:pt x="1" y="79"/>
                    <a:pt x="1" y="84"/>
                  </a:cubicBezTo>
                </a:path>
              </a:pathLst>
            </a:custGeom>
            <a:noFill/>
            <a:ln w="9525">
              <a:solidFill>
                <a:schemeClr val="tx1"/>
              </a:solidFill>
              <a:round/>
              <a:headEnd/>
              <a:tailEnd/>
            </a:ln>
            <a:effectLst/>
          </p:spPr>
          <p:txBody>
            <a:bodyPr wrap="none" anchor="ctr"/>
            <a:lstStyle/>
            <a:p>
              <a:endParaRPr lang="en-ZA"/>
            </a:p>
          </p:txBody>
        </p:sp>
      </p:grpSp>
      <p:sp>
        <p:nvSpPr>
          <p:cNvPr id="32782" name="Rectangle 14"/>
          <p:cNvSpPr>
            <a:spLocks noGrp="1" noChangeArrowheads="1"/>
          </p:cNvSpPr>
          <p:nvPr>
            <p:ph type="ctrTitle"/>
          </p:nvPr>
        </p:nvSpPr>
        <p:spPr>
          <a:xfrm>
            <a:off x="1244600" y="1247775"/>
            <a:ext cx="7772400" cy="1143000"/>
          </a:xfrm>
        </p:spPr>
        <p:txBody>
          <a:bodyPr anchor="b"/>
          <a:lstStyle>
            <a:lvl1pPr algn="ctr">
              <a:defRPr/>
            </a:lvl1pPr>
          </a:lstStyle>
          <a:p>
            <a:r>
              <a:rPr lang="en-GB"/>
              <a:t>Click to edit Master title style</a:t>
            </a:r>
          </a:p>
        </p:txBody>
      </p:sp>
      <p:sp>
        <p:nvSpPr>
          <p:cNvPr id="32783" name="Rectangle 15"/>
          <p:cNvSpPr>
            <a:spLocks noGrp="1" noChangeArrowheads="1"/>
          </p:cNvSpPr>
          <p:nvPr>
            <p:ph type="subTitle" idx="1"/>
          </p:nvPr>
        </p:nvSpPr>
        <p:spPr>
          <a:xfrm>
            <a:off x="1930400" y="3886200"/>
            <a:ext cx="6400800" cy="1752600"/>
          </a:xfrm>
        </p:spPr>
        <p:txBody>
          <a:bodyPr/>
          <a:lstStyle>
            <a:lvl1pPr marL="0" indent="0" algn="ctr">
              <a:buFont typeface="Wingdings" pitchFamily="2" charset="2"/>
              <a:buNone/>
              <a:defRPr/>
            </a:lvl1pPr>
          </a:lstStyle>
          <a:p>
            <a:r>
              <a:rPr lang="en-GB"/>
              <a:t>Click to edit Master subtitle style</a:t>
            </a:r>
          </a:p>
        </p:txBody>
      </p:sp>
      <p:sp>
        <p:nvSpPr>
          <p:cNvPr id="32784" name="Rectangle 16"/>
          <p:cNvSpPr>
            <a:spLocks noGrp="1" noChangeArrowheads="1"/>
          </p:cNvSpPr>
          <p:nvPr>
            <p:ph type="dt" sz="half" idx="2"/>
          </p:nvPr>
        </p:nvSpPr>
        <p:spPr>
          <a:xfrm>
            <a:off x="1262063" y="6248400"/>
            <a:ext cx="1905000" cy="457200"/>
          </a:xfrm>
        </p:spPr>
        <p:txBody>
          <a:bodyPr/>
          <a:lstStyle>
            <a:lvl1pPr>
              <a:defRPr/>
            </a:lvl1pPr>
          </a:lstStyle>
          <a:p>
            <a:endParaRPr lang="en-GB"/>
          </a:p>
        </p:txBody>
      </p:sp>
      <p:sp>
        <p:nvSpPr>
          <p:cNvPr id="32785" name="Rectangle 17"/>
          <p:cNvSpPr>
            <a:spLocks noGrp="1" noChangeArrowheads="1"/>
          </p:cNvSpPr>
          <p:nvPr>
            <p:ph type="ftr" sz="quarter" idx="3"/>
          </p:nvPr>
        </p:nvSpPr>
        <p:spPr>
          <a:xfrm>
            <a:off x="3700463" y="6248400"/>
            <a:ext cx="2895600" cy="457200"/>
          </a:xfrm>
        </p:spPr>
        <p:txBody>
          <a:bodyPr/>
          <a:lstStyle>
            <a:lvl1pPr>
              <a:defRPr/>
            </a:lvl1pPr>
          </a:lstStyle>
          <a:p>
            <a:r>
              <a:rPr lang="en-GB"/>
              <a:t>Sun Crush Investment Managers</a:t>
            </a:r>
          </a:p>
        </p:txBody>
      </p:sp>
      <p:sp>
        <p:nvSpPr>
          <p:cNvPr id="32786" name="Rectangle 18"/>
          <p:cNvSpPr>
            <a:spLocks noGrp="1" noChangeArrowheads="1"/>
          </p:cNvSpPr>
          <p:nvPr>
            <p:ph type="sldNum" sz="quarter" idx="4"/>
          </p:nvPr>
        </p:nvSpPr>
        <p:spPr>
          <a:xfrm>
            <a:off x="7129463" y="6248400"/>
            <a:ext cx="1905000" cy="457200"/>
          </a:xfrm>
        </p:spPr>
        <p:txBody>
          <a:bodyPr/>
          <a:lstStyle>
            <a:lvl1pPr>
              <a:defRPr/>
            </a:lvl1pPr>
          </a:lstStyle>
          <a:p>
            <a:fld id="{E1973A7A-B78D-4DA8-A7C9-7E1A5E4602A9}"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r>
              <a:rPr lang="en-GB"/>
              <a:t>Sun Crush Investment Managers</a:t>
            </a:r>
          </a:p>
        </p:txBody>
      </p:sp>
      <p:sp>
        <p:nvSpPr>
          <p:cNvPr id="6" name="Slide Number Placeholder 5"/>
          <p:cNvSpPr>
            <a:spLocks noGrp="1"/>
          </p:cNvSpPr>
          <p:nvPr>
            <p:ph type="sldNum" sz="quarter" idx="12"/>
          </p:nvPr>
        </p:nvSpPr>
        <p:spPr/>
        <p:txBody>
          <a:bodyPr/>
          <a:lstStyle>
            <a:lvl1pPr>
              <a:defRPr/>
            </a:lvl1pPr>
          </a:lstStyle>
          <a:p>
            <a:fld id="{E30F33DD-720F-4A11-ABEB-C6F924FE6560}"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609600"/>
            <a:ext cx="1943100" cy="5486400"/>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12573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r>
              <a:rPr lang="en-GB"/>
              <a:t>Sun Crush Investment Managers</a:t>
            </a:r>
          </a:p>
        </p:txBody>
      </p:sp>
      <p:sp>
        <p:nvSpPr>
          <p:cNvPr id="6" name="Slide Number Placeholder 5"/>
          <p:cNvSpPr>
            <a:spLocks noGrp="1"/>
          </p:cNvSpPr>
          <p:nvPr>
            <p:ph type="sldNum" sz="quarter" idx="12"/>
          </p:nvPr>
        </p:nvSpPr>
        <p:spPr/>
        <p:txBody>
          <a:bodyPr/>
          <a:lstStyle>
            <a:lvl1pPr>
              <a:defRPr/>
            </a:lvl1pPr>
          </a:lstStyle>
          <a:p>
            <a:fld id="{692C7AED-188F-4913-B73E-3BAE939982D4}" type="slidenum">
              <a:rPr lang="en-GB"/>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257300" y="609600"/>
            <a:ext cx="7772400" cy="1143000"/>
          </a:xfrm>
        </p:spPr>
        <p:txBody>
          <a:bodyPr/>
          <a:lstStyle/>
          <a:p>
            <a:r>
              <a:rPr lang="en-US" smtClean="0"/>
              <a:t>Click to edit Master title style</a:t>
            </a:r>
            <a:endParaRPr lang="en-ZA"/>
          </a:p>
        </p:txBody>
      </p:sp>
      <p:sp>
        <p:nvSpPr>
          <p:cNvPr id="3" name="ClipArt Placeholder 2"/>
          <p:cNvSpPr>
            <a:spLocks noGrp="1"/>
          </p:cNvSpPr>
          <p:nvPr>
            <p:ph type="clipArt" sz="half" idx="1"/>
          </p:nvPr>
        </p:nvSpPr>
        <p:spPr>
          <a:xfrm>
            <a:off x="1257300" y="1981200"/>
            <a:ext cx="3810000" cy="4114800"/>
          </a:xfrm>
        </p:spPr>
        <p:txBody>
          <a:bodyPr/>
          <a:lstStyle/>
          <a:p>
            <a:endParaRPr lang="en-ZA"/>
          </a:p>
        </p:txBody>
      </p:sp>
      <p:sp>
        <p:nvSpPr>
          <p:cNvPr id="4" name="Text Placeholder 3"/>
          <p:cNvSpPr>
            <a:spLocks noGrp="1"/>
          </p:cNvSpPr>
          <p:nvPr>
            <p:ph type="body" sz="half" idx="2"/>
          </p:nvPr>
        </p:nvSpPr>
        <p:spPr>
          <a:xfrm>
            <a:off x="52197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a:xfrm>
            <a:off x="1257300" y="6248400"/>
            <a:ext cx="1905000" cy="457200"/>
          </a:xfrm>
        </p:spPr>
        <p:txBody>
          <a:bodyPr/>
          <a:lstStyle>
            <a:lvl1pPr>
              <a:defRPr/>
            </a:lvl1pPr>
          </a:lstStyle>
          <a:p>
            <a:endParaRPr lang="en-GB"/>
          </a:p>
        </p:txBody>
      </p:sp>
      <p:sp>
        <p:nvSpPr>
          <p:cNvPr id="6" name="Footer Placeholder 5"/>
          <p:cNvSpPr>
            <a:spLocks noGrp="1"/>
          </p:cNvSpPr>
          <p:nvPr>
            <p:ph type="ftr" sz="quarter" idx="11"/>
          </p:nvPr>
        </p:nvSpPr>
        <p:spPr>
          <a:xfrm>
            <a:off x="3695700" y="6248400"/>
            <a:ext cx="2895600" cy="457200"/>
          </a:xfrm>
        </p:spPr>
        <p:txBody>
          <a:bodyPr/>
          <a:lstStyle>
            <a:lvl1pPr>
              <a:defRPr/>
            </a:lvl1pPr>
          </a:lstStyle>
          <a:p>
            <a:r>
              <a:rPr lang="en-GB"/>
              <a:t>Sun Crush Investment Managers</a:t>
            </a:r>
          </a:p>
        </p:txBody>
      </p:sp>
      <p:sp>
        <p:nvSpPr>
          <p:cNvPr id="7" name="Slide Number Placeholder 6"/>
          <p:cNvSpPr>
            <a:spLocks noGrp="1"/>
          </p:cNvSpPr>
          <p:nvPr>
            <p:ph type="sldNum" sz="quarter" idx="12"/>
          </p:nvPr>
        </p:nvSpPr>
        <p:spPr>
          <a:xfrm>
            <a:off x="7124700" y="6248400"/>
            <a:ext cx="1905000" cy="457200"/>
          </a:xfrm>
        </p:spPr>
        <p:txBody>
          <a:bodyPr/>
          <a:lstStyle>
            <a:lvl1pPr>
              <a:defRPr/>
            </a:lvl1pPr>
          </a:lstStyle>
          <a:p>
            <a:fld id="{44874A85-81EB-4D8D-B138-8814AB648B75}" type="slidenum">
              <a:rPr lang="en-GB"/>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57300" y="609600"/>
            <a:ext cx="7772400" cy="1143000"/>
          </a:xfrm>
        </p:spPr>
        <p:txBody>
          <a:bodyPr/>
          <a:lstStyle/>
          <a:p>
            <a:r>
              <a:rPr lang="en-US" smtClean="0"/>
              <a:t>Click to edit Master title style</a:t>
            </a:r>
            <a:endParaRPr lang="en-ZA"/>
          </a:p>
        </p:txBody>
      </p:sp>
      <p:sp>
        <p:nvSpPr>
          <p:cNvPr id="3" name="Table Placeholder 2"/>
          <p:cNvSpPr>
            <a:spLocks noGrp="1"/>
          </p:cNvSpPr>
          <p:nvPr>
            <p:ph type="tbl" idx="1"/>
          </p:nvPr>
        </p:nvSpPr>
        <p:spPr>
          <a:xfrm>
            <a:off x="1257300" y="1981200"/>
            <a:ext cx="7772400" cy="4114800"/>
          </a:xfrm>
        </p:spPr>
        <p:txBody>
          <a:bodyPr/>
          <a:lstStyle/>
          <a:p>
            <a:endParaRPr lang="en-ZA"/>
          </a:p>
        </p:txBody>
      </p:sp>
      <p:sp>
        <p:nvSpPr>
          <p:cNvPr id="4" name="Date Placeholder 3"/>
          <p:cNvSpPr>
            <a:spLocks noGrp="1"/>
          </p:cNvSpPr>
          <p:nvPr>
            <p:ph type="dt" sz="half" idx="10"/>
          </p:nvPr>
        </p:nvSpPr>
        <p:spPr>
          <a:xfrm>
            <a:off x="1257300" y="6248400"/>
            <a:ext cx="1905000" cy="457200"/>
          </a:xfrm>
        </p:spPr>
        <p:txBody>
          <a:bodyPr/>
          <a:lstStyle>
            <a:lvl1pPr>
              <a:defRPr/>
            </a:lvl1pPr>
          </a:lstStyle>
          <a:p>
            <a:endParaRPr lang="en-GB"/>
          </a:p>
        </p:txBody>
      </p:sp>
      <p:sp>
        <p:nvSpPr>
          <p:cNvPr id="5" name="Footer Placeholder 4"/>
          <p:cNvSpPr>
            <a:spLocks noGrp="1"/>
          </p:cNvSpPr>
          <p:nvPr>
            <p:ph type="ftr" sz="quarter" idx="11"/>
          </p:nvPr>
        </p:nvSpPr>
        <p:spPr>
          <a:xfrm>
            <a:off x="3695700" y="6248400"/>
            <a:ext cx="2895600" cy="457200"/>
          </a:xfrm>
        </p:spPr>
        <p:txBody>
          <a:bodyPr/>
          <a:lstStyle>
            <a:lvl1pPr>
              <a:defRPr/>
            </a:lvl1pPr>
          </a:lstStyle>
          <a:p>
            <a:r>
              <a:rPr lang="en-GB"/>
              <a:t>Sun Crush Investment Managers</a:t>
            </a:r>
          </a:p>
        </p:txBody>
      </p:sp>
      <p:sp>
        <p:nvSpPr>
          <p:cNvPr id="6" name="Slide Number Placeholder 5"/>
          <p:cNvSpPr>
            <a:spLocks noGrp="1"/>
          </p:cNvSpPr>
          <p:nvPr>
            <p:ph type="sldNum" sz="quarter" idx="12"/>
          </p:nvPr>
        </p:nvSpPr>
        <p:spPr>
          <a:xfrm>
            <a:off x="7124700" y="6248400"/>
            <a:ext cx="1905000" cy="457200"/>
          </a:xfrm>
        </p:spPr>
        <p:txBody>
          <a:bodyPr/>
          <a:lstStyle>
            <a:lvl1pPr>
              <a:defRPr/>
            </a:lvl1pPr>
          </a:lstStyle>
          <a:p>
            <a:fld id="{32D6DF6A-A7F0-4ED5-BCD2-8C8776BE7192}" type="slidenum">
              <a:rPr lang="en-GB"/>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257300" y="609600"/>
            <a:ext cx="7772400" cy="1143000"/>
          </a:xfrm>
        </p:spPr>
        <p:txBody>
          <a:bodyPr/>
          <a:lstStyle/>
          <a:p>
            <a:r>
              <a:rPr lang="en-US" smtClean="0"/>
              <a:t>Click to edit Master title style</a:t>
            </a:r>
            <a:endParaRPr lang="en-ZA"/>
          </a:p>
        </p:txBody>
      </p:sp>
      <p:sp>
        <p:nvSpPr>
          <p:cNvPr id="3" name="Chart Placeholder 2"/>
          <p:cNvSpPr>
            <a:spLocks noGrp="1"/>
          </p:cNvSpPr>
          <p:nvPr>
            <p:ph type="chart" idx="1"/>
          </p:nvPr>
        </p:nvSpPr>
        <p:spPr>
          <a:xfrm>
            <a:off x="1257300" y="1981200"/>
            <a:ext cx="7772400" cy="4114800"/>
          </a:xfrm>
        </p:spPr>
        <p:txBody>
          <a:bodyPr/>
          <a:lstStyle/>
          <a:p>
            <a:endParaRPr lang="en-ZA"/>
          </a:p>
        </p:txBody>
      </p:sp>
      <p:sp>
        <p:nvSpPr>
          <p:cNvPr id="4" name="Date Placeholder 3"/>
          <p:cNvSpPr>
            <a:spLocks noGrp="1"/>
          </p:cNvSpPr>
          <p:nvPr>
            <p:ph type="dt" sz="half" idx="10"/>
          </p:nvPr>
        </p:nvSpPr>
        <p:spPr>
          <a:xfrm>
            <a:off x="1257300" y="6248400"/>
            <a:ext cx="1905000" cy="457200"/>
          </a:xfrm>
        </p:spPr>
        <p:txBody>
          <a:bodyPr/>
          <a:lstStyle>
            <a:lvl1pPr>
              <a:defRPr/>
            </a:lvl1pPr>
          </a:lstStyle>
          <a:p>
            <a:endParaRPr lang="en-GB"/>
          </a:p>
        </p:txBody>
      </p:sp>
      <p:sp>
        <p:nvSpPr>
          <p:cNvPr id="5" name="Footer Placeholder 4"/>
          <p:cNvSpPr>
            <a:spLocks noGrp="1"/>
          </p:cNvSpPr>
          <p:nvPr>
            <p:ph type="ftr" sz="quarter" idx="11"/>
          </p:nvPr>
        </p:nvSpPr>
        <p:spPr>
          <a:xfrm>
            <a:off x="3695700" y="6248400"/>
            <a:ext cx="2895600" cy="457200"/>
          </a:xfrm>
        </p:spPr>
        <p:txBody>
          <a:bodyPr/>
          <a:lstStyle>
            <a:lvl1pPr>
              <a:defRPr/>
            </a:lvl1pPr>
          </a:lstStyle>
          <a:p>
            <a:r>
              <a:rPr lang="en-GB"/>
              <a:t>Sun Crush Investment Managers</a:t>
            </a:r>
          </a:p>
        </p:txBody>
      </p:sp>
      <p:sp>
        <p:nvSpPr>
          <p:cNvPr id="6" name="Slide Number Placeholder 5"/>
          <p:cNvSpPr>
            <a:spLocks noGrp="1"/>
          </p:cNvSpPr>
          <p:nvPr>
            <p:ph type="sldNum" sz="quarter" idx="12"/>
          </p:nvPr>
        </p:nvSpPr>
        <p:spPr>
          <a:xfrm>
            <a:off x="7124700" y="6248400"/>
            <a:ext cx="1905000" cy="457200"/>
          </a:xfrm>
        </p:spPr>
        <p:txBody>
          <a:bodyPr/>
          <a:lstStyle>
            <a:lvl1pPr>
              <a:defRPr/>
            </a:lvl1pPr>
          </a:lstStyle>
          <a:p>
            <a:fld id="{45B234F8-7ABD-4F3A-9B32-6FC7268FCCF4}" type="slidenum">
              <a:rPr lang="en-GB"/>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257300" y="609600"/>
            <a:ext cx="7772400" cy="1143000"/>
          </a:xfrm>
        </p:spPr>
        <p:txBody>
          <a:bodyPr/>
          <a:lstStyle/>
          <a:p>
            <a:r>
              <a:rPr lang="en-US" smtClean="0"/>
              <a:t>Click to edit Master title style</a:t>
            </a:r>
            <a:endParaRPr lang="en-ZA"/>
          </a:p>
        </p:txBody>
      </p:sp>
      <p:sp>
        <p:nvSpPr>
          <p:cNvPr id="3" name="SmartArt Placeholder 2"/>
          <p:cNvSpPr>
            <a:spLocks noGrp="1"/>
          </p:cNvSpPr>
          <p:nvPr>
            <p:ph type="dgm" idx="1"/>
          </p:nvPr>
        </p:nvSpPr>
        <p:spPr>
          <a:xfrm>
            <a:off x="1257300" y="1981200"/>
            <a:ext cx="7772400" cy="4114800"/>
          </a:xfrm>
        </p:spPr>
        <p:txBody>
          <a:bodyPr/>
          <a:lstStyle/>
          <a:p>
            <a:endParaRPr lang="en-ZA"/>
          </a:p>
        </p:txBody>
      </p:sp>
      <p:sp>
        <p:nvSpPr>
          <p:cNvPr id="4" name="Date Placeholder 3"/>
          <p:cNvSpPr>
            <a:spLocks noGrp="1"/>
          </p:cNvSpPr>
          <p:nvPr>
            <p:ph type="dt" sz="half" idx="10"/>
          </p:nvPr>
        </p:nvSpPr>
        <p:spPr>
          <a:xfrm>
            <a:off x="1257300" y="6248400"/>
            <a:ext cx="1905000" cy="457200"/>
          </a:xfrm>
        </p:spPr>
        <p:txBody>
          <a:bodyPr/>
          <a:lstStyle>
            <a:lvl1pPr>
              <a:defRPr/>
            </a:lvl1pPr>
          </a:lstStyle>
          <a:p>
            <a:endParaRPr lang="en-GB"/>
          </a:p>
        </p:txBody>
      </p:sp>
      <p:sp>
        <p:nvSpPr>
          <p:cNvPr id="5" name="Footer Placeholder 4"/>
          <p:cNvSpPr>
            <a:spLocks noGrp="1"/>
          </p:cNvSpPr>
          <p:nvPr>
            <p:ph type="ftr" sz="quarter" idx="11"/>
          </p:nvPr>
        </p:nvSpPr>
        <p:spPr>
          <a:xfrm>
            <a:off x="3695700" y="6248400"/>
            <a:ext cx="2895600" cy="457200"/>
          </a:xfrm>
        </p:spPr>
        <p:txBody>
          <a:bodyPr/>
          <a:lstStyle>
            <a:lvl1pPr>
              <a:defRPr/>
            </a:lvl1pPr>
          </a:lstStyle>
          <a:p>
            <a:r>
              <a:rPr lang="en-GB"/>
              <a:t>Sun Crush Investment Managers</a:t>
            </a:r>
          </a:p>
        </p:txBody>
      </p:sp>
      <p:sp>
        <p:nvSpPr>
          <p:cNvPr id="6" name="Slide Number Placeholder 5"/>
          <p:cNvSpPr>
            <a:spLocks noGrp="1"/>
          </p:cNvSpPr>
          <p:nvPr>
            <p:ph type="sldNum" sz="quarter" idx="12"/>
          </p:nvPr>
        </p:nvSpPr>
        <p:spPr>
          <a:xfrm>
            <a:off x="7124700" y="6248400"/>
            <a:ext cx="1905000" cy="457200"/>
          </a:xfrm>
        </p:spPr>
        <p:txBody>
          <a:bodyPr/>
          <a:lstStyle>
            <a:lvl1pPr>
              <a:defRPr/>
            </a:lvl1pPr>
          </a:lstStyle>
          <a:p>
            <a:fld id="{4DDB1853-892D-4F2A-97B7-D8D01F6636CF}" type="slidenum">
              <a:rPr lang="en-GB"/>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257300" y="609600"/>
            <a:ext cx="7772400" cy="1143000"/>
          </a:xfrm>
        </p:spPr>
        <p:txBody>
          <a:bodyPr/>
          <a:lstStyle/>
          <a:p>
            <a:r>
              <a:rPr lang="en-US" smtClean="0"/>
              <a:t>Click to edit Master title style</a:t>
            </a:r>
            <a:endParaRPr lang="en-ZA"/>
          </a:p>
        </p:txBody>
      </p:sp>
      <p:sp>
        <p:nvSpPr>
          <p:cNvPr id="3" name="Text Placeholder 2"/>
          <p:cNvSpPr>
            <a:spLocks noGrp="1"/>
          </p:cNvSpPr>
          <p:nvPr>
            <p:ph type="body" sz="half" idx="1"/>
          </p:nvPr>
        </p:nvSpPr>
        <p:spPr>
          <a:xfrm>
            <a:off x="12573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lipArt Placeholder 3"/>
          <p:cNvSpPr>
            <a:spLocks noGrp="1"/>
          </p:cNvSpPr>
          <p:nvPr>
            <p:ph type="clipArt" sz="half" idx="2"/>
          </p:nvPr>
        </p:nvSpPr>
        <p:spPr>
          <a:xfrm>
            <a:off x="5219700" y="1981200"/>
            <a:ext cx="3810000" cy="4114800"/>
          </a:xfrm>
        </p:spPr>
        <p:txBody>
          <a:bodyPr/>
          <a:lstStyle/>
          <a:p>
            <a:endParaRPr lang="en-ZA"/>
          </a:p>
        </p:txBody>
      </p:sp>
      <p:sp>
        <p:nvSpPr>
          <p:cNvPr id="5" name="Date Placeholder 4"/>
          <p:cNvSpPr>
            <a:spLocks noGrp="1"/>
          </p:cNvSpPr>
          <p:nvPr>
            <p:ph type="dt" sz="half" idx="10"/>
          </p:nvPr>
        </p:nvSpPr>
        <p:spPr>
          <a:xfrm>
            <a:off x="1257300" y="6248400"/>
            <a:ext cx="1905000" cy="457200"/>
          </a:xfrm>
        </p:spPr>
        <p:txBody>
          <a:bodyPr/>
          <a:lstStyle>
            <a:lvl1pPr>
              <a:defRPr/>
            </a:lvl1pPr>
          </a:lstStyle>
          <a:p>
            <a:endParaRPr lang="en-GB"/>
          </a:p>
        </p:txBody>
      </p:sp>
      <p:sp>
        <p:nvSpPr>
          <p:cNvPr id="6" name="Footer Placeholder 5"/>
          <p:cNvSpPr>
            <a:spLocks noGrp="1"/>
          </p:cNvSpPr>
          <p:nvPr>
            <p:ph type="ftr" sz="quarter" idx="11"/>
          </p:nvPr>
        </p:nvSpPr>
        <p:spPr>
          <a:xfrm>
            <a:off x="3695700" y="6248400"/>
            <a:ext cx="2895600" cy="457200"/>
          </a:xfrm>
        </p:spPr>
        <p:txBody>
          <a:bodyPr/>
          <a:lstStyle>
            <a:lvl1pPr>
              <a:defRPr/>
            </a:lvl1pPr>
          </a:lstStyle>
          <a:p>
            <a:r>
              <a:rPr lang="en-GB"/>
              <a:t>Sun Crush Investment Managers</a:t>
            </a:r>
          </a:p>
        </p:txBody>
      </p:sp>
      <p:sp>
        <p:nvSpPr>
          <p:cNvPr id="7" name="Slide Number Placeholder 6"/>
          <p:cNvSpPr>
            <a:spLocks noGrp="1"/>
          </p:cNvSpPr>
          <p:nvPr>
            <p:ph type="sldNum" sz="quarter" idx="12"/>
          </p:nvPr>
        </p:nvSpPr>
        <p:spPr>
          <a:xfrm>
            <a:off x="7124700" y="6248400"/>
            <a:ext cx="1905000" cy="457200"/>
          </a:xfrm>
        </p:spPr>
        <p:txBody>
          <a:bodyPr/>
          <a:lstStyle>
            <a:lvl1pPr>
              <a:defRPr/>
            </a:lvl1pPr>
          </a:lstStyle>
          <a:p>
            <a:fld id="{977E4BEA-C76C-4267-8B74-B6F6DFC1E42D}"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r>
              <a:rPr lang="en-GB"/>
              <a:t>Sun Crush Investment Managers</a:t>
            </a:r>
          </a:p>
        </p:txBody>
      </p:sp>
      <p:sp>
        <p:nvSpPr>
          <p:cNvPr id="6" name="Slide Number Placeholder 5"/>
          <p:cNvSpPr>
            <a:spLocks noGrp="1"/>
          </p:cNvSpPr>
          <p:nvPr>
            <p:ph type="sldNum" sz="quarter" idx="12"/>
          </p:nvPr>
        </p:nvSpPr>
        <p:spPr/>
        <p:txBody>
          <a:bodyPr/>
          <a:lstStyle>
            <a:lvl1pPr>
              <a:defRPr/>
            </a:lvl1pPr>
          </a:lstStyle>
          <a:p>
            <a:fld id="{86CCE8EE-8A08-4FEC-8EBE-AE69A78B8B5C}"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r>
              <a:rPr lang="en-GB"/>
              <a:t>Sun Crush Investment Managers</a:t>
            </a:r>
          </a:p>
        </p:txBody>
      </p:sp>
      <p:sp>
        <p:nvSpPr>
          <p:cNvPr id="6" name="Slide Number Placeholder 5"/>
          <p:cNvSpPr>
            <a:spLocks noGrp="1"/>
          </p:cNvSpPr>
          <p:nvPr>
            <p:ph type="sldNum" sz="quarter" idx="12"/>
          </p:nvPr>
        </p:nvSpPr>
        <p:spPr/>
        <p:txBody>
          <a:bodyPr/>
          <a:lstStyle>
            <a:lvl1pPr>
              <a:defRPr/>
            </a:lvl1pPr>
          </a:lstStyle>
          <a:p>
            <a:fld id="{3EE54FAF-F0E4-4E78-A8AC-7A197160D2CF}"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573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52197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r>
              <a:rPr lang="en-GB"/>
              <a:t>Sun Crush Investment Managers</a:t>
            </a:r>
          </a:p>
        </p:txBody>
      </p:sp>
      <p:sp>
        <p:nvSpPr>
          <p:cNvPr id="7" name="Slide Number Placeholder 6"/>
          <p:cNvSpPr>
            <a:spLocks noGrp="1"/>
          </p:cNvSpPr>
          <p:nvPr>
            <p:ph type="sldNum" sz="quarter" idx="12"/>
          </p:nvPr>
        </p:nvSpPr>
        <p:spPr/>
        <p:txBody>
          <a:bodyPr/>
          <a:lstStyle>
            <a:lvl1pPr>
              <a:defRPr/>
            </a:lvl1pPr>
          </a:lstStyle>
          <a:p>
            <a:fld id="{BE79C7B2-FBA8-42ED-A891-695090D12998}"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r>
              <a:rPr lang="en-GB"/>
              <a:t>Sun Crush Investment Managers</a:t>
            </a:r>
          </a:p>
        </p:txBody>
      </p:sp>
      <p:sp>
        <p:nvSpPr>
          <p:cNvPr id="9" name="Slide Number Placeholder 8"/>
          <p:cNvSpPr>
            <a:spLocks noGrp="1"/>
          </p:cNvSpPr>
          <p:nvPr>
            <p:ph type="sldNum" sz="quarter" idx="12"/>
          </p:nvPr>
        </p:nvSpPr>
        <p:spPr/>
        <p:txBody>
          <a:bodyPr/>
          <a:lstStyle>
            <a:lvl1pPr>
              <a:defRPr/>
            </a:lvl1pPr>
          </a:lstStyle>
          <a:p>
            <a:fld id="{65666867-9759-4ED1-B8F5-13A435B7572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r>
              <a:rPr lang="en-GB"/>
              <a:t>Sun Crush Investment Managers</a:t>
            </a:r>
          </a:p>
        </p:txBody>
      </p:sp>
      <p:sp>
        <p:nvSpPr>
          <p:cNvPr id="5" name="Slide Number Placeholder 4"/>
          <p:cNvSpPr>
            <a:spLocks noGrp="1"/>
          </p:cNvSpPr>
          <p:nvPr>
            <p:ph type="sldNum" sz="quarter" idx="12"/>
          </p:nvPr>
        </p:nvSpPr>
        <p:spPr/>
        <p:txBody>
          <a:bodyPr/>
          <a:lstStyle>
            <a:lvl1pPr>
              <a:defRPr/>
            </a:lvl1pPr>
          </a:lstStyle>
          <a:p>
            <a:fld id="{97E3F2F0-3244-4D30-BCAE-E3E53C18CB8D}"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r>
              <a:rPr lang="en-GB"/>
              <a:t>Sun Crush Investment Managers</a:t>
            </a:r>
          </a:p>
        </p:txBody>
      </p:sp>
      <p:sp>
        <p:nvSpPr>
          <p:cNvPr id="4" name="Slide Number Placeholder 3"/>
          <p:cNvSpPr>
            <a:spLocks noGrp="1"/>
          </p:cNvSpPr>
          <p:nvPr>
            <p:ph type="sldNum" sz="quarter" idx="12"/>
          </p:nvPr>
        </p:nvSpPr>
        <p:spPr/>
        <p:txBody>
          <a:bodyPr/>
          <a:lstStyle>
            <a:lvl1pPr>
              <a:defRPr/>
            </a:lvl1pPr>
          </a:lstStyle>
          <a:p>
            <a:fld id="{F36FCB67-9D58-4EFF-BE3E-A471C0AFC864}"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r>
              <a:rPr lang="en-GB"/>
              <a:t>Sun Crush Investment Managers</a:t>
            </a:r>
          </a:p>
        </p:txBody>
      </p:sp>
      <p:sp>
        <p:nvSpPr>
          <p:cNvPr id="7" name="Slide Number Placeholder 6"/>
          <p:cNvSpPr>
            <a:spLocks noGrp="1"/>
          </p:cNvSpPr>
          <p:nvPr>
            <p:ph type="sldNum" sz="quarter" idx="12"/>
          </p:nvPr>
        </p:nvSpPr>
        <p:spPr/>
        <p:txBody>
          <a:bodyPr/>
          <a:lstStyle>
            <a:lvl1pPr>
              <a:defRPr/>
            </a:lvl1pPr>
          </a:lstStyle>
          <a:p>
            <a:fld id="{12F2A0A7-475F-47E4-B6A2-131E5FB0FBDC}"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r>
              <a:rPr lang="en-GB"/>
              <a:t>Sun Crush Investment Managers</a:t>
            </a:r>
          </a:p>
        </p:txBody>
      </p:sp>
      <p:sp>
        <p:nvSpPr>
          <p:cNvPr id="7" name="Slide Number Placeholder 6"/>
          <p:cNvSpPr>
            <a:spLocks noGrp="1"/>
          </p:cNvSpPr>
          <p:nvPr>
            <p:ph type="sldNum" sz="quarter" idx="12"/>
          </p:nvPr>
        </p:nvSpPr>
        <p:spPr/>
        <p:txBody>
          <a:bodyPr/>
          <a:lstStyle>
            <a:lvl1pPr>
              <a:defRPr/>
            </a:lvl1pPr>
          </a:lstStyle>
          <a:p>
            <a:fld id="{AB801030-C3CB-40EC-A31B-26BDEC476F31}"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grpSp>
        <p:nvGrpSpPr>
          <p:cNvPr id="31746" name="Group 1026"/>
          <p:cNvGrpSpPr>
            <a:grpSpLocks/>
          </p:cNvGrpSpPr>
          <p:nvPr/>
        </p:nvGrpSpPr>
        <p:grpSpPr bwMode="auto">
          <a:xfrm>
            <a:off x="0" y="0"/>
            <a:ext cx="9144000" cy="6869113"/>
            <a:chOff x="0" y="0"/>
            <a:chExt cx="5760" cy="4327"/>
          </a:xfrm>
        </p:grpSpPr>
        <p:sp>
          <p:nvSpPr>
            <p:cNvPr id="31747" name="Rectangle 1027"/>
            <p:cNvSpPr>
              <a:spLocks noChangeArrowheads="1"/>
            </p:cNvSpPr>
            <p:nvPr userDrawn="1"/>
          </p:nvSpPr>
          <p:spPr bwMode="ltGray">
            <a:xfrm>
              <a:off x="0" y="405"/>
              <a:ext cx="743" cy="3922"/>
            </a:xfrm>
            <a:prstGeom prst="rect">
              <a:avLst/>
            </a:prstGeom>
            <a:gradFill rotWithShape="0">
              <a:gsLst>
                <a:gs pos="0">
                  <a:schemeClr val="folHlink">
                    <a:gamma/>
                    <a:shade val="46275"/>
                    <a:invGamma/>
                  </a:schemeClr>
                </a:gs>
                <a:gs pos="50000">
                  <a:schemeClr val="folHlink"/>
                </a:gs>
                <a:gs pos="100000">
                  <a:schemeClr val="folHlink">
                    <a:gamma/>
                    <a:shade val="46275"/>
                    <a:invGamma/>
                  </a:schemeClr>
                </a:gs>
              </a:gsLst>
              <a:lin ang="5400000" scaled="1"/>
            </a:gradFill>
            <a:ln w="9525">
              <a:noFill/>
              <a:miter lim="800000"/>
              <a:headEnd/>
              <a:tailEnd/>
            </a:ln>
            <a:effectLst/>
          </p:spPr>
          <p:txBody>
            <a:bodyPr wrap="none" anchor="ctr"/>
            <a:lstStyle/>
            <a:p>
              <a:endParaRPr lang="en-ZA"/>
            </a:p>
          </p:txBody>
        </p:sp>
        <p:pic>
          <p:nvPicPr>
            <p:cNvPr id="31748" name="Picture 1028" descr="Astonbnr"/>
            <p:cNvPicPr>
              <a:picLocks noChangeAspect="1" noChangeArrowheads="1"/>
            </p:cNvPicPr>
            <p:nvPr userDrawn="1"/>
          </p:nvPicPr>
          <p:blipFill>
            <a:blip r:embed="rId18"/>
            <a:srcRect t="15163"/>
            <a:stretch>
              <a:fillRect/>
            </a:stretch>
          </p:blipFill>
          <p:spPr bwMode="gray">
            <a:xfrm>
              <a:off x="0" y="0"/>
              <a:ext cx="5760" cy="498"/>
            </a:xfrm>
            <a:prstGeom prst="rect">
              <a:avLst/>
            </a:prstGeom>
            <a:noFill/>
          </p:spPr>
        </p:pic>
        <p:sp>
          <p:nvSpPr>
            <p:cNvPr id="31749" name="Rectangle 1029"/>
            <p:cNvSpPr>
              <a:spLocks noChangeArrowheads="1"/>
            </p:cNvSpPr>
            <p:nvPr userDrawn="1"/>
          </p:nvSpPr>
          <p:spPr bwMode="white">
            <a:xfrm>
              <a:off x="704" y="181"/>
              <a:ext cx="5056" cy="384"/>
            </a:xfrm>
            <a:prstGeom prst="rect">
              <a:avLst/>
            </a:prstGeom>
            <a:solidFill>
              <a:srgbClr val="000000"/>
            </a:solidFill>
            <a:ln w="9525">
              <a:noFill/>
              <a:miter lim="800000"/>
              <a:headEnd/>
              <a:tailEnd/>
            </a:ln>
            <a:effectLst/>
          </p:spPr>
          <p:txBody>
            <a:bodyPr wrap="none" anchor="ctr"/>
            <a:lstStyle/>
            <a:p>
              <a:endParaRPr lang="en-ZA"/>
            </a:p>
          </p:txBody>
        </p:sp>
        <p:sp>
          <p:nvSpPr>
            <p:cNvPr id="31750" name="Rectangle 1030" descr="Stonbk"/>
            <p:cNvSpPr>
              <a:spLocks noChangeArrowheads="1"/>
            </p:cNvSpPr>
            <p:nvPr userDrawn="1"/>
          </p:nvSpPr>
          <p:spPr bwMode="white">
            <a:xfrm>
              <a:off x="747" y="224"/>
              <a:ext cx="5013" cy="4092"/>
            </a:xfrm>
            <a:prstGeom prst="rect">
              <a:avLst/>
            </a:prstGeom>
            <a:blipFill dpi="0" rotWithShape="0">
              <a:blip r:embed="rId19"/>
              <a:srcRect/>
              <a:tile tx="0" ty="0" sx="100000" sy="100000" flip="none" algn="tl"/>
            </a:blipFill>
            <a:ln w="9525">
              <a:noFill/>
              <a:miter lim="800000"/>
              <a:headEnd/>
              <a:tailEnd/>
            </a:ln>
            <a:effectLst/>
          </p:spPr>
          <p:txBody>
            <a:bodyPr wrap="none" anchor="ctr"/>
            <a:lstStyle/>
            <a:p>
              <a:endParaRPr lang="en-ZA"/>
            </a:p>
          </p:txBody>
        </p:sp>
        <p:sp>
          <p:nvSpPr>
            <p:cNvPr id="31751" name="Rectangle 1031"/>
            <p:cNvSpPr>
              <a:spLocks noChangeArrowheads="1"/>
            </p:cNvSpPr>
            <p:nvPr userDrawn="1"/>
          </p:nvSpPr>
          <p:spPr bwMode="white">
            <a:xfrm>
              <a:off x="703" y="186"/>
              <a:ext cx="46" cy="4134"/>
            </a:xfrm>
            <a:prstGeom prst="rect">
              <a:avLst/>
            </a:prstGeom>
            <a:solidFill>
              <a:srgbClr val="000000"/>
            </a:solidFill>
            <a:ln w="9525">
              <a:noFill/>
              <a:miter lim="800000"/>
              <a:headEnd/>
              <a:tailEnd/>
            </a:ln>
            <a:effectLst/>
          </p:spPr>
          <p:txBody>
            <a:bodyPr wrap="none" anchor="ctr"/>
            <a:lstStyle/>
            <a:p>
              <a:endParaRPr lang="en-ZA"/>
            </a:p>
          </p:txBody>
        </p:sp>
        <p:sp>
          <p:nvSpPr>
            <p:cNvPr id="31752" name="Line 1032"/>
            <p:cNvSpPr>
              <a:spLocks noChangeShapeType="1"/>
            </p:cNvSpPr>
            <p:nvPr userDrawn="1"/>
          </p:nvSpPr>
          <p:spPr bwMode="hidden">
            <a:xfrm>
              <a:off x="0" y="415"/>
              <a:ext cx="257" cy="0"/>
            </a:xfrm>
            <a:prstGeom prst="line">
              <a:avLst/>
            </a:prstGeom>
            <a:noFill/>
            <a:ln w="28575">
              <a:solidFill>
                <a:schemeClr val="bg2"/>
              </a:solidFill>
              <a:round/>
              <a:headEnd/>
              <a:tailEnd/>
            </a:ln>
            <a:effectLst/>
          </p:spPr>
          <p:txBody>
            <a:bodyPr wrap="none" anchor="ctr"/>
            <a:lstStyle/>
            <a:p>
              <a:endParaRPr lang="en-ZA"/>
            </a:p>
          </p:txBody>
        </p:sp>
        <p:sp>
          <p:nvSpPr>
            <p:cNvPr id="31753" name="Line 1033"/>
            <p:cNvSpPr>
              <a:spLocks noChangeShapeType="1"/>
            </p:cNvSpPr>
            <p:nvPr userDrawn="1"/>
          </p:nvSpPr>
          <p:spPr bwMode="hidden">
            <a:xfrm>
              <a:off x="421" y="412"/>
              <a:ext cx="282" cy="0"/>
            </a:xfrm>
            <a:prstGeom prst="line">
              <a:avLst/>
            </a:prstGeom>
            <a:noFill/>
            <a:ln w="28575">
              <a:solidFill>
                <a:schemeClr val="bg2"/>
              </a:solidFill>
              <a:round/>
              <a:headEnd/>
              <a:tailEnd/>
            </a:ln>
            <a:effectLst/>
          </p:spPr>
          <p:txBody>
            <a:bodyPr wrap="none" anchor="ctr"/>
            <a:lstStyle/>
            <a:p>
              <a:endParaRPr lang="en-ZA"/>
            </a:p>
          </p:txBody>
        </p:sp>
        <p:sp>
          <p:nvSpPr>
            <p:cNvPr id="31754" name="Rectangle 1034"/>
            <p:cNvSpPr>
              <a:spLocks noChangeArrowheads="1"/>
            </p:cNvSpPr>
            <p:nvPr userDrawn="1"/>
          </p:nvSpPr>
          <p:spPr bwMode="hidden">
            <a:xfrm>
              <a:off x="0" y="0"/>
              <a:ext cx="27" cy="4320"/>
            </a:xfrm>
            <a:prstGeom prst="rect">
              <a:avLst/>
            </a:prstGeom>
            <a:solidFill>
              <a:srgbClr val="000000"/>
            </a:solidFill>
            <a:ln w="9525">
              <a:noFill/>
              <a:miter lim="800000"/>
              <a:headEnd/>
              <a:tailEnd/>
            </a:ln>
            <a:effectLst/>
          </p:spPr>
          <p:txBody>
            <a:bodyPr wrap="none" anchor="ctr"/>
            <a:lstStyle/>
            <a:p>
              <a:endParaRPr lang="en-ZA"/>
            </a:p>
          </p:txBody>
        </p:sp>
      </p:grpSp>
      <p:sp>
        <p:nvSpPr>
          <p:cNvPr id="31755" name="Rectangle 1035"/>
          <p:cNvSpPr>
            <a:spLocks noGrp="1" noChangeArrowheads="1"/>
          </p:cNvSpPr>
          <p:nvPr>
            <p:ph type="title"/>
          </p:nvPr>
        </p:nvSpPr>
        <p:spPr bwMode="auto">
          <a:xfrm>
            <a:off x="12573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31756" name="Rectangle 1036"/>
          <p:cNvSpPr>
            <a:spLocks noGrp="1" noChangeArrowheads="1"/>
          </p:cNvSpPr>
          <p:nvPr>
            <p:ph type="body" idx="1"/>
          </p:nvPr>
        </p:nvSpPr>
        <p:spPr bwMode="auto">
          <a:xfrm>
            <a:off x="12573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31757" name="Rectangle 1037"/>
          <p:cNvSpPr>
            <a:spLocks noGrp="1" noChangeArrowheads="1"/>
          </p:cNvSpPr>
          <p:nvPr>
            <p:ph type="dt" sz="half" idx="2"/>
          </p:nvPr>
        </p:nvSpPr>
        <p:spPr bwMode="auto">
          <a:xfrm>
            <a:off x="12573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solidFill>
                  <a:schemeClr val="bg2"/>
                </a:solidFill>
              </a:defRPr>
            </a:lvl1pPr>
          </a:lstStyle>
          <a:p>
            <a:endParaRPr lang="en-GB"/>
          </a:p>
        </p:txBody>
      </p:sp>
      <p:sp>
        <p:nvSpPr>
          <p:cNvPr id="31758" name="Rectangle 1038"/>
          <p:cNvSpPr>
            <a:spLocks noGrp="1" noChangeArrowheads="1"/>
          </p:cNvSpPr>
          <p:nvPr>
            <p:ph type="ftr" sz="quarter" idx="3"/>
          </p:nvPr>
        </p:nvSpPr>
        <p:spPr bwMode="auto">
          <a:xfrm>
            <a:off x="36957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solidFill>
                  <a:schemeClr val="bg2"/>
                </a:solidFill>
              </a:defRPr>
            </a:lvl1pPr>
          </a:lstStyle>
          <a:p>
            <a:r>
              <a:rPr lang="en-GB"/>
              <a:t>Sun Crush Investment Managers</a:t>
            </a:r>
          </a:p>
        </p:txBody>
      </p:sp>
      <p:sp>
        <p:nvSpPr>
          <p:cNvPr id="31759" name="Rectangle 1039"/>
          <p:cNvSpPr>
            <a:spLocks noGrp="1" noChangeArrowheads="1"/>
          </p:cNvSpPr>
          <p:nvPr>
            <p:ph type="sldNum" sz="quarter" idx="4"/>
          </p:nvPr>
        </p:nvSpPr>
        <p:spPr bwMode="auto">
          <a:xfrm>
            <a:off x="71247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solidFill>
                  <a:schemeClr val="bg2"/>
                </a:solidFill>
              </a:defRPr>
            </a:lvl1pPr>
          </a:lstStyle>
          <a:p>
            <a:fld id="{131D12BF-551F-4596-8726-1D11D6CCE5E0}" type="slidenum">
              <a:rPr lang="en-GB"/>
              <a:pPr/>
              <a:t>‹#›</a:t>
            </a:fld>
            <a:endParaRPr lang="en-GB"/>
          </a:p>
        </p:txBody>
      </p:sp>
      <p:sp>
        <p:nvSpPr>
          <p:cNvPr id="31760" name="Rectangle 1040"/>
          <p:cNvSpPr>
            <a:spLocks noChangeArrowheads="1"/>
          </p:cNvSpPr>
          <p:nvPr/>
        </p:nvSpPr>
        <p:spPr bwMode="auto">
          <a:xfrm>
            <a:off x="1117600" y="268288"/>
            <a:ext cx="8026400" cy="74612"/>
          </a:xfrm>
          <a:prstGeom prst="rect">
            <a:avLst/>
          </a:prstGeom>
          <a:solidFill>
            <a:schemeClr val="tx2"/>
          </a:solidFill>
          <a:ln w="9525">
            <a:noFill/>
            <a:miter lim="800000"/>
            <a:headEnd/>
            <a:tailEnd/>
          </a:ln>
          <a:effectLst/>
        </p:spPr>
        <p:txBody>
          <a:bodyPr wrap="none" anchor="ctr"/>
          <a:lstStyle/>
          <a:p>
            <a:pPr algn="ctr"/>
            <a:endParaRPr kumimoji="1" lang="en-GB"/>
          </a:p>
        </p:txBody>
      </p:sp>
      <p:pic>
        <p:nvPicPr>
          <p:cNvPr id="31762" name="Picture 1042" descr="SO01038_"/>
          <p:cNvPicPr>
            <a:picLocks noChangeAspect="1" noChangeArrowheads="1"/>
          </p:cNvPicPr>
          <p:nvPr userDrawn="1"/>
        </p:nvPicPr>
        <p:blipFill>
          <a:blip r:embed="rId20"/>
          <a:srcRect/>
          <a:stretch>
            <a:fillRect/>
          </a:stretch>
        </p:blipFill>
        <p:spPr bwMode="auto">
          <a:xfrm>
            <a:off x="0" y="5227638"/>
            <a:ext cx="1143000" cy="1630362"/>
          </a:xfrm>
          <a:prstGeom prst="rect">
            <a:avLst/>
          </a:prstGeom>
          <a:noFill/>
        </p:spPr>
      </p:pic>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 id="2147483666" r:id="rId16"/>
  </p:sldLayoutIdLst>
  <p:hf hdr="0" dt="0"/>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Arial" pitchFamily="34" charset="0"/>
        </a:defRPr>
      </a:lvl2pPr>
      <a:lvl3pPr algn="l" rtl="0" fontAlgn="base">
        <a:spcBef>
          <a:spcPct val="0"/>
        </a:spcBef>
        <a:spcAft>
          <a:spcPct val="0"/>
        </a:spcAft>
        <a:defRPr sz="4400">
          <a:solidFill>
            <a:schemeClr val="tx2"/>
          </a:solidFill>
          <a:latin typeface="Arial" pitchFamily="34" charset="0"/>
        </a:defRPr>
      </a:lvl3pPr>
      <a:lvl4pPr algn="l" rtl="0" fontAlgn="base">
        <a:spcBef>
          <a:spcPct val="0"/>
        </a:spcBef>
        <a:spcAft>
          <a:spcPct val="0"/>
        </a:spcAft>
        <a:defRPr sz="4400">
          <a:solidFill>
            <a:schemeClr val="tx2"/>
          </a:solidFill>
          <a:latin typeface="Arial" pitchFamily="34" charset="0"/>
        </a:defRPr>
      </a:lvl4pPr>
      <a:lvl5pPr algn="l" rtl="0" fontAlgn="base">
        <a:spcBef>
          <a:spcPct val="0"/>
        </a:spcBef>
        <a:spcAft>
          <a:spcPct val="0"/>
        </a:spcAft>
        <a:defRPr sz="4400">
          <a:solidFill>
            <a:schemeClr val="tx2"/>
          </a:solidFill>
          <a:latin typeface="Arial" pitchFamily="34" charset="0"/>
        </a:defRPr>
      </a:lvl5pPr>
      <a:lvl6pPr marL="457200" algn="l" rtl="0" fontAlgn="base">
        <a:spcBef>
          <a:spcPct val="0"/>
        </a:spcBef>
        <a:spcAft>
          <a:spcPct val="0"/>
        </a:spcAft>
        <a:defRPr sz="4400">
          <a:solidFill>
            <a:schemeClr val="tx2"/>
          </a:solidFill>
          <a:latin typeface="Arial" pitchFamily="34" charset="0"/>
        </a:defRPr>
      </a:lvl6pPr>
      <a:lvl7pPr marL="914400" algn="l" rtl="0" fontAlgn="base">
        <a:spcBef>
          <a:spcPct val="0"/>
        </a:spcBef>
        <a:spcAft>
          <a:spcPct val="0"/>
        </a:spcAft>
        <a:defRPr sz="4400">
          <a:solidFill>
            <a:schemeClr val="tx2"/>
          </a:solidFill>
          <a:latin typeface="Arial" pitchFamily="34" charset="0"/>
        </a:defRPr>
      </a:lvl7pPr>
      <a:lvl8pPr marL="1371600" algn="l" rtl="0" fontAlgn="base">
        <a:spcBef>
          <a:spcPct val="0"/>
        </a:spcBef>
        <a:spcAft>
          <a:spcPct val="0"/>
        </a:spcAft>
        <a:defRPr sz="4400">
          <a:solidFill>
            <a:schemeClr val="tx2"/>
          </a:solidFill>
          <a:latin typeface="Arial" pitchFamily="34" charset="0"/>
        </a:defRPr>
      </a:lvl8pPr>
      <a:lvl9pPr marL="1828800" algn="l"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lr>
          <a:schemeClr val="accent2"/>
        </a:buClr>
        <a:buSzPct val="85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folHlink"/>
        </a:buClr>
        <a:buSzPct val="80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hlink"/>
        </a:buClr>
        <a:buSzPct val="7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5.xm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ChangeArrowheads="1"/>
          </p:cNvSpPr>
          <p:nvPr>
            <p:ph type="ctrTitle"/>
          </p:nvPr>
        </p:nvSpPr>
        <p:spPr>
          <a:xfrm>
            <a:off x="1023938" y="381000"/>
            <a:ext cx="8120062" cy="2209800"/>
          </a:xfrm>
          <a:noFill/>
          <a:ln/>
        </p:spPr>
        <p:txBody>
          <a:bodyPr lIns="92075" tIns="46038" rIns="92075" bIns="46038" anchor="ctr"/>
          <a:lstStyle/>
          <a:p>
            <a:r>
              <a:rPr lang="en-US" sz="4800"/>
              <a:t/>
            </a:r>
            <a:br>
              <a:rPr lang="en-US" sz="4800"/>
            </a:br>
            <a:r>
              <a:rPr lang="en-US" sz="5400">
                <a:effectLst>
                  <a:outerShdw blurRad="38100" dist="38100" dir="2700000" algn="tl">
                    <a:srgbClr val="C0C0C0"/>
                  </a:outerShdw>
                </a:effectLst>
                <a:latin typeface="Comic Sans MS" pitchFamily="66" charset="0"/>
              </a:rPr>
              <a:t>Sun Crush Soft Drinks Company</a:t>
            </a:r>
          </a:p>
        </p:txBody>
      </p:sp>
      <p:sp>
        <p:nvSpPr>
          <p:cNvPr id="5123" name="Rectangle 3"/>
          <p:cNvSpPr>
            <a:spLocks noChangeArrowheads="1"/>
          </p:cNvSpPr>
          <p:nvPr>
            <p:ph type="subTitle" idx="1"/>
          </p:nvPr>
        </p:nvSpPr>
        <p:spPr>
          <a:noFill/>
          <a:ln/>
        </p:spPr>
        <p:txBody>
          <a:bodyPr lIns="92075" tIns="46038" rIns="92075" bIns="46038"/>
          <a:lstStyle/>
          <a:p>
            <a:r>
              <a:rPr lang="en-US" sz="2800">
                <a:effectLst>
                  <a:outerShdw blurRad="38100" dist="38100" dir="2700000" algn="tl">
                    <a:srgbClr val="C0C0C0"/>
                  </a:outerShdw>
                </a:effectLst>
              </a:rPr>
              <a:t>Susan Blake</a:t>
            </a:r>
          </a:p>
          <a:p>
            <a:r>
              <a:rPr lang="en-US" sz="2800">
                <a:effectLst>
                  <a:outerShdw blurRad="38100" dist="38100" dir="2700000" algn="tl">
                    <a:srgbClr val="C0C0C0"/>
                  </a:outerShdw>
                </a:effectLst>
              </a:rPr>
              <a:t>Technical Advisor</a:t>
            </a:r>
            <a:endParaRPr lang="en-US">
              <a:effectLst>
                <a:outerShdw blurRad="38100" dist="38100" dir="2700000" algn="tl">
                  <a:srgbClr val="C0C0C0"/>
                </a:outerShdw>
              </a:effectLs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ppt_x"/>
                                          </p:val>
                                        </p:tav>
                                        <p:tav tm="100000">
                                          <p:val>
                                            <p:strVal val="#ppt_x"/>
                                          </p:val>
                                        </p:tav>
                                      </p:tavLst>
                                    </p:anim>
                                    <p:anim calcmode="lin" valueType="num">
                                      <p:cBhvr additive="base">
                                        <p:cTn id="8" dur="500" fill="hold"/>
                                        <p:tgtEl>
                                          <p:spTgt spid="512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iterate type="wd">
                                    <p:tmPct val="100000"/>
                                  </p:iterate>
                                  <p:childTnLst>
                                    <p:set>
                                      <p:cBhvr>
                                        <p:cTn id="11" dur="1" fill="hold">
                                          <p:stCondLst>
                                            <p:cond delay="0"/>
                                          </p:stCondLst>
                                        </p:cTn>
                                        <p:tgtEl>
                                          <p:spTgt spid="5123">
                                            <p:txEl>
                                              <p:pRg st="0" end="0"/>
                                            </p:txEl>
                                          </p:spTgt>
                                        </p:tgtEl>
                                        <p:attrNameLst>
                                          <p:attrName>style.visibility</p:attrName>
                                        </p:attrNameLst>
                                      </p:cBhvr>
                                      <p:to>
                                        <p:strVal val="visible"/>
                                      </p:to>
                                    </p:set>
                                    <p:anim calcmode="lin" valueType="num">
                                      <p:cBhvr additive="base">
                                        <p:cTn id="12" dur="3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3" dur="300" fill="hold"/>
                                        <p:tgtEl>
                                          <p:spTgt spid="5123">
                                            <p:txEl>
                                              <p:pRg st="0" end="0"/>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100"/>
                            </p:stCondLst>
                            <p:childTnLst>
                              <p:par>
                                <p:cTn id="15" presetID="2" presetClass="entr" presetSubtype="1" fill="hold" grpId="0" nodeType="afterEffect">
                                  <p:stCondLst>
                                    <p:cond delay="0"/>
                                  </p:stCondLst>
                                  <p:iterate type="wd">
                                    <p:tmPct val="100000"/>
                                  </p:iterate>
                                  <p:childTnLst>
                                    <p:set>
                                      <p:cBhvr>
                                        <p:cTn id="16" dur="1" fill="hold">
                                          <p:stCondLst>
                                            <p:cond delay="0"/>
                                          </p:stCondLst>
                                        </p:cTn>
                                        <p:tgtEl>
                                          <p:spTgt spid="5123">
                                            <p:txEl>
                                              <p:pRg st="1" end="1"/>
                                            </p:txEl>
                                          </p:spTgt>
                                        </p:tgtEl>
                                        <p:attrNameLst>
                                          <p:attrName>style.visibility</p:attrName>
                                        </p:attrNameLst>
                                      </p:cBhvr>
                                      <p:to>
                                        <p:strVal val="visible"/>
                                      </p:to>
                                    </p:set>
                                    <p:anim calcmode="lin" valueType="num">
                                      <p:cBhvr additive="base">
                                        <p:cTn id="17" dur="3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18" dur="300" fill="hold"/>
                                        <p:tgtEl>
                                          <p:spTgt spid="5123">
                                            <p:txEl>
                                              <p:pRg st="1" end="1"/>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P spid="5123" grpId="0" build="p" autoUpdateAnimBg="0" advAuto="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GB"/>
              <a:t>Sun Crush Investment Managers</a:t>
            </a:r>
          </a:p>
        </p:txBody>
      </p:sp>
      <p:sp>
        <p:nvSpPr>
          <p:cNvPr id="5" name="Slide Number Placeholder 5"/>
          <p:cNvSpPr>
            <a:spLocks noGrp="1"/>
          </p:cNvSpPr>
          <p:nvPr>
            <p:ph type="sldNum" sz="quarter" idx="12"/>
          </p:nvPr>
        </p:nvSpPr>
        <p:spPr/>
        <p:txBody>
          <a:bodyPr/>
          <a:lstStyle/>
          <a:p>
            <a:fld id="{E1DC60A2-F51B-49A9-822D-E6243CA28D3C}" type="slidenum">
              <a:rPr lang="en-GB"/>
              <a:pPr/>
              <a:t>2</a:t>
            </a:fld>
            <a:endParaRPr lang="en-GB"/>
          </a:p>
        </p:txBody>
      </p:sp>
      <p:sp>
        <p:nvSpPr>
          <p:cNvPr id="7170" name="Rectangle 2"/>
          <p:cNvSpPr>
            <a:spLocks noChangeArrowheads="1"/>
          </p:cNvSpPr>
          <p:nvPr>
            <p:ph type="title"/>
          </p:nvPr>
        </p:nvSpPr>
        <p:spPr>
          <a:noFill/>
          <a:ln/>
        </p:spPr>
        <p:txBody>
          <a:bodyPr lIns="92075" tIns="46038" rIns="92075" bIns="46038"/>
          <a:lstStyle/>
          <a:p>
            <a:r>
              <a:rPr lang="en-US" sz="3200">
                <a:effectLst>
                  <a:outerShdw blurRad="38100" dist="38100" dir="2700000" algn="tl">
                    <a:srgbClr val="C0C0C0"/>
                  </a:outerShdw>
                </a:effectLst>
              </a:rPr>
              <a:t>Website Checklist</a:t>
            </a:r>
          </a:p>
        </p:txBody>
      </p:sp>
      <p:sp>
        <p:nvSpPr>
          <p:cNvPr id="7171" name="Rectangle 3"/>
          <p:cNvSpPr>
            <a:spLocks noChangeArrowheads="1"/>
          </p:cNvSpPr>
          <p:nvPr>
            <p:ph type="body" idx="1"/>
          </p:nvPr>
        </p:nvSpPr>
        <p:spPr>
          <a:noFill/>
          <a:ln/>
        </p:spPr>
        <p:txBody>
          <a:bodyPr lIns="92075" tIns="46038" rIns="92075" bIns="46038"/>
          <a:lstStyle/>
          <a:p>
            <a:r>
              <a:rPr lang="en-US"/>
              <a:t>Set up a Marketing presence</a:t>
            </a:r>
          </a:p>
          <a:p>
            <a:pPr lvl="1"/>
            <a:r>
              <a:rPr lang="en-US"/>
              <a:t>Offer a personal service to customers</a:t>
            </a:r>
          </a:p>
          <a:p>
            <a:pPr lvl="1"/>
            <a:r>
              <a:rPr lang="en-US"/>
              <a:t>Competitive advantages</a:t>
            </a:r>
          </a:p>
          <a:p>
            <a:pPr lvl="1"/>
            <a:r>
              <a:rPr lang="en-US"/>
              <a:t>Future goals</a:t>
            </a: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0-#ppt_w/2"/>
                                          </p:val>
                                        </p:tav>
                                        <p:tav tm="100000">
                                          <p:val>
                                            <p:strVal val="#ppt_x"/>
                                          </p:val>
                                        </p:tav>
                                      </p:tavLst>
                                    </p:anim>
                                    <p:anim calcmode="lin" valueType="num">
                                      <p:cBhvr additive="base">
                                        <p:cTn id="8" dur="500" fill="hold"/>
                                        <p:tgtEl>
                                          <p:spTgt spid="717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7171">
                                            <p:txEl>
                                              <p:pRg st="0" end="0"/>
                                            </p:txEl>
                                          </p:spTgt>
                                        </p:tgtEl>
                                        <p:attrNameLst>
                                          <p:attrName>style.visibility</p:attrName>
                                        </p:attrNameLst>
                                      </p:cBhvr>
                                      <p:to>
                                        <p:strVal val="visible"/>
                                      </p:to>
                                    </p:set>
                                    <p:anim calcmode="lin" valueType="num">
                                      <p:cBhvr additive="base">
                                        <p:cTn id="13" dur="500" fill="hold"/>
                                        <p:tgtEl>
                                          <p:spTgt spid="717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71">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7171">
                                            <p:txEl>
                                              <p:pRg st="1" end="1"/>
                                            </p:txEl>
                                          </p:spTgt>
                                        </p:tgtEl>
                                        <p:attrNameLst>
                                          <p:attrName>style.visibility</p:attrName>
                                        </p:attrNameLst>
                                      </p:cBhvr>
                                      <p:to>
                                        <p:strVal val="visible"/>
                                      </p:to>
                                    </p:set>
                                    <p:anim calcmode="lin" valueType="num">
                                      <p:cBhvr additive="base">
                                        <p:cTn id="19" dur="500" fill="hold"/>
                                        <p:tgtEl>
                                          <p:spTgt spid="717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171">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9" fill="hold" grpId="0" nodeType="clickEffect">
                                  <p:stCondLst>
                                    <p:cond delay="0"/>
                                  </p:stCondLst>
                                  <p:childTnLst>
                                    <p:set>
                                      <p:cBhvr>
                                        <p:cTn id="24" dur="1" fill="hold">
                                          <p:stCondLst>
                                            <p:cond delay="0"/>
                                          </p:stCondLst>
                                        </p:cTn>
                                        <p:tgtEl>
                                          <p:spTgt spid="7171">
                                            <p:txEl>
                                              <p:pRg st="2" end="2"/>
                                            </p:txEl>
                                          </p:spTgt>
                                        </p:tgtEl>
                                        <p:attrNameLst>
                                          <p:attrName>style.visibility</p:attrName>
                                        </p:attrNameLst>
                                      </p:cBhvr>
                                      <p:to>
                                        <p:strVal val="visible"/>
                                      </p:to>
                                    </p:set>
                                    <p:anim calcmode="lin" valueType="num">
                                      <p:cBhvr additive="base">
                                        <p:cTn id="25" dur="500" fill="hold"/>
                                        <p:tgtEl>
                                          <p:spTgt spid="7171">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171">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9" fill="hold" grpId="0" nodeType="clickEffect">
                                  <p:stCondLst>
                                    <p:cond delay="0"/>
                                  </p:stCondLst>
                                  <p:childTnLst>
                                    <p:set>
                                      <p:cBhvr>
                                        <p:cTn id="30" dur="1" fill="hold">
                                          <p:stCondLst>
                                            <p:cond delay="0"/>
                                          </p:stCondLst>
                                        </p:cTn>
                                        <p:tgtEl>
                                          <p:spTgt spid="7171">
                                            <p:txEl>
                                              <p:pRg st="3" end="3"/>
                                            </p:txEl>
                                          </p:spTgt>
                                        </p:tgtEl>
                                        <p:attrNameLst>
                                          <p:attrName>style.visibility</p:attrName>
                                        </p:attrNameLst>
                                      </p:cBhvr>
                                      <p:to>
                                        <p:strVal val="visible"/>
                                      </p:to>
                                    </p:set>
                                    <p:anim calcmode="lin" valueType="num">
                                      <p:cBhvr additive="base">
                                        <p:cTn id="31" dur="500" fill="hold"/>
                                        <p:tgtEl>
                                          <p:spTgt spid="7171">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171">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P spid="7171" grpId="0" build="p" bldLvl="2"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GB"/>
              <a:t>Sun Crush Investment Managers</a:t>
            </a:r>
          </a:p>
        </p:txBody>
      </p:sp>
      <p:sp>
        <p:nvSpPr>
          <p:cNvPr id="5" name="Slide Number Placeholder 5"/>
          <p:cNvSpPr>
            <a:spLocks noGrp="1"/>
          </p:cNvSpPr>
          <p:nvPr>
            <p:ph type="sldNum" sz="quarter" idx="12"/>
          </p:nvPr>
        </p:nvSpPr>
        <p:spPr/>
        <p:txBody>
          <a:bodyPr/>
          <a:lstStyle/>
          <a:p>
            <a:fld id="{17B158B6-5B6C-4DCD-AE4A-8232799FC3C0}" type="slidenum">
              <a:rPr lang="en-GB"/>
              <a:pPr/>
              <a:t>3</a:t>
            </a:fld>
            <a:endParaRPr lang="en-GB"/>
          </a:p>
        </p:txBody>
      </p:sp>
      <p:sp>
        <p:nvSpPr>
          <p:cNvPr id="9218" name="Rectangle 2"/>
          <p:cNvSpPr>
            <a:spLocks noChangeArrowheads="1"/>
          </p:cNvSpPr>
          <p:nvPr>
            <p:ph type="title"/>
          </p:nvPr>
        </p:nvSpPr>
        <p:spPr>
          <a:noFill/>
          <a:ln/>
        </p:spPr>
        <p:txBody>
          <a:bodyPr lIns="92075" tIns="46038" rIns="92075" bIns="46038"/>
          <a:lstStyle/>
          <a:p>
            <a:r>
              <a:rPr lang="en-US" sz="3200">
                <a:effectLst>
                  <a:outerShdw blurRad="38100" dist="38100" dir="2700000" algn="tl">
                    <a:srgbClr val="C0C0C0"/>
                  </a:outerShdw>
                </a:effectLst>
              </a:rPr>
              <a:t>Set up a marketing presence</a:t>
            </a:r>
          </a:p>
        </p:txBody>
      </p:sp>
      <p:sp>
        <p:nvSpPr>
          <p:cNvPr id="9219" name="Rectangle 3"/>
          <p:cNvSpPr>
            <a:spLocks noChangeArrowheads="1"/>
          </p:cNvSpPr>
          <p:nvPr>
            <p:ph type="body" idx="1"/>
          </p:nvPr>
        </p:nvSpPr>
        <p:spPr>
          <a:noFill/>
          <a:ln/>
        </p:spPr>
        <p:txBody>
          <a:bodyPr lIns="92075" tIns="46038" rIns="92075" bIns="46038"/>
          <a:lstStyle/>
          <a:p>
            <a:pPr>
              <a:lnSpc>
                <a:spcPct val="90000"/>
              </a:lnSpc>
            </a:pPr>
            <a:r>
              <a:rPr lang="en-US"/>
              <a:t>Create a product line marketing strategy</a:t>
            </a:r>
          </a:p>
          <a:p>
            <a:pPr lvl="1">
              <a:lnSpc>
                <a:spcPct val="90000"/>
              </a:lnSpc>
            </a:pPr>
            <a:r>
              <a:rPr lang="en-US"/>
              <a:t>Magazines and newspaper display ads</a:t>
            </a:r>
          </a:p>
          <a:p>
            <a:pPr lvl="1">
              <a:lnSpc>
                <a:spcPct val="90000"/>
              </a:lnSpc>
            </a:pPr>
            <a:r>
              <a:rPr lang="en-US"/>
              <a:t>Product brochure, store signs and catalogues</a:t>
            </a:r>
          </a:p>
          <a:p>
            <a:pPr lvl="1">
              <a:lnSpc>
                <a:spcPct val="90000"/>
              </a:lnSpc>
            </a:pPr>
            <a:r>
              <a:rPr lang="en-US"/>
              <a:t>Television and radio commercials</a:t>
            </a:r>
          </a:p>
          <a:p>
            <a:pPr>
              <a:lnSpc>
                <a:spcPct val="90000"/>
              </a:lnSpc>
            </a:pPr>
            <a:r>
              <a:rPr lang="en-US"/>
              <a:t>Enable marketing queries</a:t>
            </a:r>
          </a:p>
          <a:p>
            <a:pPr lvl="1">
              <a:lnSpc>
                <a:spcPct val="90000"/>
              </a:lnSpc>
            </a:pPr>
            <a:r>
              <a:rPr lang="en-US"/>
              <a:t>On-line by e-mail</a:t>
            </a:r>
          </a:p>
          <a:p>
            <a:pPr lvl="1">
              <a:lnSpc>
                <a:spcPct val="90000"/>
              </a:lnSpc>
            </a:pPr>
            <a:r>
              <a:rPr lang="en-US"/>
              <a:t>By telephone and fax</a:t>
            </a: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additive="base">
                                        <p:cTn id="7" dur="500" fill="hold"/>
                                        <p:tgtEl>
                                          <p:spTgt spid="92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219">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9219">
                                            <p:txEl>
                                              <p:pRg st="1" end="1"/>
                                            </p:txEl>
                                          </p:spTgt>
                                        </p:tgtEl>
                                        <p:attrNameLst>
                                          <p:attrName>style.visibility</p:attrName>
                                        </p:attrNameLst>
                                      </p:cBhvr>
                                      <p:to>
                                        <p:strVal val="visible"/>
                                      </p:to>
                                    </p:set>
                                    <p:anim calcmode="lin" valueType="num">
                                      <p:cBhvr additive="base">
                                        <p:cTn id="13" dur="500" fill="hold"/>
                                        <p:tgtEl>
                                          <p:spTgt spid="92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219">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9219">
                                            <p:txEl>
                                              <p:pRg st="2" end="2"/>
                                            </p:txEl>
                                          </p:spTgt>
                                        </p:tgtEl>
                                        <p:attrNameLst>
                                          <p:attrName>style.visibility</p:attrName>
                                        </p:attrNameLst>
                                      </p:cBhvr>
                                      <p:to>
                                        <p:strVal val="visible"/>
                                      </p:to>
                                    </p:set>
                                    <p:anim calcmode="lin" valueType="num">
                                      <p:cBhvr additive="base">
                                        <p:cTn id="19" dur="500" fill="hold"/>
                                        <p:tgtEl>
                                          <p:spTgt spid="921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219">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9" fill="hold" grpId="0" nodeType="clickEffect">
                                  <p:stCondLst>
                                    <p:cond delay="0"/>
                                  </p:stCondLst>
                                  <p:childTnLst>
                                    <p:set>
                                      <p:cBhvr>
                                        <p:cTn id="24" dur="1" fill="hold">
                                          <p:stCondLst>
                                            <p:cond delay="0"/>
                                          </p:stCondLst>
                                        </p:cTn>
                                        <p:tgtEl>
                                          <p:spTgt spid="9219">
                                            <p:txEl>
                                              <p:pRg st="3" end="3"/>
                                            </p:txEl>
                                          </p:spTgt>
                                        </p:tgtEl>
                                        <p:attrNameLst>
                                          <p:attrName>style.visibility</p:attrName>
                                        </p:attrNameLst>
                                      </p:cBhvr>
                                      <p:to>
                                        <p:strVal val="visible"/>
                                      </p:to>
                                    </p:set>
                                    <p:anim calcmode="lin" valueType="num">
                                      <p:cBhvr additive="base">
                                        <p:cTn id="25" dur="500" fill="hold"/>
                                        <p:tgtEl>
                                          <p:spTgt spid="921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219">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9" fill="hold" grpId="0" nodeType="clickEffect">
                                  <p:stCondLst>
                                    <p:cond delay="0"/>
                                  </p:stCondLst>
                                  <p:childTnLst>
                                    <p:set>
                                      <p:cBhvr>
                                        <p:cTn id="30" dur="1" fill="hold">
                                          <p:stCondLst>
                                            <p:cond delay="0"/>
                                          </p:stCondLst>
                                        </p:cTn>
                                        <p:tgtEl>
                                          <p:spTgt spid="9219">
                                            <p:txEl>
                                              <p:pRg st="4" end="4"/>
                                            </p:txEl>
                                          </p:spTgt>
                                        </p:tgtEl>
                                        <p:attrNameLst>
                                          <p:attrName>style.visibility</p:attrName>
                                        </p:attrNameLst>
                                      </p:cBhvr>
                                      <p:to>
                                        <p:strVal val="visible"/>
                                      </p:to>
                                    </p:set>
                                    <p:anim calcmode="lin" valueType="num">
                                      <p:cBhvr additive="base">
                                        <p:cTn id="31" dur="500" fill="hold"/>
                                        <p:tgtEl>
                                          <p:spTgt spid="921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9219">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9" fill="hold" grpId="0" nodeType="clickEffect">
                                  <p:stCondLst>
                                    <p:cond delay="0"/>
                                  </p:stCondLst>
                                  <p:childTnLst>
                                    <p:set>
                                      <p:cBhvr>
                                        <p:cTn id="36" dur="1" fill="hold">
                                          <p:stCondLst>
                                            <p:cond delay="0"/>
                                          </p:stCondLst>
                                        </p:cTn>
                                        <p:tgtEl>
                                          <p:spTgt spid="9219">
                                            <p:txEl>
                                              <p:pRg st="5" end="5"/>
                                            </p:txEl>
                                          </p:spTgt>
                                        </p:tgtEl>
                                        <p:attrNameLst>
                                          <p:attrName>style.visibility</p:attrName>
                                        </p:attrNameLst>
                                      </p:cBhvr>
                                      <p:to>
                                        <p:strVal val="visible"/>
                                      </p:to>
                                    </p:set>
                                    <p:anim calcmode="lin" valueType="num">
                                      <p:cBhvr additive="base">
                                        <p:cTn id="37" dur="500" fill="hold"/>
                                        <p:tgtEl>
                                          <p:spTgt spid="9219">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9219">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9" fill="hold" grpId="0" nodeType="clickEffect">
                                  <p:stCondLst>
                                    <p:cond delay="0"/>
                                  </p:stCondLst>
                                  <p:childTnLst>
                                    <p:set>
                                      <p:cBhvr>
                                        <p:cTn id="42" dur="1" fill="hold">
                                          <p:stCondLst>
                                            <p:cond delay="0"/>
                                          </p:stCondLst>
                                        </p:cTn>
                                        <p:tgtEl>
                                          <p:spTgt spid="9219">
                                            <p:txEl>
                                              <p:pRg st="6" end="6"/>
                                            </p:txEl>
                                          </p:spTgt>
                                        </p:tgtEl>
                                        <p:attrNameLst>
                                          <p:attrName>style.visibility</p:attrName>
                                        </p:attrNameLst>
                                      </p:cBhvr>
                                      <p:to>
                                        <p:strVal val="visible"/>
                                      </p:to>
                                    </p:set>
                                    <p:anim calcmode="lin" valueType="num">
                                      <p:cBhvr additive="base">
                                        <p:cTn id="43" dur="500" fill="hold"/>
                                        <p:tgtEl>
                                          <p:spTgt spid="9219">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9219">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bldLvl="2"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p:txBody>
          <a:bodyPr/>
          <a:lstStyle/>
          <a:p>
            <a:r>
              <a:rPr lang="en-GB"/>
              <a:t>Sun Crush Investment Managers</a:t>
            </a:r>
          </a:p>
        </p:txBody>
      </p:sp>
      <p:sp>
        <p:nvSpPr>
          <p:cNvPr id="6" name="Slide Number Placeholder 6"/>
          <p:cNvSpPr>
            <a:spLocks noGrp="1"/>
          </p:cNvSpPr>
          <p:nvPr>
            <p:ph type="sldNum" sz="quarter" idx="12"/>
          </p:nvPr>
        </p:nvSpPr>
        <p:spPr/>
        <p:txBody>
          <a:bodyPr/>
          <a:lstStyle/>
          <a:p>
            <a:fld id="{2CE5F7A2-B768-41FD-845E-14FE6C4AD34B}" type="slidenum">
              <a:rPr lang="en-GB"/>
              <a:pPr/>
              <a:t>4</a:t>
            </a:fld>
            <a:endParaRPr lang="en-GB"/>
          </a:p>
        </p:txBody>
      </p:sp>
      <p:sp>
        <p:nvSpPr>
          <p:cNvPr id="11266" name="Rectangle 2"/>
          <p:cNvSpPr>
            <a:spLocks noChangeArrowheads="1"/>
          </p:cNvSpPr>
          <p:nvPr>
            <p:ph type="title"/>
          </p:nvPr>
        </p:nvSpPr>
        <p:spPr>
          <a:noFill/>
          <a:ln/>
        </p:spPr>
        <p:txBody>
          <a:bodyPr lIns="92075" tIns="46038" rIns="92075" bIns="46038"/>
          <a:lstStyle/>
          <a:p>
            <a:r>
              <a:rPr lang="en-US" sz="3200">
                <a:effectLst>
                  <a:outerShdw blurRad="38100" dist="38100" dir="2700000" algn="tl">
                    <a:srgbClr val="C0C0C0"/>
                  </a:outerShdw>
                </a:effectLst>
              </a:rPr>
              <a:t>Competitive Advantages</a:t>
            </a:r>
          </a:p>
        </p:txBody>
      </p:sp>
      <p:sp>
        <p:nvSpPr>
          <p:cNvPr id="11267" name="Rectangle 3"/>
          <p:cNvSpPr>
            <a:spLocks noChangeArrowheads="1"/>
          </p:cNvSpPr>
          <p:nvPr>
            <p:ph type="body" sz="half" idx="2"/>
          </p:nvPr>
        </p:nvSpPr>
        <p:spPr>
          <a:xfrm>
            <a:off x="4876800" y="1981200"/>
            <a:ext cx="4152900" cy="3851275"/>
          </a:xfrm>
          <a:noFill/>
          <a:ln/>
        </p:spPr>
        <p:txBody>
          <a:bodyPr lIns="92075" tIns="46038" rIns="92075" bIns="46038">
            <a:spAutoFit/>
          </a:bodyPr>
          <a:lstStyle/>
          <a:p>
            <a:pPr>
              <a:buFont typeface="Wingdings" pitchFamily="2" charset="2"/>
              <a:buChar char="Ø"/>
            </a:pPr>
            <a:r>
              <a:rPr lang="en-US" sz="2800"/>
              <a:t>Product Quality and Safety</a:t>
            </a:r>
          </a:p>
          <a:p>
            <a:pPr>
              <a:buFont typeface="Wingdings" pitchFamily="2" charset="2"/>
              <a:buChar char="Ø"/>
            </a:pPr>
            <a:r>
              <a:rPr lang="en-US" sz="2800"/>
              <a:t>The “Fun Factor”</a:t>
            </a:r>
          </a:p>
          <a:p>
            <a:pPr>
              <a:buFont typeface="Wingdings" pitchFamily="2" charset="2"/>
              <a:buChar char="Ø"/>
            </a:pPr>
            <a:r>
              <a:rPr lang="en-US" sz="2800"/>
              <a:t>Company information</a:t>
            </a:r>
          </a:p>
          <a:p>
            <a:pPr>
              <a:buFont typeface="Wingdings" pitchFamily="2" charset="2"/>
              <a:buChar char="Ø"/>
            </a:pPr>
            <a:r>
              <a:rPr lang="en-US" sz="2800"/>
              <a:t>Fostering intellectual and social development</a:t>
            </a:r>
          </a:p>
          <a:p>
            <a:pPr>
              <a:buFont typeface="Wingdings" pitchFamily="2" charset="2"/>
              <a:buChar char="Ø"/>
            </a:pPr>
            <a:endParaRPr lang="en-US" sz="2800"/>
          </a:p>
        </p:txBody>
      </p:sp>
      <p:sp>
        <p:nvSpPr>
          <p:cNvPr id="11271" name="Rectangle 7"/>
          <p:cNvSpPr>
            <a:spLocks noGrp="1" noChangeArrowheads="1"/>
          </p:cNvSpPr>
          <p:nvPr>
            <p:ph type="clipArt" sz="half" idx="1"/>
          </p:nvPr>
        </p:nvSpPr>
        <p:spPr/>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0-#ppt_w/2"/>
                                          </p:val>
                                        </p:tav>
                                        <p:tav tm="100000">
                                          <p:val>
                                            <p:strVal val="#ppt_x"/>
                                          </p:val>
                                        </p:tav>
                                      </p:tavLst>
                                    </p:anim>
                                    <p:anim calcmode="lin" valueType="num">
                                      <p:cBhvr additive="base">
                                        <p:cTn id="8" dur="500" fill="hold"/>
                                        <p:tgtEl>
                                          <p:spTgt spid="112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11267">
                                            <p:txEl>
                                              <p:pRg st="0" end="0"/>
                                            </p:txEl>
                                          </p:spTgt>
                                        </p:tgtEl>
                                        <p:attrNameLst>
                                          <p:attrName>style.visibility</p:attrName>
                                        </p:attrNameLst>
                                      </p:cBhvr>
                                      <p:to>
                                        <p:strVal val="visible"/>
                                      </p:to>
                                    </p:set>
                                    <p:anim calcmode="lin" valueType="num">
                                      <p:cBhvr additive="base">
                                        <p:cTn id="13" dur="500" fill="hold"/>
                                        <p:tgtEl>
                                          <p:spTgt spid="1126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26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11267">
                                            <p:txEl>
                                              <p:pRg st="1" end="1"/>
                                            </p:txEl>
                                          </p:spTgt>
                                        </p:tgtEl>
                                        <p:attrNameLst>
                                          <p:attrName>style.visibility</p:attrName>
                                        </p:attrNameLst>
                                      </p:cBhvr>
                                      <p:to>
                                        <p:strVal val="visible"/>
                                      </p:to>
                                    </p:set>
                                    <p:anim calcmode="lin" valueType="num">
                                      <p:cBhvr additive="base">
                                        <p:cTn id="19" dur="500" fill="hold"/>
                                        <p:tgtEl>
                                          <p:spTgt spid="1126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267">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9" fill="hold" grpId="0" nodeType="clickEffect">
                                  <p:stCondLst>
                                    <p:cond delay="0"/>
                                  </p:stCondLst>
                                  <p:childTnLst>
                                    <p:set>
                                      <p:cBhvr>
                                        <p:cTn id="24" dur="1" fill="hold">
                                          <p:stCondLst>
                                            <p:cond delay="0"/>
                                          </p:stCondLst>
                                        </p:cTn>
                                        <p:tgtEl>
                                          <p:spTgt spid="11267">
                                            <p:txEl>
                                              <p:pRg st="2" end="2"/>
                                            </p:txEl>
                                          </p:spTgt>
                                        </p:tgtEl>
                                        <p:attrNameLst>
                                          <p:attrName>style.visibility</p:attrName>
                                        </p:attrNameLst>
                                      </p:cBhvr>
                                      <p:to>
                                        <p:strVal val="visible"/>
                                      </p:to>
                                    </p:set>
                                    <p:anim calcmode="lin" valueType="num">
                                      <p:cBhvr additive="base">
                                        <p:cTn id="25" dur="500" fill="hold"/>
                                        <p:tgtEl>
                                          <p:spTgt spid="11267">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267">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9" fill="hold" grpId="0" nodeType="clickEffect">
                                  <p:stCondLst>
                                    <p:cond delay="0"/>
                                  </p:stCondLst>
                                  <p:childTnLst>
                                    <p:set>
                                      <p:cBhvr>
                                        <p:cTn id="30" dur="1" fill="hold">
                                          <p:stCondLst>
                                            <p:cond delay="0"/>
                                          </p:stCondLst>
                                        </p:cTn>
                                        <p:tgtEl>
                                          <p:spTgt spid="11267">
                                            <p:txEl>
                                              <p:pRg st="3" end="3"/>
                                            </p:txEl>
                                          </p:spTgt>
                                        </p:tgtEl>
                                        <p:attrNameLst>
                                          <p:attrName>style.visibility</p:attrName>
                                        </p:attrNameLst>
                                      </p:cBhvr>
                                      <p:to>
                                        <p:strVal val="visible"/>
                                      </p:to>
                                    </p:set>
                                    <p:anim calcmode="lin" valueType="num">
                                      <p:cBhvr additive="base">
                                        <p:cTn id="31" dur="500" fill="hold"/>
                                        <p:tgtEl>
                                          <p:spTgt spid="11267">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1267">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7" grpId="0" build="p" bldLvl="2"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 name="Footer Placeholder 4"/>
          <p:cNvSpPr>
            <a:spLocks noGrp="1"/>
          </p:cNvSpPr>
          <p:nvPr>
            <p:ph type="ftr" sz="quarter" idx="11"/>
          </p:nvPr>
        </p:nvSpPr>
        <p:spPr/>
        <p:txBody>
          <a:bodyPr/>
          <a:lstStyle/>
          <a:p>
            <a:r>
              <a:rPr lang="en-GB"/>
              <a:t>Sun Crush Investment Managers</a:t>
            </a:r>
          </a:p>
        </p:txBody>
      </p:sp>
      <p:sp>
        <p:nvSpPr>
          <p:cNvPr id="25" name="Slide Number Placeholder 5"/>
          <p:cNvSpPr>
            <a:spLocks noGrp="1"/>
          </p:cNvSpPr>
          <p:nvPr>
            <p:ph type="sldNum" sz="quarter" idx="12"/>
          </p:nvPr>
        </p:nvSpPr>
        <p:spPr/>
        <p:txBody>
          <a:bodyPr/>
          <a:lstStyle/>
          <a:p>
            <a:fld id="{7B8413D3-EE3A-4A96-B905-2C1A3B477580}" type="slidenum">
              <a:rPr lang="en-GB"/>
              <a:pPr/>
              <a:t>5</a:t>
            </a:fld>
            <a:endParaRPr lang="en-GB"/>
          </a:p>
        </p:txBody>
      </p:sp>
      <p:sp>
        <p:nvSpPr>
          <p:cNvPr id="19509" name="Rectangle 53"/>
          <p:cNvSpPr>
            <a:spLocks noGrp="1" noChangeArrowheads="1"/>
          </p:cNvSpPr>
          <p:nvPr>
            <p:ph type="title"/>
          </p:nvPr>
        </p:nvSpPr>
        <p:spPr/>
        <p:txBody>
          <a:bodyPr/>
          <a:lstStyle/>
          <a:p>
            <a:pPr algn="ctr"/>
            <a:r>
              <a:rPr lang="en-US" sz="3200">
                <a:effectLst>
                  <a:outerShdw blurRad="38100" dist="38100" dir="2700000" algn="tl">
                    <a:srgbClr val="C0C0C0"/>
                  </a:outerShdw>
                </a:effectLst>
              </a:rPr>
              <a:t>A Fund For Everyone</a:t>
            </a:r>
          </a:p>
        </p:txBody>
      </p:sp>
      <p:sp>
        <p:nvSpPr>
          <p:cNvPr id="19470" name="Rectangle 14"/>
          <p:cNvSpPr>
            <a:spLocks noChangeArrowheads="1"/>
          </p:cNvSpPr>
          <p:nvPr/>
        </p:nvSpPr>
        <p:spPr bwMode="auto">
          <a:xfrm>
            <a:off x="706438" y="2557463"/>
            <a:ext cx="3862387" cy="9525"/>
          </a:xfrm>
          <a:prstGeom prst="rect">
            <a:avLst/>
          </a:prstGeom>
          <a:solidFill>
            <a:srgbClr val="000000"/>
          </a:solidFill>
          <a:ln w="9525">
            <a:noFill/>
            <a:miter lim="800000"/>
            <a:headEnd/>
            <a:tailEnd/>
          </a:ln>
        </p:spPr>
        <p:txBody>
          <a:bodyPr/>
          <a:lstStyle/>
          <a:p>
            <a:endParaRPr lang="en-ZA"/>
          </a:p>
        </p:txBody>
      </p:sp>
      <p:sp>
        <p:nvSpPr>
          <p:cNvPr id="19471" name="Rectangle 15"/>
          <p:cNvSpPr>
            <a:spLocks noChangeArrowheads="1"/>
          </p:cNvSpPr>
          <p:nvPr/>
        </p:nvSpPr>
        <p:spPr bwMode="auto">
          <a:xfrm>
            <a:off x="4568825" y="2557463"/>
            <a:ext cx="9525" cy="9525"/>
          </a:xfrm>
          <a:prstGeom prst="rect">
            <a:avLst/>
          </a:prstGeom>
          <a:solidFill>
            <a:srgbClr val="000000"/>
          </a:solidFill>
          <a:ln w="9525">
            <a:noFill/>
            <a:miter lim="800000"/>
            <a:headEnd/>
            <a:tailEnd/>
          </a:ln>
        </p:spPr>
        <p:txBody>
          <a:bodyPr/>
          <a:lstStyle/>
          <a:p>
            <a:endParaRPr lang="en-ZA"/>
          </a:p>
        </p:txBody>
      </p:sp>
      <p:sp>
        <p:nvSpPr>
          <p:cNvPr id="19472" name="Rectangle 16"/>
          <p:cNvSpPr>
            <a:spLocks noChangeArrowheads="1"/>
          </p:cNvSpPr>
          <p:nvPr/>
        </p:nvSpPr>
        <p:spPr bwMode="auto">
          <a:xfrm>
            <a:off x="4578350" y="2557463"/>
            <a:ext cx="3876675" cy="9525"/>
          </a:xfrm>
          <a:prstGeom prst="rect">
            <a:avLst/>
          </a:prstGeom>
          <a:solidFill>
            <a:srgbClr val="000000"/>
          </a:solidFill>
          <a:ln w="9525">
            <a:noFill/>
            <a:miter lim="800000"/>
            <a:headEnd/>
            <a:tailEnd/>
          </a:ln>
        </p:spPr>
        <p:txBody>
          <a:bodyPr/>
          <a:lstStyle/>
          <a:p>
            <a:endParaRPr lang="en-ZA"/>
          </a:p>
        </p:txBody>
      </p:sp>
      <p:sp>
        <p:nvSpPr>
          <p:cNvPr id="19486" name="Rectangle 30"/>
          <p:cNvSpPr>
            <a:spLocks noChangeArrowheads="1"/>
          </p:cNvSpPr>
          <p:nvPr/>
        </p:nvSpPr>
        <p:spPr bwMode="auto">
          <a:xfrm>
            <a:off x="4568825" y="5821363"/>
            <a:ext cx="36513" cy="19050"/>
          </a:xfrm>
          <a:prstGeom prst="rect">
            <a:avLst/>
          </a:prstGeom>
          <a:solidFill>
            <a:srgbClr val="000000"/>
          </a:solidFill>
          <a:ln w="9525">
            <a:noFill/>
            <a:miter lim="800000"/>
            <a:headEnd/>
            <a:tailEnd/>
          </a:ln>
        </p:spPr>
        <p:txBody>
          <a:bodyPr/>
          <a:lstStyle/>
          <a:p>
            <a:endParaRPr lang="en-ZA"/>
          </a:p>
        </p:txBody>
      </p:sp>
      <p:graphicFrame>
        <p:nvGraphicFramePr>
          <p:cNvPr id="19538" name="Group 82"/>
          <p:cNvGraphicFramePr>
            <a:graphicFrameLocks noGrp="1"/>
          </p:cNvGraphicFramePr>
          <p:nvPr>
            <p:ph type="tbl" idx="1"/>
          </p:nvPr>
        </p:nvGraphicFramePr>
        <p:xfrm>
          <a:off x="2362200" y="2362200"/>
          <a:ext cx="5486400" cy="2819400"/>
        </p:xfrm>
        <a:graphic>
          <a:graphicData uri="http://schemas.openxmlformats.org/drawingml/2006/table">
            <a:tbl>
              <a:tblPr/>
              <a:tblGrid>
                <a:gridCol w="2847975"/>
                <a:gridCol w="2638425"/>
              </a:tblGrid>
              <a:tr h="838200">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pPr>
                      <a:r>
                        <a:rPr kumimoji="0" lang="en-US" sz="2800" b="1" i="0" u="none" strike="noStrike" cap="none" normalizeH="0" baseline="0" smtClean="0">
                          <a:ln>
                            <a:noFill/>
                          </a:ln>
                          <a:solidFill>
                            <a:schemeClr val="tx1"/>
                          </a:solidFill>
                          <a:effectLst/>
                          <a:latin typeface="Arial" pitchFamily="34" charset="0"/>
                        </a:rPr>
                        <a:t>Fund Type</a:t>
                      </a:r>
                      <a:endParaRPr kumimoji="0" lang="en-GB" sz="2800" b="1" i="0" u="none" strike="noStrike" cap="none" normalizeH="0" baseline="0" smtClean="0">
                        <a:ln>
                          <a:noFill/>
                        </a:ln>
                        <a:solidFill>
                          <a:schemeClr val="tx1"/>
                        </a:solidFill>
                        <a:effectLst/>
                        <a:latin typeface="Arial"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pPr>
                      <a:r>
                        <a:rPr kumimoji="0" lang="en-US" sz="2800" b="1" i="0" u="none" strike="noStrike" cap="none" normalizeH="0" baseline="0" smtClean="0">
                          <a:ln>
                            <a:noFill/>
                          </a:ln>
                          <a:solidFill>
                            <a:schemeClr val="tx1"/>
                          </a:solidFill>
                          <a:effectLst/>
                          <a:latin typeface="Arial" pitchFamily="34" charset="0"/>
                        </a:rPr>
                        <a:t>Objective</a:t>
                      </a:r>
                      <a:endParaRPr kumimoji="0" lang="en-GB" sz="2800" b="1"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2"/>
                    </a:solidFill>
                  </a:tcPr>
                </a:tc>
              </a:tr>
              <a:tr h="685800">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pPr>
                      <a:r>
                        <a:rPr kumimoji="0" lang="en-US" sz="2800" b="0" i="0" u="none" strike="noStrike" cap="none" normalizeH="0" baseline="0" smtClean="0">
                          <a:ln>
                            <a:noFill/>
                          </a:ln>
                          <a:solidFill>
                            <a:schemeClr val="tx1"/>
                          </a:solidFill>
                          <a:effectLst/>
                          <a:latin typeface="Arial" pitchFamily="34" charset="0"/>
                        </a:rPr>
                        <a:t>Money Market</a:t>
                      </a:r>
                      <a:endParaRPr kumimoji="0" lang="en-GB" sz="2800" b="0" i="0" u="none" strike="noStrike" cap="none" normalizeH="0" baseline="0" smtClean="0">
                        <a:ln>
                          <a:noFill/>
                        </a:ln>
                        <a:solidFill>
                          <a:schemeClr val="tx1"/>
                        </a:solidFill>
                        <a:effectLst/>
                        <a:latin typeface="Arial"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pPr>
                      <a:r>
                        <a:rPr kumimoji="0" lang="en-US" sz="2800" b="0" i="0" u="none" strike="noStrike" cap="none" normalizeH="0" baseline="0" smtClean="0">
                          <a:ln>
                            <a:noFill/>
                          </a:ln>
                          <a:solidFill>
                            <a:schemeClr val="tx1"/>
                          </a:solidFill>
                          <a:effectLst/>
                          <a:latin typeface="Arial" pitchFamily="34" charset="0"/>
                        </a:rPr>
                        <a:t>Income</a:t>
                      </a:r>
                      <a:endParaRPr kumimoji="0" lang="en-GB" sz="2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609600">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pPr>
                      <a:r>
                        <a:rPr kumimoji="0" lang="en-US" sz="2800" b="0" i="0" u="none" strike="noStrike" cap="none" normalizeH="0" baseline="0" smtClean="0">
                          <a:ln>
                            <a:noFill/>
                          </a:ln>
                          <a:solidFill>
                            <a:schemeClr val="tx1"/>
                          </a:solidFill>
                          <a:effectLst/>
                          <a:latin typeface="Arial" pitchFamily="34" charset="0"/>
                        </a:rPr>
                        <a:t>Short Term</a:t>
                      </a:r>
                      <a:endParaRPr kumimoji="0" lang="en-GB" sz="2800" b="0" i="0" u="none" strike="noStrike" cap="none" normalizeH="0" baseline="0" smtClean="0">
                        <a:ln>
                          <a:noFill/>
                        </a:ln>
                        <a:solidFill>
                          <a:schemeClr val="tx1"/>
                        </a:solidFill>
                        <a:effectLst/>
                        <a:latin typeface="Arial"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pPr>
                      <a:r>
                        <a:rPr kumimoji="0" lang="en-US" sz="2800" b="0" i="0" u="none" strike="noStrike" cap="none" normalizeH="0" baseline="0" smtClean="0">
                          <a:ln>
                            <a:noFill/>
                          </a:ln>
                          <a:solidFill>
                            <a:schemeClr val="tx1"/>
                          </a:solidFill>
                          <a:effectLst/>
                          <a:latin typeface="Arial" pitchFamily="34" charset="0"/>
                        </a:rPr>
                        <a:t>Income</a:t>
                      </a:r>
                      <a:endParaRPr kumimoji="0" lang="en-GB" sz="2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pPr>
                      <a:r>
                        <a:rPr kumimoji="0" lang="en-US" sz="2800" b="0" i="0" u="none" strike="noStrike" cap="none" normalizeH="0" baseline="0" smtClean="0">
                          <a:ln>
                            <a:noFill/>
                          </a:ln>
                          <a:solidFill>
                            <a:schemeClr val="tx1"/>
                          </a:solidFill>
                          <a:effectLst/>
                          <a:latin typeface="Arial" pitchFamily="34" charset="0"/>
                        </a:rPr>
                        <a:t>Long Term</a:t>
                      </a:r>
                      <a:endParaRPr kumimoji="0" lang="en-GB" sz="2800" b="0" i="0" u="none" strike="noStrike" cap="none" normalizeH="0" baseline="0" smtClean="0">
                        <a:ln>
                          <a:noFill/>
                        </a:ln>
                        <a:solidFill>
                          <a:schemeClr val="tx1"/>
                        </a:solidFill>
                        <a:effectLst/>
                        <a:latin typeface="Arial"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pPr>
                      <a:r>
                        <a:rPr kumimoji="0" lang="en-US" sz="2800" b="0" i="0" u="none" strike="noStrike" cap="none" normalizeH="0" baseline="0" smtClean="0">
                          <a:ln>
                            <a:noFill/>
                          </a:ln>
                          <a:solidFill>
                            <a:schemeClr val="tx1"/>
                          </a:solidFill>
                          <a:effectLst/>
                          <a:latin typeface="Arial" pitchFamily="34" charset="0"/>
                        </a:rPr>
                        <a:t>Income</a:t>
                      </a:r>
                      <a:endParaRPr kumimoji="0" lang="en-GB" sz="2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wd">
                                    <p:tmPct val="100000"/>
                                  </p:iterate>
                                  <p:childTnLst>
                                    <p:set>
                                      <p:cBhvr>
                                        <p:cTn id="6" dur="1" fill="hold">
                                          <p:stCondLst>
                                            <p:cond delay="0"/>
                                          </p:stCondLst>
                                        </p:cTn>
                                        <p:tgtEl>
                                          <p:spTgt spid="19509"/>
                                        </p:tgtEl>
                                        <p:attrNameLst>
                                          <p:attrName>style.visibility</p:attrName>
                                        </p:attrNameLst>
                                      </p:cBhvr>
                                      <p:to>
                                        <p:strVal val="visible"/>
                                      </p:to>
                                    </p:set>
                                    <p:anim calcmode="lin" valueType="num">
                                      <p:cBhvr>
                                        <p:cTn id="7" dur="750" fill="hold"/>
                                        <p:tgtEl>
                                          <p:spTgt spid="19509"/>
                                        </p:tgtEl>
                                        <p:attrNameLst>
                                          <p:attrName>ppt_w</p:attrName>
                                        </p:attrNameLst>
                                      </p:cBhvr>
                                      <p:tavLst>
                                        <p:tav tm="0">
                                          <p:val>
                                            <p:fltVal val="0"/>
                                          </p:val>
                                        </p:tav>
                                        <p:tav tm="100000">
                                          <p:val>
                                            <p:strVal val="#ppt_w"/>
                                          </p:val>
                                        </p:tav>
                                      </p:tavLst>
                                    </p:anim>
                                    <p:anim calcmode="lin" valueType="num">
                                      <p:cBhvr>
                                        <p:cTn id="8" dur="750" fill="hold"/>
                                        <p:tgtEl>
                                          <p:spTgt spid="19509"/>
                                        </p:tgtEl>
                                        <p:attrNameLst>
                                          <p:attrName>ppt_h</p:attrName>
                                        </p:attrNameLst>
                                      </p:cBhvr>
                                      <p:tavLst>
                                        <p:tav tm="0">
                                          <p:val>
                                            <p:fltVal val="0"/>
                                          </p:val>
                                        </p:tav>
                                        <p:tav tm="100000">
                                          <p:val>
                                            <p:strVal val="#ppt_h"/>
                                          </p:val>
                                        </p:tav>
                                      </p:tavLst>
                                    </p:anim>
                                    <p:anim calcmode="lin" valueType="num">
                                      <p:cBhvr>
                                        <p:cTn id="9" dur="750" fill="hold"/>
                                        <p:tgtEl>
                                          <p:spTgt spid="19509"/>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1950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19470"/>
                                        </p:tgtEl>
                                        <p:attrNameLst>
                                          <p:attrName>style.visibility</p:attrName>
                                        </p:attrNameLst>
                                      </p:cBhvr>
                                      <p:to>
                                        <p:strVal val="visible"/>
                                      </p:to>
                                    </p:set>
                                    <p:anim calcmode="lin" valueType="num">
                                      <p:cBhvr additive="base">
                                        <p:cTn id="15" dur="500" fill="hold"/>
                                        <p:tgtEl>
                                          <p:spTgt spid="19470"/>
                                        </p:tgtEl>
                                        <p:attrNameLst>
                                          <p:attrName>ppt_x</p:attrName>
                                        </p:attrNameLst>
                                      </p:cBhvr>
                                      <p:tavLst>
                                        <p:tav tm="0">
                                          <p:val>
                                            <p:strVal val="0-#ppt_w/2"/>
                                          </p:val>
                                        </p:tav>
                                        <p:tav tm="100000">
                                          <p:val>
                                            <p:strVal val="#ppt_x"/>
                                          </p:val>
                                        </p:tav>
                                      </p:tavLst>
                                    </p:anim>
                                    <p:anim calcmode="lin" valueType="num">
                                      <p:cBhvr additive="base">
                                        <p:cTn id="16" dur="500" fill="hold"/>
                                        <p:tgtEl>
                                          <p:spTgt spid="1947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19471"/>
                                        </p:tgtEl>
                                        <p:attrNameLst>
                                          <p:attrName>style.visibility</p:attrName>
                                        </p:attrNameLst>
                                      </p:cBhvr>
                                      <p:to>
                                        <p:strVal val="visible"/>
                                      </p:to>
                                    </p:set>
                                    <p:anim calcmode="lin" valueType="num">
                                      <p:cBhvr additive="base">
                                        <p:cTn id="21" dur="500" fill="hold"/>
                                        <p:tgtEl>
                                          <p:spTgt spid="19471"/>
                                        </p:tgtEl>
                                        <p:attrNameLst>
                                          <p:attrName>ppt_x</p:attrName>
                                        </p:attrNameLst>
                                      </p:cBhvr>
                                      <p:tavLst>
                                        <p:tav tm="0">
                                          <p:val>
                                            <p:strVal val="0-#ppt_w/2"/>
                                          </p:val>
                                        </p:tav>
                                        <p:tav tm="100000">
                                          <p:val>
                                            <p:strVal val="#ppt_x"/>
                                          </p:val>
                                        </p:tav>
                                      </p:tavLst>
                                    </p:anim>
                                    <p:anim calcmode="lin" valueType="num">
                                      <p:cBhvr additive="base">
                                        <p:cTn id="22" dur="500" fill="hold"/>
                                        <p:tgtEl>
                                          <p:spTgt spid="1947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9472"/>
                                        </p:tgtEl>
                                        <p:attrNameLst>
                                          <p:attrName>style.visibility</p:attrName>
                                        </p:attrNameLst>
                                      </p:cBhvr>
                                      <p:to>
                                        <p:strVal val="visible"/>
                                      </p:to>
                                    </p:set>
                                    <p:anim calcmode="lin" valueType="num">
                                      <p:cBhvr additive="base">
                                        <p:cTn id="27" dur="500" fill="hold"/>
                                        <p:tgtEl>
                                          <p:spTgt spid="19472"/>
                                        </p:tgtEl>
                                        <p:attrNameLst>
                                          <p:attrName>ppt_x</p:attrName>
                                        </p:attrNameLst>
                                      </p:cBhvr>
                                      <p:tavLst>
                                        <p:tav tm="0">
                                          <p:val>
                                            <p:strVal val="0-#ppt_w/2"/>
                                          </p:val>
                                        </p:tav>
                                        <p:tav tm="100000">
                                          <p:val>
                                            <p:strVal val="#ppt_x"/>
                                          </p:val>
                                        </p:tav>
                                      </p:tavLst>
                                    </p:anim>
                                    <p:anim calcmode="lin" valueType="num">
                                      <p:cBhvr additive="base">
                                        <p:cTn id="28" dur="500" fill="hold"/>
                                        <p:tgtEl>
                                          <p:spTgt spid="19472"/>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9486"/>
                                        </p:tgtEl>
                                        <p:attrNameLst>
                                          <p:attrName>style.visibility</p:attrName>
                                        </p:attrNameLst>
                                      </p:cBhvr>
                                      <p:to>
                                        <p:strVal val="visible"/>
                                      </p:to>
                                    </p:set>
                                    <p:anim calcmode="lin" valueType="num">
                                      <p:cBhvr additive="base">
                                        <p:cTn id="33" dur="500" fill="hold"/>
                                        <p:tgtEl>
                                          <p:spTgt spid="19486"/>
                                        </p:tgtEl>
                                        <p:attrNameLst>
                                          <p:attrName>ppt_x</p:attrName>
                                        </p:attrNameLst>
                                      </p:cBhvr>
                                      <p:tavLst>
                                        <p:tav tm="0">
                                          <p:val>
                                            <p:strVal val="0-#ppt_w/2"/>
                                          </p:val>
                                        </p:tav>
                                        <p:tav tm="100000">
                                          <p:val>
                                            <p:strVal val="#ppt_x"/>
                                          </p:val>
                                        </p:tav>
                                      </p:tavLst>
                                    </p:anim>
                                    <p:anim calcmode="lin" valueType="num">
                                      <p:cBhvr additive="base">
                                        <p:cTn id="34" dur="500" fill="hold"/>
                                        <p:tgtEl>
                                          <p:spTgt spid="19486"/>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3" presetClass="entr" presetSubtype="16" fill="hold" nodeType="clickEffect">
                                  <p:stCondLst>
                                    <p:cond delay="0"/>
                                  </p:stCondLst>
                                  <p:childTnLst>
                                    <p:set>
                                      <p:cBhvr>
                                        <p:cTn id="38" dur="1" fill="hold">
                                          <p:stCondLst>
                                            <p:cond delay="0"/>
                                          </p:stCondLst>
                                        </p:cTn>
                                        <p:tgtEl>
                                          <p:spTgt spid="19538"/>
                                        </p:tgtEl>
                                        <p:attrNameLst>
                                          <p:attrName>style.visibility</p:attrName>
                                        </p:attrNameLst>
                                      </p:cBhvr>
                                      <p:to>
                                        <p:strVal val="visible"/>
                                      </p:to>
                                    </p:set>
                                    <p:anim calcmode="lin" valueType="num">
                                      <p:cBhvr>
                                        <p:cTn id="39" dur="500" fill="hold"/>
                                        <p:tgtEl>
                                          <p:spTgt spid="19538"/>
                                        </p:tgtEl>
                                        <p:attrNameLst>
                                          <p:attrName>ppt_w</p:attrName>
                                        </p:attrNameLst>
                                      </p:cBhvr>
                                      <p:tavLst>
                                        <p:tav tm="0">
                                          <p:val>
                                            <p:fltVal val="0"/>
                                          </p:val>
                                        </p:tav>
                                        <p:tav tm="100000">
                                          <p:val>
                                            <p:strVal val="#ppt_w"/>
                                          </p:val>
                                        </p:tav>
                                      </p:tavLst>
                                    </p:anim>
                                    <p:anim calcmode="lin" valueType="num">
                                      <p:cBhvr>
                                        <p:cTn id="40" dur="500" fill="hold"/>
                                        <p:tgtEl>
                                          <p:spTgt spid="1953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09" grpId="0" autoUpdateAnimBg="0"/>
      <p:bldP spid="19470" grpId="0" animBg="1"/>
      <p:bldP spid="19471" grpId="0" animBg="1"/>
      <p:bldP spid="19472" grpId="0" animBg="1"/>
      <p:bldP spid="19486"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GB"/>
              <a:t>Sun Crush Investment Managers</a:t>
            </a:r>
          </a:p>
        </p:txBody>
      </p:sp>
      <p:sp>
        <p:nvSpPr>
          <p:cNvPr id="5" name="Slide Number Placeholder 5"/>
          <p:cNvSpPr>
            <a:spLocks noGrp="1"/>
          </p:cNvSpPr>
          <p:nvPr>
            <p:ph type="sldNum" sz="quarter" idx="12"/>
          </p:nvPr>
        </p:nvSpPr>
        <p:spPr/>
        <p:txBody>
          <a:bodyPr/>
          <a:lstStyle/>
          <a:p>
            <a:fld id="{E042AE8F-4139-4096-8D14-1E3B19466EBE}" type="slidenum">
              <a:rPr lang="en-GB"/>
              <a:pPr/>
              <a:t>6</a:t>
            </a:fld>
            <a:endParaRPr lang="en-GB"/>
          </a:p>
        </p:txBody>
      </p:sp>
      <p:sp>
        <p:nvSpPr>
          <p:cNvPr id="1026" name="Rectangle 2"/>
          <p:cNvSpPr>
            <a:spLocks noGrp="1" noChangeArrowheads="1"/>
          </p:cNvSpPr>
          <p:nvPr>
            <p:ph type="title"/>
          </p:nvPr>
        </p:nvSpPr>
        <p:spPr/>
        <p:txBody>
          <a:bodyPr/>
          <a:lstStyle/>
          <a:p>
            <a:pPr algn="ctr"/>
            <a:r>
              <a:rPr lang="en-US" sz="3200">
                <a:effectLst>
                  <a:outerShdw blurRad="38100" dist="38100" dir="2700000" algn="tl">
                    <a:srgbClr val="C0C0C0"/>
                  </a:outerShdw>
                </a:effectLst>
              </a:rPr>
              <a:t>MS OFFICE 2003</a:t>
            </a:r>
            <a:endParaRPr lang="en-GB" sz="3200">
              <a:effectLst>
                <a:outerShdw blurRad="38100" dist="38100" dir="2700000" algn="tl">
                  <a:srgbClr val="C0C0C0"/>
                </a:outerShdw>
              </a:effectLst>
            </a:endParaRPr>
          </a:p>
        </p:txBody>
      </p:sp>
      <p:graphicFrame>
        <p:nvGraphicFramePr>
          <p:cNvPr id="6" name="Object 4"/>
          <p:cNvGraphicFramePr>
            <a:graphicFrameLocks noGrp="1" noChangeAspect="1"/>
          </p:cNvGraphicFramePr>
          <p:nvPr>
            <p:ph type="chart" idx="1"/>
          </p:nvPr>
        </p:nvGraphicFramePr>
        <p:xfrm>
          <a:off x="1398588" y="1984375"/>
          <a:ext cx="7632700" cy="4111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6" fill="hold" grpId="0" nodeType="clickEffect">
                                  <p:stCondLst>
                                    <p:cond delay="0"/>
                                  </p:stCondLst>
                                  <p:childTnLst>
                                    <p:set>
                                      <p:cBhvr>
                                        <p:cTn id="12"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barn(inHorizontal)">
                                      <p:cBhvr>
                                        <p:cTn id="13" dur="500"/>
                                        <p:tgtEl>
                                          <p:spTgt spid="6">
                                            <p:graphicEl>
                                              <a:chart seriesIdx="-3" categoryIdx="-3" bldStep="gridLegend"/>
                                            </p:graphic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6" fill="hold" grpId="0" nodeType="clickEffect">
                                  <p:stCondLst>
                                    <p:cond delay="0"/>
                                  </p:stCondLst>
                                  <p:childTnLst>
                                    <p:set>
                                      <p:cBhvr>
                                        <p:cTn id="17" dur="1" fill="hold">
                                          <p:stCondLst>
                                            <p:cond delay="0"/>
                                          </p:stCondLst>
                                        </p:cTn>
                                        <p:tgtEl>
                                          <p:spTgt spid="6">
                                            <p:graphicEl>
                                              <a:chart seriesIdx="0" categoryIdx="0" bldStep="ptInSeries"/>
                                            </p:graphicEl>
                                          </p:spTgt>
                                        </p:tgtEl>
                                        <p:attrNameLst>
                                          <p:attrName>style.visibility</p:attrName>
                                        </p:attrNameLst>
                                      </p:cBhvr>
                                      <p:to>
                                        <p:strVal val="visible"/>
                                      </p:to>
                                    </p:set>
                                    <p:animEffect transition="in" filter="barn(inHorizontal)">
                                      <p:cBhvr>
                                        <p:cTn id="18" dur="500"/>
                                        <p:tgtEl>
                                          <p:spTgt spid="6">
                                            <p:graphicEl>
                                              <a:chart seriesIdx="0" categoryIdx="0" bldStep="ptInSeries"/>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6" fill="hold" grpId="0" nodeType="clickEffect">
                                  <p:stCondLst>
                                    <p:cond delay="0"/>
                                  </p:stCondLst>
                                  <p:childTnLst>
                                    <p:set>
                                      <p:cBhvr>
                                        <p:cTn id="22" dur="1" fill="hold">
                                          <p:stCondLst>
                                            <p:cond delay="0"/>
                                          </p:stCondLst>
                                        </p:cTn>
                                        <p:tgtEl>
                                          <p:spTgt spid="6">
                                            <p:graphicEl>
                                              <a:chart seriesIdx="0" categoryIdx="1" bldStep="ptInSeries"/>
                                            </p:graphicEl>
                                          </p:spTgt>
                                        </p:tgtEl>
                                        <p:attrNameLst>
                                          <p:attrName>style.visibility</p:attrName>
                                        </p:attrNameLst>
                                      </p:cBhvr>
                                      <p:to>
                                        <p:strVal val="visible"/>
                                      </p:to>
                                    </p:set>
                                    <p:animEffect transition="in" filter="barn(inHorizontal)">
                                      <p:cBhvr>
                                        <p:cTn id="23" dur="500"/>
                                        <p:tgtEl>
                                          <p:spTgt spid="6">
                                            <p:graphicEl>
                                              <a:chart seriesIdx="0" categoryIdx="1" bldStep="ptInSeries"/>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6" fill="hold" grpId="0" nodeType="clickEffect">
                                  <p:stCondLst>
                                    <p:cond delay="0"/>
                                  </p:stCondLst>
                                  <p:childTnLst>
                                    <p:set>
                                      <p:cBhvr>
                                        <p:cTn id="27" dur="1" fill="hold">
                                          <p:stCondLst>
                                            <p:cond delay="0"/>
                                          </p:stCondLst>
                                        </p:cTn>
                                        <p:tgtEl>
                                          <p:spTgt spid="6">
                                            <p:graphicEl>
                                              <a:chart seriesIdx="0" categoryIdx="2" bldStep="ptInSeries"/>
                                            </p:graphicEl>
                                          </p:spTgt>
                                        </p:tgtEl>
                                        <p:attrNameLst>
                                          <p:attrName>style.visibility</p:attrName>
                                        </p:attrNameLst>
                                      </p:cBhvr>
                                      <p:to>
                                        <p:strVal val="visible"/>
                                      </p:to>
                                    </p:set>
                                    <p:animEffect transition="in" filter="barn(inHorizontal)">
                                      <p:cBhvr>
                                        <p:cTn id="28" dur="500"/>
                                        <p:tgtEl>
                                          <p:spTgt spid="6">
                                            <p:graphicEl>
                                              <a:chart seriesIdx="0" categoryIdx="2" bldStep="ptInSeries"/>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6" fill="hold" grpId="0" nodeType="clickEffect">
                                  <p:stCondLst>
                                    <p:cond delay="0"/>
                                  </p:stCondLst>
                                  <p:childTnLst>
                                    <p:set>
                                      <p:cBhvr>
                                        <p:cTn id="32" dur="1" fill="hold">
                                          <p:stCondLst>
                                            <p:cond delay="0"/>
                                          </p:stCondLst>
                                        </p:cTn>
                                        <p:tgtEl>
                                          <p:spTgt spid="6">
                                            <p:graphicEl>
                                              <a:chart seriesIdx="0" categoryIdx="3" bldStep="ptInSeries"/>
                                            </p:graphicEl>
                                          </p:spTgt>
                                        </p:tgtEl>
                                        <p:attrNameLst>
                                          <p:attrName>style.visibility</p:attrName>
                                        </p:attrNameLst>
                                      </p:cBhvr>
                                      <p:to>
                                        <p:strVal val="visible"/>
                                      </p:to>
                                    </p:set>
                                    <p:animEffect transition="in" filter="barn(inHorizontal)">
                                      <p:cBhvr>
                                        <p:cTn id="33" dur="500"/>
                                        <p:tgtEl>
                                          <p:spTgt spid="6">
                                            <p:graphicEl>
                                              <a:chart seriesIdx="0" categoryIdx="3" bldStep="ptInSeries"/>
                                            </p:graphicEl>
                                          </p:spTgt>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6" fill="hold" grpId="0" nodeType="clickEffect">
                                  <p:stCondLst>
                                    <p:cond delay="0"/>
                                  </p:stCondLst>
                                  <p:childTnLst>
                                    <p:set>
                                      <p:cBhvr>
                                        <p:cTn id="37" dur="1" fill="hold">
                                          <p:stCondLst>
                                            <p:cond delay="0"/>
                                          </p:stCondLst>
                                        </p:cTn>
                                        <p:tgtEl>
                                          <p:spTgt spid="6">
                                            <p:graphicEl>
                                              <a:chart seriesIdx="1" categoryIdx="0" bldStep="ptInSeries"/>
                                            </p:graphicEl>
                                          </p:spTgt>
                                        </p:tgtEl>
                                        <p:attrNameLst>
                                          <p:attrName>style.visibility</p:attrName>
                                        </p:attrNameLst>
                                      </p:cBhvr>
                                      <p:to>
                                        <p:strVal val="visible"/>
                                      </p:to>
                                    </p:set>
                                    <p:animEffect transition="in" filter="barn(inHorizontal)">
                                      <p:cBhvr>
                                        <p:cTn id="38" dur="500"/>
                                        <p:tgtEl>
                                          <p:spTgt spid="6">
                                            <p:graphicEl>
                                              <a:chart seriesIdx="1" categoryIdx="0" bldStep="ptInSeries"/>
                                            </p:graphicEl>
                                          </p:spTgt>
                                        </p:tgtEl>
                                      </p:cBhvr>
                                    </p:animEffect>
                                  </p:childTnLst>
                                </p:cTn>
                              </p:par>
                            </p:childTnLst>
                          </p:cTn>
                        </p:par>
                      </p:childTnLst>
                    </p:cTn>
                  </p:par>
                  <p:par>
                    <p:cTn id="39" fill="hold">
                      <p:stCondLst>
                        <p:cond delay="indefinite"/>
                      </p:stCondLst>
                      <p:childTnLst>
                        <p:par>
                          <p:cTn id="40" fill="hold">
                            <p:stCondLst>
                              <p:cond delay="0"/>
                            </p:stCondLst>
                            <p:childTnLst>
                              <p:par>
                                <p:cTn id="41" presetID="16" presetClass="entr" presetSubtype="26" fill="hold" grpId="0" nodeType="clickEffect">
                                  <p:stCondLst>
                                    <p:cond delay="0"/>
                                  </p:stCondLst>
                                  <p:childTnLst>
                                    <p:set>
                                      <p:cBhvr>
                                        <p:cTn id="42" dur="1" fill="hold">
                                          <p:stCondLst>
                                            <p:cond delay="0"/>
                                          </p:stCondLst>
                                        </p:cTn>
                                        <p:tgtEl>
                                          <p:spTgt spid="6">
                                            <p:graphicEl>
                                              <a:chart seriesIdx="1" categoryIdx="1" bldStep="ptInSeries"/>
                                            </p:graphicEl>
                                          </p:spTgt>
                                        </p:tgtEl>
                                        <p:attrNameLst>
                                          <p:attrName>style.visibility</p:attrName>
                                        </p:attrNameLst>
                                      </p:cBhvr>
                                      <p:to>
                                        <p:strVal val="visible"/>
                                      </p:to>
                                    </p:set>
                                    <p:animEffect transition="in" filter="barn(inHorizontal)">
                                      <p:cBhvr>
                                        <p:cTn id="43" dur="500"/>
                                        <p:tgtEl>
                                          <p:spTgt spid="6">
                                            <p:graphicEl>
                                              <a:chart seriesIdx="1" categoryIdx="1" bldStep="ptInSeries"/>
                                            </p:graphicEl>
                                          </p:spTgt>
                                        </p:tgtEl>
                                      </p:cBhvr>
                                    </p:animEffect>
                                  </p:childTnLst>
                                </p:cTn>
                              </p:par>
                            </p:childTnLst>
                          </p:cTn>
                        </p:par>
                      </p:childTnLst>
                    </p:cTn>
                  </p:par>
                  <p:par>
                    <p:cTn id="44" fill="hold">
                      <p:stCondLst>
                        <p:cond delay="indefinite"/>
                      </p:stCondLst>
                      <p:childTnLst>
                        <p:par>
                          <p:cTn id="45" fill="hold">
                            <p:stCondLst>
                              <p:cond delay="0"/>
                            </p:stCondLst>
                            <p:childTnLst>
                              <p:par>
                                <p:cTn id="46" presetID="16" presetClass="entr" presetSubtype="26" fill="hold" grpId="0" nodeType="clickEffect">
                                  <p:stCondLst>
                                    <p:cond delay="0"/>
                                  </p:stCondLst>
                                  <p:childTnLst>
                                    <p:set>
                                      <p:cBhvr>
                                        <p:cTn id="47" dur="1" fill="hold">
                                          <p:stCondLst>
                                            <p:cond delay="0"/>
                                          </p:stCondLst>
                                        </p:cTn>
                                        <p:tgtEl>
                                          <p:spTgt spid="6">
                                            <p:graphicEl>
                                              <a:chart seriesIdx="1" categoryIdx="2" bldStep="ptInSeries"/>
                                            </p:graphicEl>
                                          </p:spTgt>
                                        </p:tgtEl>
                                        <p:attrNameLst>
                                          <p:attrName>style.visibility</p:attrName>
                                        </p:attrNameLst>
                                      </p:cBhvr>
                                      <p:to>
                                        <p:strVal val="visible"/>
                                      </p:to>
                                    </p:set>
                                    <p:animEffect transition="in" filter="barn(inHorizontal)">
                                      <p:cBhvr>
                                        <p:cTn id="48" dur="500"/>
                                        <p:tgtEl>
                                          <p:spTgt spid="6">
                                            <p:graphicEl>
                                              <a:chart seriesIdx="1" categoryIdx="2" bldStep="ptInSeries"/>
                                            </p:graphicEl>
                                          </p:spTgt>
                                        </p:tgtEl>
                                      </p:cBhvr>
                                    </p:animEffect>
                                  </p:childTnLst>
                                </p:cTn>
                              </p:par>
                            </p:childTnLst>
                          </p:cTn>
                        </p:par>
                      </p:childTnLst>
                    </p:cTn>
                  </p:par>
                  <p:par>
                    <p:cTn id="49" fill="hold">
                      <p:stCondLst>
                        <p:cond delay="indefinite"/>
                      </p:stCondLst>
                      <p:childTnLst>
                        <p:par>
                          <p:cTn id="50" fill="hold">
                            <p:stCondLst>
                              <p:cond delay="0"/>
                            </p:stCondLst>
                            <p:childTnLst>
                              <p:par>
                                <p:cTn id="51" presetID="16" presetClass="entr" presetSubtype="26" fill="hold" grpId="0" nodeType="clickEffect">
                                  <p:stCondLst>
                                    <p:cond delay="0"/>
                                  </p:stCondLst>
                                  <p:childTnLst>
                                    <p:set>
                                      <p:cBhvr>
                                        <p:cTn id="52" dur="1" fill="hold">
                                          <p:stCondLst>
                                            <p:cond delay="0"/>
                                          </p:stCondLst>
                                        </p:cTn>
                                        <p:tgtEl>
                                          <p:spTgt spid="6">
                                            <p:graphicEl>
                                              <a:chart seriesIdx="1" categoryIdx="3" bldStep="ptInSeries"/>
                                            </p:graphicEl>
                                          </p:spTgt>
                                        </p:tgtEl>
                                        <p:attrNameLst>
                                          <p:attrName>style.visibility</p:attrName>
                                        </p:attrNameLst>
                                      </p:cBhvr>
                                      <p:to>
                                        <p:strVal val="visible"/>
                                      </p:to>
                                    </p:set>
                                    <p:animEffect transition="in" filter="barn(inHorizontal)">
                                      <p:cBhvr>
                                        <p:cTn id="53" dur="500"/>
                                        <p:tgtEl>
                                          <p:spTgt spid="6">
                                            <p:graphicEl>
                                              <a:chart seriesIdx="1" categoryIdx="3" bldStep="ptInSeries"/>
                                            </p:graphicEl>
                                          </p:spTgt>
                                        </p:tgtEl>
                                      </p:cBhvr>
                                    </p:animEffect>
                                  </p:childTnLst>
                                </p:cTn>
                              </p:par>
                            </p:childTnLst>
                          </p:cTn>
                        </p:par>
                      </p:childTnLst>
                    </p:cTn>
                  </p:par>
                  <p:par>
                    <p:cTn id="54" fill="hold">
                      <p:stCondLst>
                        <p:cond delay="indefinite"/>
                      </p:stCondLst>
                      <p:childTnLst>
                        <p:par>
                          <p:cTn id="55" fill="hold">
                            <p:stCondLst>
                              <p:cond delay="0"/>
                            </p:stCondLst>
                            <p:childTnLst>
                              <p:par>
                                <p:cTn id="56" presetID="16" presetClass="entr" presetSubtype="26" fill="hold" grpId="0" nodeType="clickEffect">
                                  <p:stCondLst>
                                    <p:cond delay="0"/>
                                  </p:stCondLst>
                                  <p:childTnLst>
                                    <p:set>
                                      <p:cBhvr>
                                        <p:cTn id="57" dur="1" fill="hold">
                                          <p:stCondLst>
                                            <p:cond delay="0"/>
                                          </p:stCondLst>
                                        </p:cTn>
                                        <p:tgtEl>
                                          <p:spTgt spid="6">
                                            <p:graphicEl>
                                              <a:chart seriesIdx="2" categoryIdx="0" bldStep="ptInSeries"/>
                                            </p:graphicEl>
                                          </p:spTgt>
                                        </p:tgtEl>
                                        <p:attrNameLst>
                                          <p:attrName>style.visibility</p:attrName>
                                        </p:attrNameLst>
                                      </p:cBhvr>
                                      <p:to>
                                        <p:strVal val="visible"/>
                                      </p:to>
                                    </p:set>
                                    <p:animEffect transition="in" filter="barn(inHorizontal)">
                                      <p:cBhvr>
                                        <p:cTn id="58" dur="500"/>
                                        <p:tgtEl>
                                          <p:spTgt spid="6">
                                            <p:graphicEl>
                                              <a:chart seriesIdx="2" categoryIdx="0" bldStep="ptInSeries"/>
                                            </p:graphicEl>
                                          </p:spTgt>
                                        </p:tgtEl>
                                      </p:cBhvr>
                                    </p:animEffect>
                                  </p:childTnLst>
                                </p:cTn>
                              </p:par>
                            </p:childTnLst>
                          </p:cTn>
                        </p:par>
                      </p:childTnLst>
                    </p:cTn>
                  </p:par>
                  <p:par>
                    <p:cTn id="59" fill="hold">
                      <p:stCondLst>
                        <p:cond delay="indefinite"/>
                      </p:stCondLst>
                      <p:childTnLst>
                        <p:par>
                          <p:cTn id="60" fill="hold">
                            <p:stCondLst>
                              <p:cond delay="0"/>
                            </p:stCondLst>
                            <p:childTnLst>
                              <p:par>
                                <p:cTn id="61" presetID="16" presetClass="entr" presetSubtype="26" fill="hold" grpId="0" nodeType="clickEffect">
                                  <p:stCondLst>
                                    <p:cond delay="0"/>
                                  </p:stCondLst>
                                  <p:childTnLst>
                                    <p:set>
                                      <p:cBhvr>
                                        <p:cTn id="62" dur="1" fill="hold">
                                          <p:stCondLst>
                                            <p:cond delay="0"/>
                                          </p:stCondLst>
                                        </p:cTn>
                                        <p:tgtEl>
                                          <p:spTgt spid="6">
                                            <p:graphicEl>
                                              <a:chart seriesIdx="2" categoryIdx="1" bldStep="ptInSeries"/>
                                            </p:graphicEl>
                                          </p:spTgt>
                                        </p:tgtEl>
                                        <p:attrNameLst>
                                          <p:attrName>style.visibility</p:attrName>
                                        </p:attrNameLst>
                                      </p:cBhvr>
                                      <p:to>
                                        <p:strVal val="visible"/>
                                      </p:to>
                                    </p:set>
                                    <p:animEffect transition="in" filter="barn(inHorizontal)">
                                      <p:cBhvr>
                                        <p:cTn id="63" dur="500"/>
                                        <p:tgtEl>
                                          <p:spTgt spid="6">
                                            <p:graphicEl>
                                              <a:chart seriesIdx="2" categoryIdx="1" bldStep="ptInSeries"/>
                                            </p:graphicEl>
                                          </p:spTgt>
                                        </p:tgtEl>
                                      </p:cBhvr>
                                    </p:animEffect>
                                  </p:childTnLst>
                                </p:cTn>
                              </p:par>
                            </p:childTnLst>
                          </p:cTn>
                        </p:par>
                      </p:childTnLst>
                    </p:cTn>
                  </p:par>
                  <p:par>
                    <p:cTn id="64" fill="hold">
                      <p:stCondLst>
                        <p:cond delay="indefinite"/>
                      </p:stCondLst>
                      <p:childTnLst>
                        <p:par>
                          <p:cTn id="65" fill="hold">
                            <p:stCondLst>
                              <p:cond delay="0"/>
                            </p:stCondLst>
                            <p:childTnLst>
                              <p:par>
                                <p:cTn id="66" presetID="16" presetClass="entr" presetSubtype="26" fill="hold" grpId="0" nodeType="clickEffect">
                                  <p:stCondLst>
                                    <p:cond delay="0"/>
                                  </p:stCondLst>
                                  <p:childTnLst>
                                    <p:set>
                                      <p:cBhvr>
                                        <p:cTn id="67" dur="1" fill="hold">
                                          <p:stCondLst>
                                            <p:cond delay="0"/>
                                          </p:stCondLst>
                                        </p:cTn>
                                        <p:tgtEl>
                                          <p:spTgt spid="6">
                                            <p:graphicEl>
                                              <a:chart seriesIdx="2" categoryIdx="2" bldStep="ptInSeries"/>
                                            </p:graphicEl>
                                          </p:spTgt>
                                        </p:tgtEl>
                                        <p:attrNameLst>
                                          <p:attrName>style.visibility</p:attrName>
                                        </p:attrNameLst>
                                      </p:cBhvr>
                                      <p:to>
                                        <p:strVal val="visible"/>
                                      </p:to>
                                    </p:set>
                                    <p:animEffect transition="in" filter="barn(inHorizontal)">
                                      <p:cBhvr>
                                        <p:cTn id="68" dur="500"/>
                                        <p:tgtEl>
                                          <p:spTgt spid="6">
                                            <p:graphicEl>
                                              <a:chart seriesIdx="2" categoryIdx="2" bldStep="ptInSeries"/>
                                            </p:graphicEl>
                                          </p:spTgt>
                                        </p:tgtEl>
                                      </p:cBhvr>
                                    </p:animEffect>
                                  </p:childTnLst>
                                </p:cTn>
                              </p:par>
                            </p:childTnLst>
                          </p:cTn>
                        </p:par>
                      </p:childTnLst>
                    </p:cTn>
                  </p:par>
                  <p:par>
                    <p:cTn id="69" fill="hold">
                      <p:stCondLst>
                        <p:cond delay="indefinite"/>
                      </p:stCondLst>
                      <p:childTnLst>
                        <p:par>
                          <p:cTn id="70" fill="hold">
                            <p:stCondLst>
                              <p:cond delay="0"/>
                            </p:stCondLst>
                            <p:childTnLst>
                              <p:par>
                                <p:cTn id="71" presetID="16" presetClass="entr" presetSubtype="26" fill="hold" grpId="0" nodeType="clickEffect">
                                  <p:stCondLst>
                                    <p:cond delay="0"/>
                                  </p:stCondLst>
                                  <p:childTnLst>
                                    <p:set>
                                      <p:cBhvr>
                                        <p:cTn id="72" dur="1" fill="hold">
                                          <p:stCondLst>
                                            <p:cond delay="0"/>
                                          </p:stCondLst>
                                        </p:cTn>
                                        <p:tgtEl>
                                          <p:spTgt spid="6">
                                            <p:graphicEl>
                                              <a:chart seriesIdx="2" categoryIdx="3" bldStep="ptInSeries"/>
                                            </p:graphicEl>
                                          </p:spTgt>
                                        </p:tgtEl>
                                        <p:attrNameLst>
                                          <p:attrName>style.visibility</p:attrName>
                                        </p:attrNameLst>
                                      </p:cBhvr>
                                      <p:to>
                                        <p:strVal val="visible"/>
                                      </p:to>
                                    </p:set>
                                    <p:animEffect transition="in" filter="barn(inHorizontal)">
                                      <p:cBhvr>
                                        <p:cTn id="73" dur="500"/>
                                        <p:tgtEl>
                                          <p:spTgt spid="6">
                                            <p:graphicEl>
                                              <a:chart seriesIdx="2" categoryIdx="3"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autoUpdateAnimBg="0"/>
      <p:bldGraphic spid="6" grpId="0">
        <p:bldSub>
          <a:bldChart bld="seriesEl"/>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GB"/>
              <a:t>Sun Crush Investment Managers</a:t>
            </a:r>
          </a:p>
        </p:txBody>
      </p:sp>
      <p:sp>
        <p:nvSpPr>
          <p:cNvPr id="5" name="Slide Number Placeholder 5"/>
          <p:cNvSpPr>
            <a:spLocks noGrp="1"/>
          </p:cNvSpPr>
          <p:nvPr>
            <p:ph type="sldNum" sz="quarter" idx="12"/>
          </p:nvPr>
        </p:nvSpPr>
        <p:spPr/>
        <p:txBody>
          <a:bodyPr/>
          <a:lstStyle/>
          <a:p>
            <a:fld id="{D692F307-14C6-4C16-9C0E-7E58B6399F44}" type="slidenum">
              <a:rPr lang="en-GB"/>
              <a:pPr/>
              <a:t>7</a:t>
            </a:fld>
            <a:endParaRPr lang="en-GB"/>
          </a:p>
        </p:txBody>
      </p:sp>
      <p:sp>
        <p:nvSpPr>
          <p:cNvPr id="34818" name="Rectangle 2"/>
          <p:cNvSpPr>
            <a:spLocks noGrp="1" noChangeArrowheads="1"/>
          </p:cNvSpPr>
          <p:nvPr>
            <p:ph type="title"/>
          </p:nvPr>
        </p:nvSpPr>
        <p:spPr/>
        <p:txBody>
          <a:bodyPr/>
          <a:lstStyle/>
          <a:p>
            <a:r>
              <a:rPr lang="en-US" sz="3200">
                <a:effectLst>
                  <a:outerShdw blurRad="38100" dist="38100" dir="2700000" algn="tl">
                    <a:srgbClr val="C0C0C0"/>
                  </a:outerShdw>
                </a:effectLst>
              </a:rPr>
              <a:t>SUN CRUSH GROUP</a:t>
            </a:r>
            <a:endParaRPr lang="en-GB" sz="3200">
              <a:effectLst>
                <a:outerShdw blurRad="38100" dist="38100" dir="2700000" algn="tl">
                  <a:srgbClr val="C0C0C0"/>
                </a:outerShdw>
              </a:effectLst>
            </a:endParaRPr>
          </a:p>
        </p:txBody>
      </p:sp>
      <p:graphicFrame>
        <p:nvGraphicFramePr>
          <p:cNvPr id="34819" name="Object 3"/>
          <p:cNvGraphicFramePr>
            <a:graphicFrameLocks noChangeAspect="1"/>
          </p:cNvGraphicFramePr>
          <p:nvPr>
            <p:ph type="dgm" idx="1"/>
          </p:nvPr>
        </p:nvGraphicFramePr>
        <p:xfrm>
          <a:off x="1371600" y="1828800"/>
          <a:ext cx="7772400" cy="3962400"/>
        </p:xfrm>
        <a:graphic>
          <a:graphicData uri="http://schemas.openxmlformats.org/presentationml/2006/ole">
            <p:oleObj spid="_x0000_s34819" name="MS Org Chart" r:id="rId3" imgW="7143480" imgH="2063520" progId="OrgPlusWOPX.4">
              <p:embed followColorScheme="full"/>
            </p:oleObj>
          </a:graphicData>
        </a:graphic>
      </p:graphicFrame>
    </p:spTree>
  </p:cSld>
  <p:clrMapOvr>
    <a:masterClrMapping/>
  </p:clrMapOvr>
  <p:transition>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additive="base">
                                        <p:cTn id="7" dur="500" fill="hold"/>
                                        <p:tgtEl>
                                          <p:spTgt spid="34818"/>
                                        </p:tgtEl>
                                        <p:attrNameLst>
                                          <p:attrName>ppt_x</p:attrName>
                                        </p:attrNameLst>
                                      </p:cBhvr>
                                      <p:tavLst>
                                        <p:tav tm="0">
                                          <p:val>
                                            <p:strVal val="#ppt_x"/>
                                          </p:val>
                                        </p:tav>
                                        <p:tav tm="100000">
                                          <p:val>
                                            <p:strVal val="#ppt_x"/>
                                          </p:val>
                                        </p:tav>
                                      </p:tavLst>
                                    </p:anim>
                                    <p:anim calcmode="lin" valueType="num">
                                      <p:cBhvr additive="base">
                                        <p:cTn id="8" dur="500" fill="hold"/>
                                        <p:tgtEl>
                                          <p:spTgt spid="3481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528" fill="hold" nodeType="clickEffect">
                                  <p:stCondLst>
                                    <p:cond delay="0"/>
                                  </p:stCondLst>
                                  <p:childTnLst>
                                    <p:set>
                                      <p:cBhvr>
                                        <p:cTn id="12" dur="1" fill="hold">
                                          <p:stCondLst>
                                            <p:cond delay="0"/>
                                          </p:stCondLst>
                                        </p:cTn>
                                        <p:tgtEl>
                                          <p:spTgt spid="34819"/>
                                        </p:tgtEl>
                                        <p:attrNameLst>
                                          <p:attrName>style.visibility</p:attrName>
                                        </p:attrNameLst>
                                      </p:cBhvr>
                                      <p:to>
                                        <p:strVal val="visible"/>
                                      </p:to>
                                    </p:set>
                                    <p:anim calcmode="lin" valueType="num">
                                      <p:cBhvr>
                                        <p:cTn id="13" dur="500" fill="hold"/>
                                        <p:tgtEl>
                                          <p:spTgt spid="34819"/>
                                        </p:tgtEl>
                                        <p:attrNameLst>
                                          <p:attrName>ppt_w</p:attrName>
                                        </p:attrNameLst>
                                      </p:cBhvr>
                                      <p:tavLst>
                                        <p:tav tm="0">
                                          <p:val>
                                            <p:fltVal val="0"/>
                                          </p:val>
                                        </p:tav>
                                        <p:tav tm="100000">
                                          <p:val>
                                            <p:strVal val="#ppt_w"/>
                                          </p:val>
                                        </p:tav>
                                      </p:tavLst>
                                    </p:anim>
                                    <p:anim calcmode="lin" valueType="num">
                                      <p:cBhvr>
                                        <p:cTn id="14" dur="500" fill="hold"/>
                                        <p:tgtEl>
                                          <p:spTgt spid="34819"/>
                                        </p:tgtEl>
                                        <p:attrNameLst>
                                          <p:attrName>ppt_h</p:attrName>
                                        </p:attrNameLst>
                                      </p:cBhvr>
                                      <p:tavLst>
                                        <p:tav tm="0">
                                          <p:val>
                                            <p:fltVal val="0"/>
                                          </p:val>
                                        </p:tav>
                                        <p:tav tm="100000">
                                          <p:val>
                                            <p:strVal val="#ppt_h"/>
                                          </p:val>
                                        </p:tav>
                                      </p:tavLst>
                                    </p:anim>
                                    <p:anim calcmode="lin" valueType="num">
                                      <p:cBhvr>
                                        <p:cTn id="15" dur="500" fill="hold"/>
                                        <p:tgtEl>
                                          <p:spTgt spid="34819"/>
                                        </p:tgtEl>
                                        <p:attrNameLst>
                                          <p:attrName>ppt_x</p:attrName>
                                        </p:attrNameLst>
                                      </p:cBhvr>
                                      <p:tavLst>
                                        <p:tav tm="0">
                                          <p:val>
                                            <p:fltVal val="0.5"/>
                                          </p:val>
                                        </p:tav>
                                        <p:tav tm="100000">
                                          <p:val>
                                            <p:strVal val="#ppt_x"/>
                                          </p:val>
                                        </p:tav>
                                      </p:tavLst>
                                    </p:anim>
                                    <p:anim calcmode="lin" valueType="num">
                                      <p:cBhvr>
                                        <p:cTn id="16" dur="500" fill="hold"/>
                                        <p:tgtEl>
                                          <p:spTgt spid="3481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Footer Placeholder 4"/>
          <p:cNvSpPr>
            <a:spLocks noGrp="1"/>
          </p:cNvSpPr>
          <p:nvPr>
            <p:ph type="ftr" sz="quarter" idx="11"/>
          </p:nvPr>
        </p:nvSpPr>
        <p:spPr/>
        <p:txBody>
          <a:bodyPr/>
          <a:lstStyle/>
          <a:p>
            <a:r>
              <a:rPr lang="en-GB"/>
              <a:t>Sun Crush Investment Managers</a:t>
            </a:r>
          </a:p>
        </p:txBody>
      </p:sp>
      <p:sp>
        <p:nvSpPr>
          <p:cNvPr id="10" name="Slide Number Placeholder 5"/>
          <p:cNvSpPr>
            <a:spLocks noGrp="1"/>
          </p:cNvSpPr>
          <p:nvPr>
            <p:ph type="sldNum" sz="quarter" idx="12"/>
          </p:nvPr>
        </p:nvSpPr>
        <p:spPr/>
        <p:txBody>
          <a:bodyPr/>
          <a:lstStyle/>
          <a:p>
            <a:fld id="{0902A86C-49E3-43AF-AD1C-79460B38027B}" type="slidenum">
              <a:rPr lang="en-GB"/>
              <a:pPr/>
              <a:t>8</a:t>
            </a:fld>
            <a:endParaRPr lang="en-GB"/>
          </a:p>
        </p:txBody>
      </p:sp>
      <p:sp>
        <p:nvSpPr>
          <p:cNvPr id="13314" name="Rectangle 2"/>
          <p:cNvSpPr>
            <a:spLocks noChangeArrowheads="1"/>
          </p:cNvSpPr>
          <p:nvPr>
            <p:ph type="title"/>
          </p:nvPr>
        </p:nvSpPr>
        <p:spPr>
          <a:noFill/>
          <a:ln/>
        </p:spPr>
        <p:txBody>
          <a:bodyPr lIns="92075" tIns="46038" rIns="92075" bIns="46038"/>
          <a:lstStyle/>
          <a:p>
            <a:pPr algn="ctr"/>
            <a:r>
              <a:rPr lang="en-US" sz="3200">
                <a:effectLst>
                  <a:outerShdw blurRad="38100" dist="38100" dir="2700000" algn="tl">
                    <a:srgbClr val="C0C0C0"/>
                  </a:outerShdw>
                </a:effectLst>
              </a:rPr>
              <a:t>The Right Fund For You</a:t>
            </a:r>
          </a:p>
        </p:txBody>
      </p:sp>
      <p:sp>
        <p:nvSpPr>
          <p:cNvPr id="13315" name="Rectangle 3"/>
          <p:cNvSpPr>
            <a:spLocks noChangeArrowheads="1"/>
          </p:cNvSpPr>
          <p:nvPr>
            <p:ph type="body" idx="1"/>
          </p:nvPr>
        </p:nvSpPr>
        <p:spPr>
          <a:xfrm>
            <a:off x="1371600" y="1600200"/>
            <a:ext cx="7772400" cy="1219200"/>
          </a:xfrm>
          <a:noFill/>
          <a:ln/>
        </p:spPr>
        <p:txBody>
          <a:bodyPr lIns="92075" tIns="46038" rIns="92075" bIns="46038"/>
          <a:lstStyle/>
          <a:p>
            <a:r>
              <a:rPr lang="en-US"/>
              <a:t>The right balance between stability, income, and growth</a:t>
            </a:r>
          </a:p>
        </p:txBody>
      </p:sp>
      <p:sp>
        <p:nvSpPr>
          <p:cNvPr id="13325" name="AutoShape 13" descr="Recycled paper"/>
          <p:cNvSpPr>
            <a:spLocks noChangeArrowheads="1"/>
          </p:cNvSpPr>
          <p:nvPr/>
        </p:nvSpPr>
        <p:spPr bwMode="auto">
          <a:xfrm>
            <a:off x="1181100" y="3733800"/>
            <a:ext cx="1638300" cy="1752600"/>
          </a:xfrm>
          <a:prstGeom prst="flowChartMultidocument">
            <a:avLst/>
          </a:prstGeom>
          <a:blipFill dpi="0" rotWithShape="0">
            <a:blip r:embed="rId3"/>
            <a:srcRect/>
            <a:tile tx="0" ty="0" sx="100000" sy="100000" flip="none" algn="tl"/>
          </a:blipFill>
          <a:ln w="12700" cap="sq">
            <a:solidFill>
              <a:schemeClr val="accent2"/>
            </a:solidFill>
            <a:miter lim="800000"/>
            <a:headEnd/>
            <a:tailEnd/>
          </a:ln>
          <a:effectLst>
            <a:outerShdw dist="50800" dir="5400000" sy="50000" rotWithShape="0">
              <a:schemeClr val="folHlink">
                <a:alpha val="50000"/>
              </a:schemeClr>
            </a:outerShdw>
          </a:effectLst>
        </p:spPr>
        <p:txBody>
          <a:bodyPr wrap="none" lIns="92075" tIns="46038" rIns="92075" bIns="46038" anchor="ctr"/>
          <a:lstStyle/>
          <a:p>
            <a:pPr algn="ctr" eaLnBrk="0" hangingPunct="0"/>
            <a:r>
              <a:rPr kumimoji="1" lang="en-US" b="1">
                <a:solidFill>
                  <a:schemeClr val="folHlink"/>
                </a:solidFill>
              </a:rPr>
              <a:t>Stability</a:t>
            </a:r>
            <a:endParaRPr kumimoji="1" lang="en-US">
              <a:latin typeface="Times New Roman" pitchFamily="18" charset="0"/>
            </a:endParaRPr>
          </a:p>
        </p:txBody>
      </p:sp>
      <p:sp>
        <p:nvSpPr>
          <p:cNvPr id="13326" name="AutoShape 14" descr="Recycled paper"/>
          <p:cNvSpPr>
            <a:spLocks noChangeArrowheads="1"/>
          </p:cNvSpPr>
          <p:nvPr/>
        </p:nvSpPr>
        <p:spPr bwMode="auto">
          <a:xfrm>
            <a:off x="3657600" y="3733800"/>
            <a:ext cx="1638300" cy="1752600"/>
          </a:xfrm>
          <a:prstGeom prst="flowChartMultidocument">
            <a:avLst/>
          </a:prstGeom>
          <a:blipFill dpi="0" rotWithShape="0">
            <a:blip r:embed="rId3"/>
            <a:srcRect/>
            <a:tile tx="0" ty="0" sx="100000" sy="100000" flip="none" algn="tl"/>
          </a:blipFill>
          <a:ln w="12700" cap="sq">
            <a:solidFill>
              <a:schemeClr val="accent2"/>
            </a:solidFill>
            <a:miter lim="800000"/>
            <a:headEnd/>
            <a:tailEnd/>
          </a:ln>
          <a:effectLst>
            <a:outerShdw dist="50800" dir="5400000" sy="50000" rotWithShape="0">
              <a:schemeClr val="folHlink">
                <a:alpha val="50000"/>
              </a:schemeClr>
            </a:outerShdw>
          </a:effectLst>
        </p:spPr>
        <p:txBody>
          <a:bodyPr wrap="none" lIns="92075" tIns="46038" rIns="92075" bIns="46038" anchor="ctr"/>
          <a:lstStyle/>
          <a:p>
            <a:pPr algn="ctr" eaLnBrk="0" hangingPunct="0"/>
            <a:r>
              <a:rPr kumimoji="1" lang="en-US" b="1">
                <a:solidFill>
                  <a:schemeClr val="folHlink"/>
                </a:solidFill>
              </a:rPr>
              <a:t>Income</a:t>
            </a:r>
          </a:p>
        </p:txBody>
      </p:sp>
      <p:sp>
        <p:nvSpPr>
          <p:cNvPr id="13327" name="AutoShape 15" descr="Recycled paper"/>
          <p:cNvSpPr>
            <a:spLocks noChangeArrowheads="1"/>
          </p:cNvSpPr>
          <p:nvPr/>
        </p:nvSpPr>
        <p:spPr bwMode="auto">
          <a:xfrm>
            <a:off x="6019800" y="3733800"/>
            <a:ext cx="1638300" cy="1752600"/>
          </a:xfrm>
          <a:prstGeom prst="flowChartMultidocument">
            <a:avLst/>
          </a:prstGeom>
          <a:blipFill dpi="0" rotWithShape="0">
            <a:blip r:embed="rId3"/>
            <a:srcRect/>
            <a:tile tx="0" ty="0" sx="100000" sy="100000" flip="none" algn="tl"/>
          </a:blipFill>
          <a:ln w="12700" cap="sq">
            <a:solidFill>
              <a:schemeClr val="accent2"/>
            </a:solidFill>
            <a:miter lim="800000"/>
            <a:headEnd/>
            <a:tailEnd/>
          </a:ln>
          <a:effectLst>
            <a:outerShdw dist="50800" dir="5400000" sy="50000" rotWithShape="0">
              <a:schemeClr val="folHlink">
                <a:alpha val="50000"/>
              </a:schemeClr>
            </a:outerShdw>
          </a:effectLst>
        </p:spPr>
        <p:txBody>
          <a:bodyPr wrap="none" lIns="92075" tIns="46038" rIns="92075" bIns="46038" anchor="ctr"/>
          <a:lstStyle/>
          <a:p>
            <a:pPr algn="ctr" eaLnBrk="0" hangingPunct="0"/>
            <a:r>
              <a:rPr kumimoji="1" lang="en-US" b="1">
                <a:solidFill>
                  <a:schemeClr val="folHlink"/>
                </a:solidFill>
              </a:rPr>
              <a:t>Growth</a:t>
            </a:r>
          </a:p>
        </p:txBody>
      </p:sp>
      <p:cxnSp>
        <p:nvCxnSpPr>
          <p:cNvPr id="13328" name="AutoShape 16"/>
          <p:cNvCxnSpPr>
            <a:cxnSpLocks noChangeShapeType="1"/>
            <a:stCxn id="13325" idx="0"/>
            <a:endCxn id="13326" idx="1"/>
          </p:cNvCxnSpPr>
          <p:nvPr/>
        </p:nvCxnSpPr>
        <p:spPr bwMode="auto">
          <a:xfrm rot="5400000" flipV="1">
            <a:off x="2390775" y="3343275"/>
            <a:ext cx="876300" cy="1657350"/>
          </a:xfrm>
          <a:prstGeom prst="curvedConnector4">
            <a:avLst>
              <a:gd name="adj1" fmla="val -26088"/>
              <a:gd name="adj2" fmla="val 74713"/>
            </a:avLst>
          </a:prstGeom>
          <a:noFill/>
          <a:ln w="15875">
            <a:solidFill>
              <a:srgbClr val="0000FF"/>
            </a:solidFill>
            <a:prstDash val="dash"/>
            <a:round/>
            <a:headEnd type="triangle" w="med" len="med"/>
            <a:tailEnd type="triangle" w="med" len="med"/>
          </a:ln>
        </p:spPr>
      </p:cxnSp>
      <p:cxnSp>
        <p:nvCxnSpPr>
          <p:cNvPr id="13329" name="AutoShape 17"/>
          <p:cNvCxnSpPr>
            <a:cxnSpLocks noChangeShapeType="1"/>
          </p:cNvCxnSpPr>
          <p:nvPr/>
        </p:nvCxnSpPr>
        <p:spPr bwMode="auto">
          <a:xfrm rot="5400000" flipV="1">
            <a:off x="4829175" y="3400425"/>
            <a:ext cx="876300" cy="1543050"/>
          </a:xfrm>
          <a:prstGeom prst="curvedConnector4">
            <a:avLst>
              <a:gd name="adj1" fmla="val -26088"/>
              <a:gd name="adj2" fmla="val 76542"/>
            </a:avLst>
          </a:prstGeom>
          <a:noFill/>
          <a:ln w="15875">
            <a:solidFill>
              <a:srgbClr val="0000FF"/>
            </a:solidFill>
            <a:prstDash val="dash"/>
            <a:round/>
            <a:headEnd type="triangle" w="med" len="med"/>
            <a:tailEnd type="triangle" w="med" len="med"/>
          </a:ln>
        </p:spPr>
      </p:cxn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p:cTn id="7" dur="1000" fill="hold"/>
                                        <p:tgtEl>
                                          <p:spTgt spid="13314"/>
                                        </p:tgtEl>
                                        <p:attrNameLst>
                                          <p:attrName>ppt_w</p:attrName>
                                        </p:attrNameLst>
                                      </p:cBhvr>
                                      <p:tavLst>
                                        <p:tav tm="0">
                                          <p:val>
                                            <p:fltVal val="0"/>
                                          </p:val>
                                        </p:tav>
                                        <p:tav tm="100000">
                                          <p:val>
                                            <p:strVal val="#ppt_w"/>
                                          </p:val>
                                        </p:tav>
                                      </p:tavLst>
                                    </p:anim>
                                    <p:anim calcmode="lin" valueType="num">
                                      <p:cBhvr>
                                        <p:cTn id="8" dur="1000" fill="hold"/>
                                        <p:tgtEl>
                                          <p:spTgt spid="13314"/>
                                        </p:tgtEl>
                                        <p:attrNameLst>
                                          <p:attrName>ppt_h</p:attrName>
                                        </p:attrNameLst>
                                      </p:cBhvr>
                                      <p:tavLst>
                                        <p:tav tm="0">
                                          <p:val>
                                            <p:fltVal val="0"/>
                                          </p:val>
                                        </p:tav>
                                        <p:tav tm="100000">
                                          <p:val>
                                            <p:strVal val="#ppt_h"/>
                                          </p:val>
                                        </p:tav>
                                      </p:tavLst>
                                    </p:anim>
                                    <p:anim calcmode="lin" valueType="num">
                                      <p:cBhvr>
                                        <p:cTn id="9" dur="1000" fill="hold"/>
                                        <p:tgtEl>
                                          <p:spTgt spid="1331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331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13315">
                                            <p:txEl>
                                              <p:pRg st="0" end="0"/>
                                            </p:txEl>
                                          </p:spTgt>
                                        </p:tgtEl>
                                        <p:attrNameLst>
                                          <p:attrName>style.visibility</p:attrName>
                                        </p:attrNameLst>
                                      </p:cBhvr>
                                      <p:to>
                                        <p:strVal val="visible"/>
                                      </p:to>
                                    </p:set>
                                    <p:anim calcmode="lin" valueType="num">
                                      <p:cBhvr additive="base">
                                        <p:cTn id="15" dur="500" fill="hold"/>
                                        <p:tgtEl>
                                          <p:spTgt spid="13315">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33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5" presetClass="entr" presetSubtype="0" fill="hold" grpId="0" nodeType="clickEffect">
                                  <p:stCondLst>
                                    <p:cond delay="0"/>
                                  </p:stCondLst>
                                  <p:childTnLst>
                                    <p:set>
                                      <p:cBhvr>
                                        <p:cTn id="20" dur="1" fill="hold">
                                          <p:stCondLst>
                                            <p:cond delay="0"/>
                                          </p:stCondLst>
                                        </p:cTn>
                                        <p:tgtEl>
                                          <p:spTgt spid="13325"/>
                                        </p:tgtEl>
                                        <p:attrNameLst>
                                          <p:attrName>style.visibility</p:attrName>
                                        </p:attrNameLst>
                                      </p:cBhvr>
                                      <p:to>
                                        <p:strVal val="visible"/>
                                      </p:to>
                                    </p:set>
                                    <p:anim calcmode="lin" valueType="num">
                                      <p:cBhvr>
                                        <p:cTn id="21" dur="1000" fill="hold"/>
                                        <p:tgtEl>
                                          <p:spTgt spid="13325"/>
                                        </p:tgtEl>
                                        <p:attrNameLst>
                                          <p:attrName>ppt_w</p:attrName>
                                        </p:attrNameLst>
                                      </p:cBhvr>
                                      <p:tavLst>
                                        <p:tav tm="0">
                                          <p:val>
                                            <p:fltVal val="0"/>
                                          </p:val>
                                        </p:tav>
                                        <p:tav tm="100000">
                                          <p:val>
                                            <p:strVal val="#ppt_w"/>
                                          </p:val>
                                        </p:tav>
                                      </p:tavLst>
                                    </p:anim>
                                    <p:anim calcmode="lin" valueType="num">
                                      <p:cBhvr>
                                        <p:cTn id="22" dur="1000" fill="hold"/>
                                        <p:tgtEl>
                                          <p:spTgt spid="13325"/>
                                        </p:tgtEl>
                                        <p:attrNameLst>
                                          <p:attrName>ppt_h</p:attrName>
                                        </p:attrNameLst>
                                      </p:cBhvr>
                                      <p:tavLst>
                                        <p:tav tm="0">
                                          <p:val>
                                            <p:fltVal val="0"/>
                                          </p:val>
                                        </p:tav>
                                        <p:tav tm="100000">
                                          <p:val>
                                            <p:strVal val="#ppt_h"/>
                                          </p:val>
                                        </p:tav>
                                      </p:tavLst>
                                    </p:anim>
                                    <p:anim calcmode="lin" valueType="num">
                                      <p:cBhvr>
                                        <p:cTn id="23" dur="1000" fill="hold"/>
                                        <p:tgtEl>
                                          <p:spTgt spid="13325"/>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1332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5" fill="hold">
                      <p:stCondLst>
                        <p:cond delay="indefinite"/>
                      </p:stCondLst>
                      <p:childTnLst>
                        <p:par>
                          <p:cTn id="26" fill="hold">
                            <p:stCondLst>
                              <p:cond delay="0"/>
                            </p:stCondLst>
                            <p:childTnLst>
                              <p:par>
                                <p:cTn id="27" presetID="11" presetClass="entr" presetSubtype="0" fill="hold" nodeType="clickEffect">
                                  <p:stCondLst>
                                    <p:cond delay="0"/>
                                  </p:stCondLst>
                                  <p:childTnLst>
                                    <p:set>
                                      <p:cBhvr>
                                        <p:cTn id="28" dur="1000">
                                          <p:stCondLst>
                                            <p:cond delay="0"/>
                                          </p:stCondLst>
                                        </p:cTn>
                                        <p:tgtEl>
                                          <p:spTgt spid="1332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5" presetClass="entr" presetSubtype="0" fill="hold" grpId="0" nodeType="clickEffect">
                                  <p:stCondLst>
                                    <p:cond delay="0"/>
                                  </p:stCondLst>
                                  <p:childTnLst>
                                    <p:set>
                                      <p:cBhvr>
                                        <p:cTn id="32" dur="1" fill="hold">
                                          <p:stCondLst>
                                            <p:cond delay="0"/>
                                          </p:stCondLst>
                                        </p:cTn>
                                        <p:tgtEl>
                                          <p:spTgt spid="13326"/>
                                        </p:tgtEl>
                                        <p:attrNameLst>
                                          <p:attrName>style.visibility</p:attrName>
                                        </p:attrNameLst>
                                      </p:cBhvr>
                                      <p:to>
                                        <p:strVal val="visible"/>
                                      </p:to>
                                    </p:set>
                                    <p:anim calcmode="lin" valueType="num">
                                      <p:cBhvr>
                                        <p:cTn id="33" dur="1000" fill="hold"/>
                                        <p:tgtEl>
                                          <p:spTgt spid="13326"/>
                                        </p:tgtEl>
                                        <p:attrNameLst>
                                          <p:attrName>ppt_w</p:attrName>
                                        </p:attrNameLst>
                                      </p:cBhvr>
                                      <p:tavLst>
                                        <p:tav tm="0">
                                          <p:val>
                                            <p:fltVal val="0"/>
                                          </p:val>
                                        </p:tav>
                                        <p:tav tm="100000">
                                          <p:val>
                                            <p:strVal val="#ppt_w"/>
                                          </p:val>
                                        </p:tav>
                                      </p:tavLst>
                                    </p:anim>
                                    <p:anim calcmode="lin" valueType="num">
                                      <p:cBhvr>
                                        <p:cTn id="34" dur="1000" fill="hold"/>
                                        <p:tgtEl>
                                          <p:spTgt spid="13326"/>
                                        </p:tgtEl>
                                        <p:attrNameLst>
                                          <p:attrName>ppt_h</p:attrName>
                                        </p:attrNameLst>
                                      </p:cBhvr>
                                      <p:tavLst>
                                        <p:tav tm="0">
                                          <p:val>
                                            <p:fltVal val="0"/>
                                          </p:val>
                                        </p:tav>
                                        <p:tav tm="100000">
                                          <p:val>
                                            <p:strVal val="#ppt_h"/>
                                          </p:val>
                                        </p:tav>
                                      </p:tavLst>
                                    </p:anim>
                                    <p:anim calcmode="lin" valueType="num">
                                      <p:cBhvr>
                                        <p:cTn id="35" dur="1000" fill="hold"/>
                                        <p:tgtEl>
                                          <p:spTgt spid="13326"/>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1332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7" fill="hold">
                      <p:stCondLst>
                        <p:cond delay="indefinite"/>
                      </p:stCondLst>
                      <p:childTnLst>
                        <p:par>
                          <p:cTn id="38" fill="hold">
                            <p:stCondLst>
                              <p:cond delay="0"/>
                            </p:stCondLst>
                            <p:childTnLst>
                              <p:par>
                                <p:cTn id="39" presetID="12" presetClass="entr" presetSubtype="1" fill="hold" nodeType="clickEffect">
                                  <p:stCondLst>
                                    <p:cond delay="0"/>
                                  </p:stCondLst>
                                  <p:childTnLst>
                                    <p:set>
                                      <p:cBhvr>
                                        <p:cTn id="40" dur="1" fill="hold">
                                          <p:stCondLst>
                                            <p:cond delay="0"/>
                                          </p:stCondLst>
                                        </p:cTn>
                                        <p:tgtEl>
                                          <p:spTgt spid="13329"/>
                                        </p:tgtEl>
                                        <p:attrNameLst>
                                          <p:attrName>style.visibility</p:attrName>
                                        </p:attrNameLst>
                                      </p:cBhvr>
                                      <p:to>
                                        <p:strVal val="visible"/>
                                      </p:to>
                                    </p:set>
                                    <p:animEffect transition="in" filter="slide(fromTop)">
                                      <p:cBhvr>
                                        <p:cTn id="41" dur="500"/>
                                        <p:tgtEl>
                                          <p:spTgt spid="13329"/>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499"/>
                                          </p:stCondLst>
                                        </p:cTn>
                                        <p:tgtEl>
                                          <p:spTgt spid="133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build="p" autoUpdateAnimBg="0"/>
      <p:bldP spid="13325" grpId="0" animBg="1" autoUpdateAnimBg="0"/>
      <p:bldP spid="13326" grpId="0" animBg="1" autoUpdateAnimBg="0"/>
      <p:bldP spid="13327"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 name="Footer Placeholder 5"/>
          <p:cNvSpPr>
            <a:spLocks noGrp="1"/>
          </p:cNvSpPr>
          <p:nvPr>
            <p:ph type="ftr" sz="quarter" idx="11"/>
          </p:nvPr>
        </p:nvSpPr>
        <p:spPr/>
        <p:txBody>
          <a:bodyPr/>
          <a:lstStyle/>
          <a:p>
            <a:r>
              <a:rPr lang="en-GB"/>
              <a:t>Sun Crush Investment Managers</a:t>
            </a:r>
          </a:p>
        </p:txBody>
      </p:sp>
      <p:sp>
        <p:nvSpPr>
          <p:cNvPr id="11" name="Slide Number Placeholder 6"/>
          <p:cNvSpPr>
            <a:spLocks noGrp="1"/>
          </p:cNvSpPr>
          <p:nvPr>
            <p:ph type="sldNum" sz="quarter" idx="12"/>
          </p:nvPr>
        </p:nvSpPr>
        <p:spPr/>
        <p:txBody>
          <a:bodyPr/>
          <a:lstStyle/>
          <a:p>
            <a:fld id="{2FFF1569-6A1A-46B6-8D03-9A456F53FEA6}" type="slidenum">
              <a:rPr lang="en-GB"/>
              <a:pPr/>
              <a:t>9</a:t>
            </a:fld>
            <a:endParaRPr lang="en-GB"/>
          </a:p>
        </p:txBody>
      </p:sp>
      <p:sp>
        <p:nvSpPr>
          <p:cNvPr id="15364" name="Rectangle 4"/>
          <p:cNvSpPr>
            <a:spLocks noChangeArrowheads="1"/>
          </p:cNvSpPr>
          <p:nvPr>
            <p:ph type="title"/>
          </p:nvPr>
        </p:nvSpPr>
        <p:spPr>
          <a:noFill/>
          <a:ln/>
        </p:spPr>
        <p:txBody>
          <a:bodyPr lIns="92075" tIns="46038" rIns="92075" bIns="46038"/>
          <a:lstStyle/>
          <a:p>
            <a:r>
              <a:rPr lang="en-US" sz="3200">
                <a:effectLst>
                  <a:outerShdw blurRad="38100" dist="38100" dir="2700000" algn="tl">
                    <a:srgbClr val="C0C0C0"/>
                  </a:outerShdw>
                </a:effectLst>
              </a:rPr>
              <a:t>A Balance of Funds</a:t>
            </a:r>
          </a:p>
        </p:txBody>
      </p:sp>
      <p:grpSp>
        <p:nvGrpSpPr>
          <p:cNvPr id="15369" name="Group 9"/>
          <p:cNvGrpSpPr>
            <a:grpSpLocks/>
          </p:cNvGrpSpPr>
          <p:nvPr/>
        </p:nvGrpSpPr>
        <p:grpSpPr bwMode="auto">
          <a:xfrm>
            <a:off x="1524000" y="1981200"/>
            <a:ext cx="7086600" cy="3733800"/>
            <a:chOff x="384" y="1248"/>
            <a:chExt cx="5040" cy="2496"/>
          </a:xfrm>
        </p:grpSpPr>
        <p:sp>
          <p:nvSpPr>
            <p:cNvPr id="15370" name="Arc 10"/>
            <p:cNvSpPr>
              <a:spLocks/>
            </p:cNvSpPr>
            <p:nvPr/>
          </p:nvSpPr>
          <p:spPr bwMode="auto">
            <a:xfrm>
              <a:off x="3652" y="1496"/>
              <a:ext cx="944" cy="1920"/>
            </a:xfrm>
            <a:custGeom>
              <a:avLst/>
              <a:gdLst>
                <a:gd name="G0" fmla="+- 754 0 0"/>
                <a:gd name="G1" fmla="+- 21600 0 0"/>
                <a:gd name="G2" fmla="+- 21600 0 0"/>
                <a:gd name="T0" fmla="*/ 754 w 22354"/>
                <a:gd name="T1" fmla="*/ 0 h 43200"/>
                <a:gd name="T2" fmla="*/ 0 w 22354"/>
                <a:gd name="T3" fmla="*/ 43187 h 43200"/>
                <a:gd name="T4" fmla="*/ 754 w 22354"/>
                <a:gd name="T5" fmla="*/ 21600 h 43200"/>
              </a:gdLst>
              <a:ahLst/>
              <a:cxnLst>
                <a:cxn ang="0">
                  <a:pos x="T0" y="T1"/>
                </a:cxn>
                <a:cxn ang="0">
                  <a:pos x="T2" y="T3"/>
                </a:cxn>
                <a:cxn ang="0">
                  <a:pos x="T4" y="T5"/>
                </a:cxn>
              </a:cxnLst>
              <a:rect l="0" t="0" r="r" b="b"/>
              <a:pathLst>
                <a:path w="22354" h="43200" fill="none" extrusionOk="0">
                  <a:moveTo>
                    <a:pt x="753" y="0"/>
                  </a:moveTo>
                  <a:cubicBezTo>
                    <a:pt x="12683" y="0"/>
                    <a:pt x="22354" y="9670"/>
                    <a:pt x="22354" y="21600"/>
                  </a:cubicBezTo>
                  <a:cubicBezTo>
                    <a:pt x="22354" y="33529"/>
                    <a:pt x="12683" y="43200"/>
                    <a:pt x="754" y="43200"/>
                  </a:cubicBezTo>
                  <a:cubicBezTo>
                    <a:pt x="502" y="43200"/>
                    <a:pt x="251" y="43195"/>
                    <a:pt x="0" y="43186"/>
                  </a:cubicBezTo>
                </a:path>
                <a:path w="22354" h="43200" stroke="0" extrusionOk="0">
                  <a:moveTo>
                    <a:pt x="753" y="0"/>
                  </a:moveTo>
                  <a:cubicBezTo>
                    <a:pt x="12683" y="0"/>
                    <a:pt x="22354" y="9670"/>
                    <a:pt x="22354" y="21600"/>
                  </a:cubicBezTo>
                  <a:cubicBezTo>
                    <a:pt x="22354" y="33529"/>
                    <a:pt x="12683" y="43200"/>
                    <a:pt x="754" y="43200"/>
                  </a:cubicBezTo>
                  <a:cubicBezTo>
                    <a:pt x="502" y="43200"/>
                    <a:pt x="251" y="43195"/>
                    <a:pt x="0" y="43186"/>
                  </a:cubicBezTo>
                  <a:lnTo>
                    <a:pt x="754" y="21600"/>
                  </a:lnTo>
                  <a:close/>
                </a:path>
              </a:pathLst>
            </a:custGeom>
            <a:noFill/>
            <a:ln w="57150" cap="sq">
              <a:solidFill>
                <a:schemeClr val="tx1"/>
              </a:solidFill>
              <a:round/>
              <a:headEnd type="none" w="sm" len="sm"/>
              <a:tailEnd type="stealth" w="med" len="lg"/>
            </a:ln>
            <a:effectLst/>
          </p:spPr>
          <p:txBody>
            <a:bodyPr/>
            <a:lstStyle/>
            <a:p>
              <a:endParaRPr lang="en-ZA"/>
            </a:p>
          </p:txBody>
        </p:sp>
        <p:sp>
          <p:nvSpPr>
            <p:cNvPr id="15371" name="Arc 11"/>
            <p:cNvSpPr>
              <a:spLocks/>
            </p:cNvSpPr>
            <p:nvPr/>
          </p:nvSpPr>
          <p:spPr bwMode="auto">
            <a:xfrm>
              <a:off x="1072" y="1495"/>
              <a:ext cx="944" cy="1920"/>
            </a:xfrm>
            <a:custGeom>
              <a:avLst/>
              <a:gdLst>
                <a:gd name="G0" fmla="+- 21600 0 0"/>
                <a:gd name="G1" fmla="+- 21600 0 0"/>
                <a:gd name="G2" fmla="+- 21600 0 0"/>
                <a:gd name="T0" fmla="*/ 22354 w 22354"/>
                <a:gd name="T1" fmla="*/ 43187 h 43200"/>
                <a:gd name="T2" fmla="*/ 21600 w 22354"/>
                <a:gd name="T3" fmla="*/ 0 h 43200"/>
                <a:gd name="T4" fmla="*/ 21600 w 22354"/>
                <a:gd name="T5" fmla="*/ 21600 h 43200"/>
              </a:gdLst>
              <a:ahLst/>
              <a:cxnLst>
                <a:cxn ang="0">
                  <a:pos x="T0" y="T1"/>
                </a:cxn>
                <a:cxn ang="0">
                  <a:pos x="T2" y="T3"/>
                </a:cxn>
                <a:cxn ang="0">
                  <a:pos x="T4" y="T5"/>
                </a:cxn>
              </a:cxnLst>
              <a:rect l="0" t="0" r="r" b="b"/>
              <a:pathLst>
                <a:path w="22354" h="43200" fill="none" extrusionOk="0">
                  <a:moveTo>
                    <a:pt x="22353" y="43186"/>
                  </a:moveTo>
                  <a:cubicBezTo>
                    <a:pt x="22102" y="43195"/>
                    <a:pt x="21851" y="43199"/>
                    <a:pt x="21600" y="43200"/>
                  </a:cubicBezTo>
                  <a:cubicBezTo>
                    <a:pt x="9670" y="43200"/>
                    <a:pt x="0" y="33529"/>
                    <a:pt x="0" y="21600"/>
                  </a:cubicBezTo>
                  <a:cubicBezTo>
                    <a:pt x="-1" y="9670"/>
                    <a:pt x="9670" y="0"/>
                    <a:pt x="21599" y="0"/>
                  </a:cubicBezTo>
                </a:path>
                <a:path w="22354" h="43200" stroke="0" extrusionOk="0">
                  <a:moveTo>
                    <a:pt x="22353" y="43186"/>
                  </a:moveTo>
                  <a:cubicBezTo>
                    <a:pt x="22102" y="43195"/>
                    <a:pt x="21851" y="43199"/>
                    <a:pt x="21600" y="43200"/>
                  </a:cubicBezTo>
                  <a:cubicBezTo>
                    <a:pt x="9670" y="43200"/>
                    <a:pt x="0" y="33529"/>
                    <a:pt x="0" y="21600"/>
                  </a:cubicBezTo>
                  <a:cubicBezTo>
                    <a:pt x="-1" y="9670"/>
                    <a:pt x="9670" y="0"/>
                    <a:pt x="21599" y="0"/>
                  </a:cubicBezTo>
                  <a:lnTo>
                    <a:pt x="21600" y="21600"/>
                  </a:lnTo>
                  <a:close/>
                </a:path>
              </a:pathLst>
            </a:custGeom>
            <a:noFill/>
            <a:ln w="50800" cap="sq">
              <a:solidFill>
                <a:schemeClr val="tx1"/>
              </a:solidFill>
              <a:round/>
              <a:headEnd type="none" w="sm" len="sm"/>
              <a:tailEnd type="stealth" w="med" len="lg"/>
            </a:ln>
            <a:effectLst/>
          </p:spPr>
          <p:txBody>
            <a:bodyPr/>
            <a:lstStyle/>
            <a:p>
              <a:endParaRPr lang="en-ZA"/>
            </a:p>
          </p:txBody>
        </p:sp>
        <p:sp>
          <p:nvSpPr>
            <p:cNvPr id="15372" name="AutoShape 12"/>
            <p:cNvSpPr>
              <a:spLocks noChangeArrowheads="1"/>
            </p:cNvSpPr>
            <p:nvPr/>
          </p:nvSpPr>
          <p:spPr bwMode="auto">
            <a:xfrm>
              <a:off x="3840" y="2064"/>
              <a:ext cx="1584" cy="768"/>
            </a:xfrm>
            <a:prstGeom prst="cube">
              <a:avLst>
                <a:gd name="adj" fmla="val 24995"/>
              </a:avLst>
            </a:prstGeom>
            <a:solidFill>
              <a:schemeClr val="folHlink"/>
            </a:solidFill>
            <a:ln w="12700" cap="sq">
              <a:solidFill>
                <a:schemeClr val="tx1"/>
              </a:solidFill>
              <a:miter lim="800000"/>
              <a:headEnd/>
              <a:tailEnd/>
            </a:ln>
            <a:effectLst/>
          </p:spPr>
          <p:txBody>
            <a:bodyPr wrap="none" lIns="92075" tIns="46038" rIns="92075" bIns="46038" anchor="ctr"/>
            <a:lstStyle/>
            <a:p>
              <a:pPr algn="ctr" eaLnBrk="0" hangingPunct="0"/>
              <a:r>
                <a:rPr kumimoji="1" lang="en-US" b="1">
                  <a:solidFill>
                    <a:schemeClr val="bg1"/>
                  </a:solidFill>
                </a:rPr>
                <a:t>Market</a:t>
              </a:r>
              <a:br>
                <a:rPr kumimoji="1" lang="en-US" b="1">
                  <a:solidFill>
                    <a:schemeClr val="bg1"/>
                  </a:solidFill>
                </a:rPr>
              </a:br>
              <a:r>
                <a:rPr kumimoji="1" lang="en-US" b="1">
                  <a:solidFill>
                    <a:schemeClr val="bg1"/>
                  </a:solidFill>
                </a:rPr>
                <a:t>Risk</a:t>
              </a:r>
              <a:endParaRPr kumimoji="1" lang="en-US">
                <a:latin typeface="Times New Roman" pitchFamily="18" charset="0"/>
              </a:endParaRPr>
            </a:p>
          </p:txBody>
        </p:sp>
        <p:sp>
          <p:nvSpPr>
            <p:cNvPr id="15373" name="AutoShape 13"/>
            <p:cNvSpPr>
              <a:spLocks noChangeArrowheads="1"/>
            </p:cNvSpPr>
            <p:nvPr/>
          </p:nvSpPr>
          <p:spPr bwMode="auto">
            <a:xfrm>
              <a:off x="384" y="2064"/>
              <a:ext cx="1584" cy="768"/>
            </a:xfrm>
            <a:prstGeom prst="cube">
              <a:avLst>
                <a:gd name="adj" fmla="val 24995"/>
              </a:avLst>
            </a:prstGeom>
            <a:solidFill>
              <a:schemeClr val="accent1"/>
            </a:solidFill>
            <a:ln w="12700" cap="sq">
              <a:solidFill>
                <a:schemeClr val="tx1"/>
              </a:solidFill>
              <a:miter lim="800000"/>
              <a:headEnd/>
              <a:tailEnd/>
            </a:ln>
            <a:effectLst/>
          </p:spPr>
          <p:txBody>
            <a:bodyPr wrap="none" lIns="92075" tIns="46038" rIns="92075" bIns="46038" anchor="ctr"/>
            <a:lstStyle/>
            <a:p>
              <a:pPr algn="ctr" eaLnBrk="0" hangingPunct="0"/>
              <a:r>
                <a:rPr kumimoji="1" lang="en-US" b="1">
                  <a:solidFill>
                    <a:schemeClr val="bg1"/>
                  </a:solidFill>
                </a:rPr>
                <a:t>Growth</a:t>
              </a:r>
            </a:p>
            <a:p>
              <a:pPr algn="ctr" eaLnBrk="0" hangingPunct="0"/>
              <a:r>
                <a:rPr kumimoji="1" lang="en-US" b="1">
                  <a:solidFill>
                    <a:schemeClr val="bg1"/>
                  </a:solidFill>
                </a:rPr>
                <a:t>Potential</a:t>
              </a:r>
              <a:endParaRPr kumimoji="1" lang="en-US">
                <a:latin typeface="Times New Roman" pitchFamily="18" charset="0"/>
              </a:endParaRPr>
            </a:p>
          </p:txBody>
        </p:sp>
        <p:sp>
          <p:nvSpPr>
            <p:cNvPr id="15374" name="AutoShape 14"/>
            <p:cNvSpPr>
              <a:spLocks noChangeArrowheads="1"/>
            </p:cNvSpPr>
            <p:nvPr/>
          </p:nvSpPr>
          <p:spPr bwMode="auto">
            <a:xfrm>
              <a:off x="2016" y="2976"/>
              <a:ext cx="1680" cy="768"/>
            </a:xfrm>
            <a:prstGeom prst="cube">
              <a:avLst>
                <a:gd name="adj" fmla="val 24995"/>
              </a:avLst>
            </a:prstGeom>
            <a:solidFill>
              <a:schemeClr val="tx2"/>
            </a:solidFill>
            <a:ln w="12700" cap="sq">
              <a:solidFill>
                <a:schemeClr val="tx1"/>
              </a:solidFill>
              <a:miter lim="800000"/>
              <a:headEnd/>
              <a:tailEnd/>
            </a:ln>
            <a:effectLst/>
          </p:spPr>
          <p:txBody>
            <a:bodyPr wrap="none" lIns="92075" tIns="46038" rIns="92075" bIns="46038" anchor="ctr"/>
            <a:lstStyle/>
            <a:p>
              <a:pPr algn="ctr" eaLnBrk="0" hangingPunct="0"/>
              <a:r>
                <a:rPr kumimoji="1" lang="en-US" b="1">
                  <a:solidFill>
                    <a:schemeClr val="bg1"/>
                  </a:solidFill>
                </a:rPr>
                <a:t>Income</a:t>
              </a:r>
              <a:br>
                <a:rPr kumimoji="1" lang="en-US" b="1">
                  <a:solidFill>
                    <a:schemeClr val="bg1"/>
                  </a:solidFill>
                </a:rPr>
              </a:br>
              <a:r>
                <a:rPr kumimoji="1" lang="en-US" b="1">
                  <a:solidFill>
                    <a:schemeClr val="bg1"/>
                  </a:solidFill>
                </a:rPr>
                <a:t>Potential</a:t>
              </a:r>
              <a:endParaRPr kumimoji="1" lang="en-US">
                <a:latin typeface="Times New Roman" pitchFamily="18" charset="0"/>
              </a:endParaRPr>
            </a:p>
          </p:txBody>
        </p:sp>
        <p:sp>
          <p:nvSpPr>
            <p:cNvPr id="15375" name="Rectangle 15"/>
            <p:cNvSpPr>
              <a:spLocks noChangeArrowheads="1"/>
            </p:cNvSpPr>
            <p:nvPr/>
          </p:nvSpPr>
          <p:spPr bwMode="auto">
            <a:xfrm>
              <a:off x="2016" y="1248"/>
              <a:ext cx="1632" cy="432"/>
            </a:xfrm>
            <a:prstGeom prst="rect">
              <a:avLst/>
            </a:prstGeom>
            <a:solidFill>
              <a:schemeClr val="accent2"/>
            </a:solidFill>
            <a:ln w="12700" cap="sq">
              <a:miter lim="800000"/>
              <a:headEnd/>
              <a:tailEnd/>
            </a:ln>
            <a:effectLst/>
            <a:scene3d>
              <a:camera prst="legacyPerspectiveBottom"/>
              <a:lightRig rig="legacyFlat3" dir="l"/>
            </a:scene3d>
            <a:sp3d extrusionH="3630600" prstMaterial="legacyMatte">
              <a:bevelT w="13500" h="13500" prst="angle"/>
              <a:bevelB w="13500" h="13500" prst="angle"/>
              <a:extrusionClr>
                <a:schemeClr val="accent2"/>
              </a:extrusionClr>
            </a:sp3d>
          </p:spPr>
          <p:txBody>
            <a:bodyPr wrap="none" lIns="92075" tIns="46038" rIns="92075" bIns="46038" anchor="ctr">
              <a:flatTx/>
            </a:bodyPr>
            <a:lstStyle/>
            <a:p>
              <a:pPr algn="ctr" eaLnBrk="0" hangingPunct="0"/>
              <a:r>
                <a:rPr kumimoji="1" lang="en-US" b="1">
                  <a:solidFill>
                    <a:schemeClr val="bg1"/>
                  </a:solidFill>
                </a:rPr>
                <a:t>Objectives</a:t>
              </a:r>
              <a:endParaRPr kumimoji="1" lang="en-US">
                <a:latin typeface="Times New Roman" pitchFamily="18" charset="0"/>
              </a:endParaRPr>
            </a:p>
          </p:txBody>
        </p:sp>
      </p:gr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5364"/>
                                        </p:tgtEl>
                                        <p:attrNameLst>
                                          <p:attrName>style.visibility</p:attrName>
                                        </p:attrNameLst>
                                      </p:cBhvr>
                                      <p:to>
                                        <p:strVal val="visible"/>
                                      </p:to>
                                    </p:set>
                                    <p:anim calcmode="lin" valueType="num">
                                      <p:cBhvr additive="base">
                                        <p:cTn id="7" dur="500" fill="hold"/>
                                        <p:tgtEl>
                                          <p:spTgt spid="15364"/>
                                        </p:tgtEl>
                                        <p:attrNameLst>
                                          <p:attrName>ppt_x</p:attrName>
                                        </p:attrNameLst>
                                      </p:cBhvr>
                                      <p:tavLst>
                                        <p:tav tm="0">
                                          <p:val>
                                            <p:strVal val="#ppt_x"/>
                                          </p:val>
                                        </p:tav>
                                        <p:tav tm="100000">
                                          <p:val>
                                            <p:strVal val="#ppt_x"/>
                                          </p:val>
                                        </p:tav>
                                      </p:tavLst>
                                    </p:anim>
                                    <p:anim calcmode="lin" valueType="num">
                                      <p:cBhvr additive="base">
                                        <p:cTn id="8" dur="500" fill="hold"/>
                                        <p:tgtEl>
                                          <p:spTgt spid="1536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528" fill="hold" nodeType="clickEffect">
                                  <p:stCondLst>
                                    <p:cond delay="0"/>
                                  </p:stCondLst>
                                  <p:childTnLst>
                                    <p:set>
                                      <p:cBhvr>
                                        <p:cTn id="12" dur="1" fill="hold">
                                          <p:stCondLst>
                                            <p:cond delay="0"/>
                                          </p:stCondLst>
                                        </p:cTn>
                                        <p:tgtEl>
                                          <p:spTgt spid="15369"/>
                                        </p:tgtEl>
                                        <p:attrNameLst>
                                          <p:attrName>style.visibility</p:attrName>
                                        </p:attrNameLst>
                                      </p:cBhvr>
                                      <p:to>
                                        <p:strVal val="visible"/>
                                      </p:to>
                                    </p:set>
                                    <p:anim calcmode="lin" valueType="num">
                                      <p:cBhvr>
                                        <p:cTn id="13" dur="500" fill="hold"/>
                                        <p:tgtEl>
                                          <p:spTgt spid="15369"/>
                                        </p:tgtEl>
                                        <p:attrNameLst>
                                          <p:attrName>ppt_w</p:attrName>
                                        </p:attrNameLst>
                                      </p:cBhvr>
                                      <p:tavLst>
                                        <p:tav tm="0">
                                          <p:val>
                                            <p:fltVal val="0"/>
                                          </p:val>
                                        </p:tav>
                                        <p:tav tm="100000">
                                          <p:val>
                                            <p:strVal val="#ppt_w"/>
                                          </p:val>
                                        </p:tav>
                                      </p:tavLst>
                                    </p:anim>
                                    <p:anim calcmode="lin" valueType="num">
                                      <p:cBhvr>
                                        <p:cTn id="14" dur="500" fill="hold"/>
                                        <p:tgtEl>
                                          <p:spTgt spid="15369"/>
                                        </p:tgtEl>
                                        <p:attrNameLst>
                                          <p:attrName>ppt_h</p:attrName>
                                        </p:attrNameLst>
                                      </p:cBhvr>
                                      <p:tavLst>
                                        <p:tav tm="0">
                                          <p:val>
                                            <p:fltVal val="0"/>
                                          </p:val>
                                        </p:tav>
                                        <p:tav tm="100000">
                                          <p:val>
                                            <p:strVal val="#ppt_h"/>
                                          </p:val>
                                        </p:tav>
                                      </p:tavLst>
                                    </p:anim>
                                    <p:anim calcmode="lin" valueType="num">
                                      <p:cBhvr>
                                        <p:cTn id="15" dur="500" fill="hold"/>
                                        <p:tgtEl>
                                          <p:spTgt spid="15369"/>
                                        </p:tgtEl>
                                        <p:attrNameLst>
                                          <p:attrName>ppt_x</p:attrName>
                                        </p:attrNameLst>
                                      </p:cBhvr>
                                      <p:tavLst>
                                        <p:tav tm="0">
                                          <p:val>
                                            <p:fltVal val="0.5"/>
                                          </p:val>
                                        </p:tav>
                                        <p:tav tm="100000">
                                          <p:val>
                                            <p:strVal val="#ppt_x"/>
                                          </p:val>
                                        </p:tav>
                                      </p:tavLst>
                                    </p:anim>
                                    <p:anim calcmode="lin" valueType="num">
                                      <p:cBhvr>
                                        <p:cTn id="16" dur="500" fill="hold"/>
                                        <p:tgtEl>
                                          <p:spTgt spid="1536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autoUpdateAnimBg="0"/>
    </p:bldLst>
  </p:timing>
</p:sld>
</file>

<file path=ppt/theme/theme1.xml><?xml version="1.0" encoding="utf-8"?>
<a:theme xmlns:a="http://schemas.openxmlformats.org/drawingml/2006/main" name="Sandstone">
  <a:themeElements>
    <a:clrScheme name="Sandstone 3">
      <a:dk1>
        <a:srgbClr val="3D3D3D"/>
      </a:dk1>
      <a:lt1>
        <a:srgbClr val="EAEAEA"/>
      </a:lt1>
      <a:dk2>
        <a:srgbClr val="000000"/>
      </a:dk2>
      <a:lt2>
        <a:srgbClr val="333333"/>
      </a:lt2>
      <a:accent1>
        <a:srgbClr val="FFFFFF"/>
      </a:accent1>
      <a:accent2>
        <a:srgbClr val="969696"/>
      </a:accent2>
      <a:accent3>
        <a:srgbClr val="F3F3F3"/>
      </a:accent3>
      <a:accent4>
        <a:srgbClr val="333333"/>
      </a:accent4>
      <a:accent5>
        <a:srgbClr val="FFFFFF"/>
      </a:accent5>
      <a:accent6>
        <a:srgbClr val="878787"/>
      </a:accent6>
      <a:hlink>
        <a:srgbClr val="4D4D4D"/>
      </a:hlink>
      <a:folHlink>
        <a:srgbClr val="808080"/>
      </a:folHlink>
    </a:clrScheme>
    <a:fontScheme name="Sandston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Sandstone 1">
        <a:dk1>
          <a:srgbClr val="333333"/>
        </a:dk1>
        <a:lt1>
          <a:srgbClr val="BAB9A0"/>
        </a:lt1>
        <a:dk2>
          <a:srgbClr val="000000"/>
        </a:dk2>
        <a:lt2>
          <a:srgbClr val="333329"/>
        </a:lt2>
        <a:accent1>
          <a:srgbClr val="F4F3D9"/>
        </a:accent1>
        <a:accent2>
          <a:srgbClr val="E09142"/>
        </a:accent2>
        <a:accent3>
          <a:srgbClr val="D9D9CD"/>
        </a:accent3>
        <a:accent4>
          <a:srgbClr val="2A2A2A"/>
        </a:accent4>
        <a:accent5>
          <a:srgbClr val="F8F8E9"/>
        </a:accent5>
        <a:accent6>
          <a:srgbClr val="CB833B"/>
        </a:accent6>
        <a:hlink>
          <a:srgbClr val="AE4828"/>
        </a:hlink>
        <a:folHlink>
          <a:srgbClr val="6A6954"/>
        </a:folHlink>
      </a:clrScheme>
      <a:clrMap bg1="lt1" tx1="dk1" bg2="lt2" tx2="dk2" accent1="accent1" accent2="accent2" accent3="accent3" accent4="accent4" accent5="accent5" accent6="accent6" hlink="hlink" folHlink="folHlink"/>
    </a:extraClrScheme>
    <a:extraClrScheme>
      <a:clrScheme name="Sandstone 2">
        <a:dk1>
          <a:srgbClr val="333333"/>
        </a:dk1>
        <a:lt1>
          <a:srgbClr val="BDB9BF"/>
        </a:lt1>
        <a:dk2>
          <a:srgbClr val="000000"/>
        </a:dk2>
        <a:lt2>
          <a:srgbClr val="333329"/>
        </a:lt2>
        <a:accent1>
          <a:srgbClr val="F4F3D9"/>
        </a:accent1>
        <a:accent2>
          <a:srgbClr val="E09142"/>
        </a:accent2>
        <a:accent3>
          <a:srgbClr val="DBD9DC"/>
        </a:accent3>
        <a:accent4>
          <a:srgbClr val="2A2A2A"/>
        </a:accent4>
        <a:accent5>
          <a:srgbClr val="F8F8E9"/>
        </a:accent5>
        <a:accent6>
          <a:srgbClr val="CB833B"/>
        </a:accent6>
        <a:hlink>
          <a:srgbClr val="AE4828"/>
        </a:hlink>
        <a:folHlink>
          <a:srgbClr val="6A6954"/>
        </a:folHlink>
      </a:clrScheme>
      <a:clrMap bg1="lt1" tx1="dk1" bg2="lt2" tx2="dk2" accent1="accent1" accent2="accent2" accent3="accent3" accent4="accent4" accent5="accent5" accent6="accent6" hlink="hlink" folHlink="folHlink"/>
    </a:extraClrScheme>
    <a:extraClrScheme>
      <a:clrScheme name="Sandstone 3">
        <a:dk1>
          <a:srgbClr val="3D3D3D"/>
        </a:dk1>
        <a:lt1>
          <a:srgbClr val="EAEAEA"/>
        </a:lt1>
        <a:dk2>
          <a:srgbClr val="000000"/>
        </a:dk2>
        <a:lt2>
          <a:srgbClr val="333333"/>
        </a:lt2>
        <a:accent1>
          <a:srgbClr val="FFFFFF"/>
        </a:accent1>
        <a:accent2>
          <a:srgbClr val="969696"/>
        </a:accent2>
        <a:accent3>
          <a:srgbClr val="F3F3F3"/>
        </a:accent3>
        <a:accent4>
          <a:srgbClr val="333333"/>
        </a:accent4>
        <a:accent5>
          <a:srgbClr val="FFFFFF"/>
        </a:accent5>
        <a:accent6>
          <a:srgbClr val="878787"/>
        </a:accent6>
        <a:hlink>
          <a:srgbClr val="4D4D4D"/>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Designs\Sandstone.pot</Template>
  <TotalTime>5304</TotalTime>
  <Words>357</Words>
  <Application>Microsoft PowerPoint 7.0</Application>
  <PresentationFormat>On-screen Show (4:3)</PresentationFormat>
  <Paragraphs>87</Paragraphs>
  <Slides>9</Slides>
  <Notes>7</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6" baseType="lpstr">
      <vt:lpstr>Times New Roman</vt:lpstr>
      <vt:lpstr>Arial</vt:lpstr>
      <vt:lpstr>Wingdings</vt:lpstr>
      <vt:lpstr>Gill Sans</vt:lpstr>
      <vt:lpstr>Comic Sans MS</vt:lpstr>
      <vt:lpstr>Sandstone</vt:lpstr>
      <vt:lpstr>MS Organization Chart 2.0</vt:lpstr>
      <vt:lpstr> Sun Crush Soft Drinks Company</vt:lpstr>
      <vt:lpstr>Website Checklist</vt:lpstr>
      <vt:lpstr>Set up a marketing presence</vt:lpstr>
      <vt:lpstr>Competitive Advantages</vt:lpstr>
      <vt:lpstr>A Fund For Everyone</vt:lpstr>
      <vt:lpstr>MS OFFICE 2003</vt:lpstr>
      <vt:lpstr>SUN CRUSH GROUP</vt:lpstr>
      <vt:lpstr>The Right Fund For You</vt:lpstr>
      <vt:lpstr>A Balance of Funds</vt:lpstr>
    </vt:vector>
  </TitlesOfParts>
  <Company>Ferguson and Bardell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Ferguson and Bardell</dc:title>
  <dc:creator>Du Toit &amp; Van der Merwe</dc:creator>
  <cp:lastModifiedBy>Christine du Toit</cp:lastModifiedBy>
  <cp:revision>147</cp:revision>
  <cp:lastPrinted>1995-06-01T00:51:42Z</cp:lastPrinted>
  <dcterms:created xsi:type="dcterms:W3CDTF">1995-06-27T02:13:00Z</dcterms:created>
  <dcterms:modified xsi:type="dcterms:W3CDTF">2010-02-18T13:09:58Z</dcterms:modified>
</cp:coreProperties>
</file>