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76" r:id="rId4"/>
    <p:sldId id="278" r:id="rId5"/>
    <p:sldId id="279" r:id="rId6"/>
    <p:sldId id="280" r:id="rId7"/>
    <p:sldId id="281" r:id="rId8"/>
    <p:sldId id="320" r:id="rId9"/>
    <p:sldId id="282" r:id="rId10"/>
    <p:sldId id="321" r:id="rId11"/>
    <p:sldId id="290" r:id="rId12"/>
    <p:sldId id="291" r:id="rId13"/>
    <p:sldId id="292" r:id="rId14"/>
    <p:sldId id="272" r:id="rId15"/>
    <p:sldId id="293" r:id="rId16"/>
    <p:sldId id="294" r:id="rId17"/>
    <p:sldId id="295" r:id="rId18"/>
    <p:sldId id="296" r:id="rId19"/>
    <p:sldId id="297" r:id="rId20"/>
    <p:sldId id="298" r:id="rId21"/>
    <p:sldId id="299" r:id="rId22"/>
    <p:sldId id="300" r:id="rId23"/>
    <p:sldId id="301" r:id="rId24"/>
    <p:sldId id="302" r:id="rId25"/>
    <p:sldId id="303" r:id="rId26"/>
    <p:sldId id="273" r:id="rId27"/>
    <p:sldId id="270" r:id="rId28"/>
    <p:sldId id="304" r:id="rId29"/>
    <p:sldId id="305" r:id="rId30"/>
    <p:sldId id="306" r:id="rId31"/>
    <p:sldId id="308" r:id="rId32"/>
    <p:sldId id="309" r:id="rId33"/>
    <p:sldId id="310" r:id="rId34"/>
    <p:sldId id="312" r:id="rId35"/>
    <p:sldId id="313" r:id="rId36"/>
    <p:sldId id="314" r:id="rId37"/>
    <p:sldId id="315" r:id="rId38"/>
    <p:sldId id="316" r:id="rId39"/>
    <p:sldId id="322" r:id="rId40"/>
    <p:sldId id="274" r:id="rId41"/>
    <p:sldId id="317" r:id="rId42"/>
    <p:sldId id="318" r:id="rId43"/>
    <p:sldId id="31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8"/>
    <p:restoredTop sz="94529"/>
  </p:normalViewPr>
  <p:slideViewPr>
    <p:cSldViewPr snapToGrid="0" snapToObjects="1">
      <p:cViewPr varScale="1">
        <p:scale>
          <a:sx n="49" d="100"/>
          <a:sy n="49" d="100"/>
        </p:scale>
        <p:origin x="-19" y="605"/>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03/11/2019</a:t>
            </a:fld>
            <a:endParaRPr lang="en-GB"/>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03/11/2019</a:t>
            </a:fld>
            <a:endParaRPr lang="en-GB"/>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5F559-5302-43DD-8CE6-7BC01B98B785}"/>
              </a:ext>
            </a:extLst>
          </p:cNvPr>
          <p:cNvPicPr>
            <a:picLocks noChangeAspect="1"/>
          </p:cNvPicPr>
          <p:nvPr/>
        </p:nvPicPr>
        <p:blipFill rotWithShape="1">
          <a:blip r:embed="rId2"/>
          <a:srcRect t="26271" b="33737"/>
          <a:stretch/>
        </p:blipFill>
        <p:spPr>
          <a:xfrm>
            <a:off x="9864" y="0"/>
            <a:ext cx="12191999" cy="6858000"/>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Catering Theory </a:t>
            </a:r>
            <a:r>
              <a:rPr lang="en-GB" sz="5400" b="1">
                <a:solidFill>
                  <a:schemeClr val="bg1"/>
                </a:solidFill>
                <a:latin typeface="Brandon Grotesque Medium" panose="020B0603020203060202" pitchFamily="34" charset="77"/>
              </a:rPr>
              <a:t>and Practical</a:t>
            </a:r>
            <a:endParaRPr lang="en-GB" sz="5400" b="1" dirty="0">
              <a:solidFill>
                <a:schemeClr val="bg1"/>
              </a:solidFill>
              <a:latin typeface="Brandon Grotesque Medium" panose="020B0603020203060202" pitchFamily="34" charset="77"/>
            </a:endParaRPr>
          </a:p>
          <a:p>
            <a:pPr algn="r"/>
            <a:r>
              <a:rPr lang="en-GB" sz="5400" b="1" dirty="0">
                <a:solidFill>
                  <a:schemeClr val="bg1"/>
                </a:solidFill>
                <a:latin typeface="Brandon Grotesque Medium" panose="020B0603020203060202" pitchFamily="34" charset="77"/>
              </a:rPr>
              <a:t>N6</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3"/>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Menu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SPECIAL REQUIREMENTS FOR DIFFERENT AGE GROUPS (CONT.)</a:t>
            </a:r>
          </a:p>
          <a:p>
            <a:pPr>
              <a:lnSpc>
                <a:spcPct val="150000"/>
              </a:lnSpc>
            </a:pPr>
            <a:r>
              <a:rPr lang="en-GB" sz="2400" b="1" dirty="0">
                <a:latin typeface="Arial" panose="020B0604020202020204" pitchFamily="34" charset="0"/>
                <a:cs typeface="Arial" panose="020B0604020202020204" pitchFamily="34" charset="0"/>
              </a:rPr>
              <a:t>Children </a:t>
            </a:r>
            <a:r>
              <a:rPr lang="en-GB" sz="2400" dirty="0">
                <a:latin typeface="Arial" panose="020B0604020202020204" pitchFamily="34" charset="0"/>
                <a:cs typeface="Arial" panose="020B0604020202020204" pitchFamily="34" charset="0"/>
              </a:rPr>
              <a:t>should have a rich diet with plenty of dark green leafy vegetables, yellow vegetables and whole-wheat or enriched bread and cereals. A </a:t>
            </a:r>
            <a:r>
              <a:rPr lang="en-GB" sz="2400" b="1" dirty="0">
                <a:latin typeface="Arial" panose="020B0604020202020204" pitchFamily="34" charset="0"/>
                <a:cs typeface="Arial" panose="020B0604020202020204" pitchFamily="34" charset="0"/>
              </a:rPr>
              <a:t>teenager’s </a:t>
            </a:r>
            <a:r>
              <a:rPr lang="en-GB" sz="2400" dirty="0">
                <a:latin typeface="Arial" panose="020B0604020202020204" pitchFamily="34" charset="0"/>
                <a:cs typeface="Arial" panose="020B0604020202020204" pitchFamily="34" charset="0"/>
              </a:rPr>
              <a:t>diet should provide the nutrients to cope with exceptional growth, energy needs and keeping healthy. </a:t>
            </a:r>
            <a:r>
              <a:rPr lang="en-GB" sz="2400" b="1" dirty="0">
                <a:latin typeface="Arial" panose="020B0604020202020204" pitchFamily="34" charset="0"/>
                <a:cs typeface="Arial" panose="020B0604020202020204" pitchFamily="34" charset="0"/>
              </a:rPr>
              <a:t>Adults</a:t>
            </a:r>
            <a:r>
              <a:rPr lang="en-GB" sz="2400" dirty="0">
                <a:latin typeface="Arial" panose="020B0604020202020204" pitchFamily="34" charset="0"/>
                <a:cs typeface="Arial" panose="020B0604020202020204" pitchFamily="34" charset="0"/>
              </a:rPr>
              <a:t> do not have any specific needs other than following the food groups and the recommended daily dietary allowances. </a:t>
            </a:r>
            <a:r>
              <a:rPr lang="en-GB" sz="2400" b="1" dirty="0">
                <a:latin typeface="Arial" panose="020B0604020202020204" pitchFamily="34" charset="0"/>
                <a:cs typeface="Arial" panose="020B0604020202020204" pitchFamily="34" charset="0"/>
              </a:rPr>
              <a:t>The elderly </a:t>
            </a:r>
            <a:r>
              <a:rPr lang="en-GB" sz="2400" dirty="0">
                <a:latin typeface="Arial" panose="020B0604020202020204" pitchFamily="34" charset="0"/>
                <a:cs typeface="Arial" panose="020B0604020202020204" pitchFamily="34" charset="0"/>
              </a:rPr>
              <a:t>require less protein and generally have smaller meals more often.</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575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Menu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EMERGENCY PLANNING</a:t>
            </a:r>
          </a:p>
          <a:p>
            <a:pPr>
              <a:lnSpc>
                <a:spcPct val="150000"/>
              </a:lnSpc>
            </a:pPr>
            <a:r>
              <a:rPr lang="en-GB" sz="2400" dirty="0">
                <a:latin typeface="Arial" panose="020B0604020202020204" pitchFamily="34" charset="0"/>
                <a:cs typeface="Arial" panose="020B0604020202020204" pitchFamily="34" charset="0"/>
              </a:rPr>
              <a:t>An emergency situation is a situation when food sources, a water supply and a power supply or sufficient labour (workers) may not be available.</a:t>
            </a:r>
          </a:p>
        </p:txBody>
      </p:sp>
    </p:spTree>
    <p:extLst>
      <p:ext uri="{BB962C8B-B14F-4D97-AF65-F5344CB8AC3E}">
        <p14:creationId xmlns:p14="http://schemas.microsoft.com/office/powerpoint/2010/main" val="2935938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Menu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HOUSE-BOUND SITUATIONS</a:t>
            </a:r>
          </a:p>
          <a:p>
            <a:pPr>
              <a:lnSpc>
                <a:spcPct val="150000"/>
              </a:lnSpc>
            </a:pPr>
            <a:r>
              <a:rPr lang="en-GB" sz="2400" dirty="0">
                <a:latin typeface="Arial" panose="020B0604020202020204" pitchFamily="34" charset="0"/>
                <a:cs typeface="Arial" panose="020B0604020202020204" pitchFamily="34" charset="0"/>
              </a:rPr>
              <a:t>If an emergency such as riots or war arises, it is not practical to provide door-to-door or emergency services. Existing supplies and sources will therefore have to be utilised to their fullest extent. Electricity and water supplies will probably be disrupted.</a:t>
            </a:r>
          </a:p>
        </p:txBody>
      </p:sp>
    </p:spTree>
    <p:extLst>
      <p:ext uri="{BB962C8B-B14F-4D97-AF65-F5344CB8AC3E}">
        <p14:creationId xmlns:p14="http://schemas.microsoft.com/office/powerpoint/2010/main" val="1514135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Menu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EVACUATION</a:t>
            </a:r>
          </a:p>
          <a:p>
            <a:pPr>
              <a:lnSpc>
                <a:spcPct val="150000"/>
              </a:lnSpc>
            </a:pPr>
            <a:r>
              <a:rPr lang="en-GB" sz="2400" dirty="0">
                <a:latin typeface="Arial" panose="020B0604020202020204" pitchFamily="34" charset="0"/>
                <a:cs typeface="Arial" panose="020B0604020202020204" pitchFamily="34" charset="0"/>
              </a:rPr>
              <a:t>There are several important factors when it comes to the choice of food.</a:t>
            </a:r>
          </a:p>
          <a:p>
            <a:pPr>
              <a:lnSpc>
                <a:spcPct val="150000"/>
              </a:lnSpc>
            </a:pPr>
            <a:r>
              <a:rPr lang="en-GB" sz="2400" dirty="0">
                <a:latin typeface="Arial" panose="020B0604020202020204" pitchFamily="34" charset="0"/>
                <a:cs typeface="Arial" panose="020B0604020202020204" pitchFamily="34" charset="0"/>
              </a:rPr>
              <a:t>The food should be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Light and small in volume.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Concentrated – in this form, food has a higher satiety value.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Not too salty – food with a high salt content may cause thirst, and water may not be so freely available.</a:t>
            </a:r>
          </a:p>
        </p:txBody>
      </p:sp>
    </p:spTree>
    <p:extLst>
      <p:ext uri="{BB962C8B-B14F-4D97-AF65-F5344CB8AC3E}">
        <p14:creationId xmlns:p14="http://schemas.microsoft.com/office/powerpoint/2010/main" val="1188461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ORGANISATION AND PLANNING</a:t>
            </a:r>
          </a:p>
          <a:p>
            <a:pPr>
              <a:lnSpc>
                <a:spcPct val="150000"/>
              </a:lnSpc>
            </a:pPr>
            <a:r>
              <a:rPr lang="en-GB" sz="2400" dirty="0">
                <a:latin typeface="Arial" panose="020B0604020202020204" pitchFamily="34" charset="0"/>
                <a:cs typeface="Arial" panose="020B0604020202020204" pitchFamily="34" charset="0"/>
              </a:rPr>
              <a:t>Banqueting is described as the service of a meal to a number of people at a set time in a room or suite set aside for this purpose. Types of functions include weddings, birthdays, anniversaries, reunions, clubs, conferences, exhibitions, and training seminars.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Large-scale and function planning</a:t>
            </a:r>
          </a:p>
        </p:txBody>
      </p:sp>
    </p:spTree>
    <p:extLst>
      <p:ext uri="{BB962C8B-B14F-4D97-AF65-F5344CB8AC3E}">
        <p14:creationId xmlns:p14="http://schemas.microsoft.com/office/powerpoint/2010/main" val="1840104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Large-scale and function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TABLE SEATING AND PLANS</a:t>
            </a:r>
          </a:p>
          <a:p>
            <a:pPr>
              <a:lnSpc>
                <a:spcPct val="150000"/>
              </a:lnSpc>
            </a:pPr>
            <a:r>
              <a:rPr lang="en-GB" sz="2400" dirty="0">
                <a:latin typeface="Arial" panose="020B0604020202020204" pitchFamily="34" charset="0"/>
                <a:cs typeface="Arial" panose="020B0604020202020204" pitchFamily="34" charset="0"/>
              </a:rPr>
              <a:t>Customers booking a function should be able to make their choice of seating plans. The following factors should be taken into consideration when drawing up plans:</a:t>
            </a:r>
          </a:p>
        </p:txBody>
      </p:sp>
      <p:sp>
        <p:nvSpPr>
          <p:cNvPr id="2" name="Rectangle 1">
            <a:extLst>
              <a:ext uri="{FF2B5EF4-FFF2-40B4-BE49-F238E27FC236}">
                <a16:creationId xmlns:a16="http://schemas.microsoft.com/office/drawing/2014/main" id="{098558DB-6DB9-4FA1-A454-D27E0DA997DA}"/>
              </a:ext>
            </a:extLst>
          </p:cNvPr>
          <p:cNvSpPr/>
          <p:nvPr/>
        </p:nvSpPr>
        <p:spPr>
          <a:xfrm>
            <a:off x="793376" y="3905156"/>
            <a:ext cx="11301234" cy="2239844"/>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Type of function.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Service points.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Entrance and exit points.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Varying sizes of tables.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Table cloths.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Room’s size and shape.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Number of people to be accommodated.</a:t>
            </a:r>
          </a:p>
        </p:txBody>
      </p:sp>
    </p:spTree>
    <p:extLst>
      <p:ext uri="{BB962C8B-B14F-4D97-AF65-F5344CB8AC3E}">
        <p14:creationId xmlns:p14="http://schemas.microsoft.com/office/powerpoint/2010/main" val="7023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Large-scale and function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DRINK ARRANGEMENTS</a:t>
            </a:r>
          </a:p>
          <a:p>
            <a:pPr>
              <a:lnSpc>
                <a:spcPct val="150000"/>
              </a:lnSpc>
            </a:pPr>
            <a:r>
              <a:rPr lang="en-GB" sz="2400" dirty="0">
                <a:latin typeface="Arial" panose="020B0604020202020204" pitchFamily="34" charset="0"/>
                <a:cs typeface="Arial" panose="020B0604020202020204" pitchFamily="34" charset="0"/>
              </a:rPr>
              <a:t>Wines, aperitifs and other drinks can either be paid for by those giving the function or paid for individually by each guest (cash bar). Organisers of functions may decide that a limited number of glasses (champagne, wine or sherry), or will be paid for by them and the rest to be on a cash basis. The wine requirements with the meal will be identified in the banqueting memorandum. Liqueurs and spirits can also be obtained and these can be paid for by the organiser or by individual customers.</a:t>
            </a:r>
          </a:p>
        </p:txBody>
      </p:sp>
    </p:spTree>
    <p:extLst>
      <p:ext uri="{BB962C8B-B14F-4D97-AF65-F5344CB8AC3E}">
        <p14:creationId xmlns:p14="http://schemas.microsoft.com/office/powerpoint/2010/main" val="407046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Large-scale and function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STAFF</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Food and beverage manager.</a:t>
            </a:r>
          </a:p>
          <a:p>
            <a:pPr marL="342900" indent="-342900">
              <a:lnSpc>
                <a:spcPct val="150000"/>
              </a:lnSpc>
              <a:buFont typeface="Arial" panose="020B0604020202020204" pitchFamily="34" charset="0"/>
              <a:buChar char="•"/>
            </a:pPr>
            <a:r>
              <a:rPr lang="fr-FR" sz="2400" dirty="0">
                <a:latin typeface="Arial" panose="020B0604020202020204" pitchFamily="34" charset="0"/>
                <a:cs typeface="Arial" panose="020B0604020202020204" pitchFamily="34" charset="0"/>
              </a:rPr>
              <a:t>Restaurant manager (directeur de restaurant).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Head waiter (maître d’hôtel).</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Host/Hostess (</a:t>
            </a:r>
            <a:r>
              <a:rPr lang="en-ZA" sz="2400" dirty="0" err="1">
                <a:latin typeface="Arial" panose="020B0604020202020204" pitchFamily="34" charset="0"/>
                <a:cs typeface="Arial" panose="020B0604020202020204" pitchFamily="34" charset="0"/>
              </a:rPr>
              <a:t>hôte</a:t>
            </a:r>
            <a:r>
              <a:rPr lang="en-ZA" sz="2400" dirty="0">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Station head waiter (</a:t>
            </a:r>
            <a:r>
              <a:rPr lang="en-GB" sz="2400" dirty="0" err="1">
                <a:latin typeface="Arial" panose="020B0604020202020204" pitchFamily="34" charset="0"/>
                <a:cs typeface="Arial" panose="020B0604020202020204" pitchFamily="34" charset="0"/>
              </a:rPr>
              <a:t>maitre</a:t>
            </a:r>
            <a:r>
              <a:rPr lang="en-GB" sz="2400" dirty="0">
                <a:latin typeface="Arial" panose="020B0604020202020204" pitchFamily="34" charset="0"/>
                <a:cs typeface="Arial" panose="020B0604020202020204" pitchFamily="34" charset="0"/>
              </a:rPr>
              <a:t> d’ hotel </a:t>
            </a:r>
            <a:r>
              <a:rPr lang="en-GB" sz="2400" dirty="0" err="1">
                <a:latin typeface="Arial" panose="020B0604020202020204" pitchFamily="34" charset="0"/>
                <a:cs typeface="Arial" panose="020B0604020202020204" pitchFamily="34" charset="0"/>
              </a:rPr>
              <a:t>caree</a:t>
            </a:r>
            <a:r>
              <a:rPr lang="en-GB" sz="2400" dirty="0">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r>
              <a:rPr lang="en-ZA" sz="2400" dirty="0">
                <a:latin typeface="Arial" panose="020B0604020202020204" pitchFamily="34" charset="0"/>
                <a:cs typeface="Arial" panose="020B0604020202020204" pitchFamily="34" charset="0"/>
              </a:rPr>
              <a:t>Waiters and station waiters.</a:t>
            </a:r>
          </a:p>
          <a:p>
            <a:pPr marL="342900" indent="-342900">
              <a:lnSpc>
                <a:spcPct val="150000"/>
              </a:lnSpc>
              <a:buFont typeface="Arial" panose="020B0604020202020204" pitchFamily="34" charset="0"/>
              <a:buChar char="•"/>
            </a:pPr>
            <a:r>
              <a:rPr lang="en-ZA" sz="2400" dirty="0" err="1">
                <a:latin typeface="Arial" panose="020B0604020202020204" pitchFamily="34" charset="0"/>
                <a:cs typeface="Arial" panose="020B0604020202020204" pitchFamily="34" charset="0"/>
              </a:rPr>
              <a:t>Portering</a:t>
            </a:r>
            <a:r>
              <a:rPr lang="en-ZA" sz="2400" dirty="0">
                <a:latin typeface="Arial" panose="020B0604020202020204" pitchFamily="34" charset="0"/>
                <a:cs typeface="Arial" panose="020B0604020202020204" pitchFamily="34" charset="0"/>
              </a:rPr>
              <a:t> staff.</a:t>
            </a:r>
          </a:p>
        </p:txBody>
      </p:sp>
    </p:spTree>
    <p:extLst>
      <p:ext uri="{BB962C8B-B14F-4D97-AF65-F5344CB8AC3E}">
        <p14:creationId xmlns:p14="http://schemas.microsoft.com/office/powerpoint/2010/main" val="1216727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Large-scale and function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FURNITURE</a:t>
            </a:r>
          </a:p>
          <a:p>
            <a:pPr>
              <a:lnSpc>
                <a:spcPct val="150000"/>
              </a:lnSpc>
            </a:pPr>
            <a:r>
              <a:rPr lang="en-GB" sz="2400" dirty="0">
                <a:latin typeface="Arial" panose="020B0604020202020204" pitchFamily="34" charset="0"/>
                <a:cs typeface="Arial" panose="020B0604020202020204" pitchFamily="34" charset="0"/>
              </a:rPr>
              <a:t>Preliminary organisation and conference departments have several porters among their staff. Their duties involve moving and arranging of furniture for various types of functions and any other heavy work that has to be done.</a:t>
            </a:r>
          </a:p>
        </p:txBody>
      </p:sp>
    </p:spTree>
    <p:extLst>
      <p:ext uri="{BB962C8B-B14F-4D97-AF65-F5344CB8AC3E}">
        <p14:creationId xmlns:p14="http://schemas.microsoft.com/office/powerpoint/2010/main" val="171291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Large-scale and function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RECEPTION</a:t>
            </a:r>
          </a:p>
          <a:p>
            <a:pPr>
              <a:lnSpc>
                <a:spcPct val="150000"/>
              </a:lnSpc>
            </a:pPr>
            <a:r>
              <a:rPr lang="en-GB" sz="2400" dirty="0">
                <a:latin typeface="Arial" panose="020B0604020202020204" pitchFamily="34" charset="0"/>
                <a:cs typeface="Arial" panose="020B0604020202020204" pitchFamily="34" charset="0"/>
              </a:rPr>
              <a:t>A banquet is usually preceded by a cocktail reception for which some of the function waiters may be required. Half an hour is normally allowed for the reception drinks. Cocktails may include gin, vermouth, vodka etc. but glasses of sherry are always among the choice of drinks on offer.</a:t>
            </a:r>
          </a:p>
        </p:txBody>
      </p:sp>
      <p:pic>
        <p:nvPicPr>
          <p:cNvPr id="2" name="Picture 1">
            <a:extLst>
              <a:ext uri="{FF2B5EF4-FFF2-40B4-BE49-F238E27FC236}">
                <a16:creationId xmlns:a16="http://schemas.microsoft.com/office/drawing/2014/main" id="{5B94B48D-67DD-46B6-B1C1-35EF56725DAB}"/>
              </a:ext>
            </a:extLst>
          </p:cNvPr>
          <p:cNvPicPr>
            <a:picLocks noChangeAspect="1"/>
          </p:cNvPicPr>
          <p:nvPr/>
        </p:nvPicPr>
        <p:blipFill>
          <a:blip r:embed="rId3"/>
          <a:stretch>
            <a:fillRect/>
          </a:stretch>
        </p:blipFill>
        <p:spPr>
          <a:xfrm>
            <a:off x="8700349" y="4139623"/>
            <a:ext cx="2491820" cy="1673384"/>
          </a:xfrm>
          <a:prstGeom prst="rect">
            <a:avLst/>
          </a:prstGeom>
        </p:spPr>
      </p:pic>
    </p:spTree>
    <p:extLst>
      <p:ext uri="{BB962C8B-B14F-4D97-AF65-F5344CB8AC3E}">
        <p14:creationId xmlns:p14="http://schemas.microsoft.com/office/powerpoint/2010/main" val="2041139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MENU</a:t>
            </a:r>
          </a:p>
          <a:p>
            <a:pPr>
              <a:lnSpc>
                <a:spcPct val="150000"/>
              </a:lnSpc>
            </a:pPr>
            <a:r>
              <a:rPr lang="en-GB" sz="2400" dirty="0">
                <a:latin typeface="Arial" panose="020B0604020202020204" pitchFamily="34" charset="0"/>
                <a:cs typeface="Arial" panose="020B0604020202020204" pitchFamily="34" charset="0"/>
              </a:rPr>
              <a:t>A menu is sometimes called the ‘bill of fare’, which is a detailed list of foods to be served at a meal or which is available to order. It is possibly the most important marketing and selling tool of any food operation. Today’s menus may be anything from writing on a blackboard with chalk as in a pub menu or an elegantly designed embossed menu in an exclusive restaurant. Although the design is obviously different and the contents and prices differ as well, both menus are lists of dishes offered by the establishments in question.</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Menu planning</a:t>
            </a:r>
          </a:p>
        </p:txBody>
      </p:sp>
    </p:spTree>
    <p:extLst>
      <p:ext uri="{BB962C8B-B14F-4D97-AF65-F5344CB8AC3E}">
        <p14:creationId xmlns:p14="http://schemas.microsoft.com/office/powerpoint/2010/main" val="371778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Large-scale and function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OUTSIDE CATERING</a:t>
            </a:r>
          </a:p>
          <a:p>
            <a:pPr>
              <a:lnSpc>
                <a:spcPct val="150000"/>
              </a:lnSpc>
            </a:pPr>
            <a:r>
              <a:rPr lang="en-GB" sz="2400" dirty="0">
                <a:latin typeface="Arial" panose="020B0604020202020204" pitchFamily="34" charset="0"/>
                <a:cs typeface="Arial" panose="020B0604020202020204" pitchFamily="34" charset="0"/>
              </a:rPr>
              <a:t>High charges paid for outside catering reflect extra costs involved in, for example, transporting of equipment, food and staff. These vary according to distance. Erecting a marquee or providing gas equipment can further add to costs. Details of menus, numbers and the date of the event have to be obtained from the organiser, as for any function.</a:t>
            </a:r>
          </a:p>
        </p:txBody>
      </p:sp>
    </p:spTree>
    <p:extLst>
      <p:ext uri="{BB962C8B-B14F-4D97-AF65-F5344CB8AC3E}">
        <p14:creationId xmlns:p14="http://schemas.microsoft.com/office/powerpoint/2010/main" val="2842517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Large-scale and function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FUNCTION COSTING</a:t>
            </a:r>
          </a:p>
          <a:p>
            <a:pPr>
              <a:lnSpc>
                <a:spcPct val="150000"/>
              </a:lnSpc>
            </a:pPr>
            <a:r>
              <a:rPr lang="en-GB" sz="2400" dirty="0">
                <a:latin typeface="Arial" panose="020B0604020202020204" pitchFamily="34" charset="0"/>
                <a:cs typeface="Arial" panose="020B0604020202020204" pitchFamily="34" charset="0"/>
              </a:rPr>
              <a:t>Banquets and other functions contribute importantly to profits and must be carefully costed and priced. Food commodities required to give effect to the menu must be identified and charged to give the function together with staff costs, room costs and other overheads. Profitability and repeat business are the best indicators of success. Doing well in banqueting cannot hinge on sales and organising alone.</a:t>
            </a:r>
          </a:p>
        </p:txBody>
      </p:sp>
    </p:spTree>
    <p:extLst>
      <p:ext uri="{BB962C8B-B14F-4D97-AF65-F5344CB8AC3E}">
        <p14:creationId xmlns:p14="http://schemas.microsoft.com/office/powerpoint/2010/main" val="2246482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Large-scale and function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RESTAURANT SERVICE</a:t>
            </a:r>
          </a:p>
          <a:p>
            <a:pPr>
              <a:lnSpc>
                <a:spcPct val="150000"/>
              </a:lnSpc>
            </a:pPr>
            <a:r>
              <a:rPr lang="en-GB" sz="2400" dirty="0">
                <a:latin typeface="Arial" panose="020B0604020202020204" pitchFamily="34" charset="0"/>
                <a:cs typeface="Arial" panose="020B0604020202020204" pitchFamily="34" charset="0"/>
              </a:rPr>
              <a:t>Today, food and beverage service is basically: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Waiter/waitress service: Food and drink is brought to the customer.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Self-service: Where a customer collects his own food.</a:t>
            </a:r>
          </a:p>
        </p:txBody>
      </p:sp>
    </p:spTree>
    <p:extLst>
      <p:ext uri="{BB962C8B-B14F-4D97-AF65-F5344CB8AC3E}">
        <p14:creationId xmlns:p14="http://schemas.microsoft.com/office/powerpoint/2010/main" val="2585485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Large-scale and function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RECIPES</a:t>
            </a:r>
          </a:p>
          <a:p>
            <a:pPr>
              <a:lnSpc>
                <a:spcPct val="150000"/>
              </a:lnSpc>
            </a:pPr>
            <a:r>
              <a:rPr lang="en-GB" sz="2400" dirty="0">
                <a:latin typeface="Arial" panose="020B0604020202020204" pitchFamily="34" charset="0"/>
                <a:cs typeface="Arial" panose="020B0604020202020204" pitchFamily="34" charset="0"/>
              </a:rPr>
              <a:t>A </a:t>
            </a:r>
            <a:r>
              <a:rPr lang="en-GB" sz="2400" b="1" dirty="0">
                <a:latin typeface="Arial" panose="020B0604020202020204" pitchFamily="34" charset="0"/>
                <a:cs typeface="Arial" panose="020B0604020202020204" pitchFamily="34" charset="0"/>
              </a:rPr>
              <a:t>standardised recipe </a:t>
            </a:r>
            <a:r>
              <a:rPr lang="en-GB" sz="2400" dirty="0">
                <a:latin typeface="Arial" panose="020B0604020202020204" pitchFamily="34" charset="0"/>
                <a:cs typeface="Arial" panose="020B0604020202020204" pitchFamily="34" charset="0"/>
              </a:rPr>
              <a:t>is a well-established formulation written in a set pattern, in which the amounts and proportions of the ingredients and procedures of combining them, will constantly produce a highly acceptable product and yield and a given number of portions of a particular size.</a:t>
            </a:r>
          </a:p>
        </p:txBody>
      </p:sp>
    </p:spTree>
    <p:extLst>
      <p:ext uri="{BB962C8B-B14F-4D97-AF65-F5344CB8AC3E}">
        <p14:creationId xmlns:p14="http://schemas.microsoft.com/office/powerpoint/2010/main" val="4082993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Large-scale and function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EFFECTIVE FOOD COST CONTROL</a:t>
            </a:r>
          </a:p>
          <a:p>
            <a:pPr>
              <a:lnSpc>
                <a:spcPct val="150000"/>
              </a:lnSpc>
            </a:pPr>
            <a:r>
              <a:rPr lang="en-GB" sz="2400" dirty="0">
                <a:latin typeface="Arial" panose="020B0604020202020204" pitchFamily="34" charset="0"/>
                <a:cs typeface="Arial" panose="020B0604020202020204" pitchFamily="34" charset="0"/>
              </a:rPr>
              <a:t>The aim of any food service operation is the production of high-quality food at the lowest possible price. A sound system of budgeting is essential for an efficient and effective food service operation. Standardised procedures should be used to control food costs.</a:t>
            </a:r>
          </a:p>
        </p:txBody>
      </p:sp>
    </p:spTree>
    <p:extLst>
      <p:ext uri="{BB962C8B-B14F-4D97-AF65-F5344CB8AC3E}">
        <p14:creationId xmlns:p14="http://schemas.microsoft.com/office/powerpoint/2010/main" val="1923051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2: Large-scale and function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CALCULATING COSTS OF INGREDIENTS AND RECIPES</a:t>
            </a:r>
          </a:p>
          <a:p>
            <a:pPr>
              <a:lnSpc>
                <a:spcPct val="150000"/>
              </a:lnSpc>
            </a:pPr>
            <a:r>
              <a:rPr lang="en-GB" sz="2400" dirty="0">
                <a:latin typeface="Arial" panose="020B0604020202020204" pitchFamily="34" charset="0"/>
                <a:cs typeface="Arial" panose="020B0604020202020204" pitchFamily="34" charset="0"/>
              </a:rPr>
              <a:t>To calculate recipe costs, you need three basic tools: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price paid for the market unit of each ingredient in the recipe.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amount of each ingredient in the recipe.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An understanding of how these two are used together.</a:t>
            </a:r>
          </a:p>
        </p:txBody>
      </p:sp>
    </p:spTree>
    <p:extLst>
      <p:ext uri="{BB962C8B-B14F-4D97-AF65-F5344CB8AC3E}">
        <p14:creationId xmlns:p14="http://schemas.microsoft.com/office/powerpoint/2010/main" val="4166800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When describing the eating patterns of a nation, it is not true to assume that all (or even the majority of people) adhere to one pattern. Most nations are composed of various sub-cultures with different preferences. In each country, various types of climates ensure different access to different types of food.</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The influence of ethnic cultures</a:t>
            </a:r>
          </a:p>
        </p:txBody>
      </p:sp>
    </p:spTree>
    <p:extLst>
      <p:ext uri="{BB962C8B-B14F-4D97-AF65-F5344CB8AC3E}">
        <p14:creationId xmlns:p14="http://schemas.microsoft.com/office/powerpoint/2010/main" val="1412567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WHY IS IT ESSENTIAL TO HAVE KNOWLEDGE OF ETHNIC CULTURES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different sub-cultures within a country are your clients.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Each religion has certain rules regarding food. Many establishments serve ethnic dishes and the public demands such dishes.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 great variety of foods from distant places are available.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It enables career opportunities to be greater.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Knowledge of the eating habits of other ethnic groups in your country promote racial harmony.</a:t>
            </a:r>
          </a:p>
        </p:txBody>
      </p:sp>
    </p:spTree>
    <p:extLst>
      <p:ext uri="{BB962C8B-B14F-4D97-AF65-F5344CB8AC3E}">
        <p14:creationId xmlns:p14="http://schemas.microsoft.com/office/powerpoint/2010/main" val="2129962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CAUSES CONTRIBUTING TO THE INCREASE IN ETHNIC EATING PLACES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People from other countries have opened establishments.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Tourism has increased the demand.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Interest is stimulated by the media for example, television and magazines.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Perishable food from distant places is readily available.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They often offer good food at prices people can afford.</a:t>
            </a:r>
          </a:p>
        </p:txBody>
      </p:sp>
    </p:spTree>
    <p:extLst>
      <p:ext uri="{BB962C8B-B14F-4D97-AF65-F5344CB8AC3E}">
        <p14:creationId xmlns:p14="http://schemas.microsoft.com/office/powerpoint/2010/main" val="3458303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SOUTH AFRICAN EATING HABITS</a:t>
            </a:r>
          </a:p>
          <a:p>
            <a:pPr>
              <a:lnSpc>
                <a:spcPct val="150000"/>
              </a:lnSpc>
            </a:pPr>
            <a:r>
              <a:rPr lang="en-GB" sz="2400" dirty="0">
                <a:latin typeface="Arial" panose="020B0604020202020204" pitchFamily="34" charset="0"/>
                <a:cs typeface="Arial" panose="020B0604020202020204" pitchFamily="34" charset="0"/>
              </a:rPr>
              <a:t>There are three broad cultural groups found in South Africa namely: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African cultures.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European (Western) cultures.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Asian cultures.</a:t>
            </a:r>
          </a:p>
        </p:txBody>
      </p:sp>
    </p:spTree>
    <p:extLst>
      <p:ext uri="{BB962C8B-B14F-4D97-AF65-F5344CB8AC3E}">
        <p14:creationId xmlns:p14="http://schemas.microsoft.com/office/powerpoint/2010/main" val="3608288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Menu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VARIETIES AND TYPES OF MENUS</a:t>
            </a:r>
          </a:p>
          <a:p>
            <a:pPr>
              <a:lnSpc>
                <a:spcPct val="150000"/>
              </a:lnSpc>
            </a:pPr>
            <a:r>
              <a:rPr lang="en-GB" sz="2400" dirty="0">
                <a:latin typeface="Arial" panose="020B0604020202020204" pitchFamily="34" charset="0"/>
                <a:cs typeface="Arial" panose="020B0604020202020204" pitchFamily="34" charset="0"/>
              </a:rPr>
              <a:t>Menus can be different according to what types of food the establishment serves and what meals are focused on, for example:</a:t>
            </a:r>
          </a:p>
          <a:p>
            <a:pPr marL="342900" indent="-342900">
              <a:lnSpc>
                <a:spcPct val="150000"/>
              </a:lnSpc>
              <a:buFont typeface="Arial" panose="020B0604020202020204" pitchFamily="34" charset="0"/>
              <a:buChar char="•"/>
            </a:pPr>
            <a:r>
              <a:rPr lang="fr-FR" sz="2400" dirty="0">
                <a:latin typeface="Arial" panose="020B0604020202020204" pitchFamily="34" charset="0"/>
                <a:cs typeface="Arial" panose="020B0604020202020204" pitchFamily="34" charset="0"/>
              </a:rPr>
              <a:t>Du Jour menu;</a:t>
            </a:r>
          </a:p>
          <a:p>
            <a:pPr marL="342900" indent="-342900">
              <a:lnSpc>
                <a:spcPct val="150000"/>
              </a:lnSpc>
              <a:buFont typeface="Arial" panose="020B0604020202020204" pitchFamily="34" charset="0"/>
              <a:buChar char="•"/>
            </a:pPr>
            <a:r>
              <a:rPr lang="fr-FR" sz="2400" dirty="0">
                <a:latin typeface="Arial" panose="020B0604020202020204" pitchFamily="34" charset="0"/>
                <a:cs typeface="Arial" panose="020B0604020202020204" pitchFamily="34" charset="0"/>
              </a:rPr>
              <a:t>Table d’ hôte menu;</a:t>
            </a:r>
          </a:p>
          <a:p>
            <a:pPr marL="342900" indent="-342900">
              <a:lnSpc>
                <a:spcPct val="150000"/>
              </a:lnSpc>
              <a:buFont typeface="Arial" panose="020B0604020202020204" pitchFamily="34" charset="0"/>
              <a:buChar char="•"/>
            </a:pPr>
            <a:r>
              <a:rPr lang="fr-FR" sz="2400" dirty="0" err="1">
                <a:latin typeface="Arial" panose="020B0604020202020204" pitchFamily="34" charset="0"/>
                <a:cs typeface="Arial" panose="020B0604020202020204" pitchFamily="34" charset="0"/>
              </a:rPr>
              <a:t>Cyclic</a:t>
            </a:r>
            <a:r>
              <a:rPr lang="fr-FR" sz="2400" dirty="0">
                <a:latin typeface="Arial" panose="020B0604020202020204" pitchFamily="34" charset="0"/>
                <a:cs typeface="Arial" panose="020B0604020202020204" pitchFamily="34" charset="0"/>
              </a:rPr>
              <a:t> menu; and</a:t>
            </a:r>
          </a:p>
          <a:p>
            <a:pPr marL="342900" indent="-342900">
              <a:lnSpc>
                <a:spcPct val="150000"/>
              </a:lnSpc>
              <a:buFont typeface="Arial" panose="020B0604020202020204" pitchFamily="34" charset="0"/>
              <a:buChar char="•"/>
            </a:pPr>
            <a:r>
              <a:rPr lang="fr-FR" sz="2400" dirty="0" err="1">
                <a:latin typeface="Arial" panose="020B0604020202020204" pitchFamily="34" charset="0"/>
                <a:cs typeface="Arial" panose="020B0604020202020204" pitchFamily="34" charset="0"/>
              </a:rPr>
              <a:t>Selective</a:t>
            </a:r>
            <a:r>
              <a:rPr lang="fr-FR" sz="2400" dirty="0">
                <a:latin typeface="Arial" panose="020B0604020202020204" pitchFamily="34" charset="0"/>
                <a:cs typeface="Arial" panose="020B0604020202020204" pitchFamily="34" charset="0"/>
              </a:rPr>
              <a:t> menu.</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6821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FACTORS INFLUENCING TRADITIONAL EATING HABITS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Environmental factors;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Religious factors;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Cultural factors.</a:t>
            </a:r>
          </a:p>
        </p:txBody>
      </p:sp>
    </p:spTree>
    <p:extLst>
      <p:ext uri="{BB962C8B-B14F-4D97-AF65-F5344CB8AC3E}">
        <p14:creationId xmlns:p14="http://schemas.microsoft.com/office/powerpoint/2010/main" val="1585153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TYPICAL DISHES OF THE WHITE POPULATION OF SOUTH AFRICA</a:t>
            </a:r>
          </a:p>
          <a:p>
            <a:pPr>
              <a:lnSpc>
                <a:spcPct val="150000"/>
              </a:lnSpc>
            </a:pPr>
            <a:r>
              <a:rPr lang="en-GB" sz="2400" dirty="0">
                <a:latin typeface="Arial" panose="020B0604020202020204" pitchFamily="34" charset="0"/>
                <a:cs typeface="Arial" panose="020B0604020202020204" pitchFamily="34" charset="0"/>
              </a:rPr>
              <a:t>Popular South African dishes from the Cape settlers include: Koeksisters, pumpkin fritters, milk tarts, brandy snaps, bobotie, </a:t>
            </a:r>
            <a:r>
              <a:rPr lang="en-GB" sz="2400" dirty="0" err="1">
                <a:latin typeface="Arial" panose="020B0604020202020204" pitchFamily="34" charset="0"/>
                <a:cs typeface="Arial" panose="020B0604020202020204" pitchFamily="34" charset="0"/>
              </a:rPr>
              <a:t>sosaties</a:t>
            </a:r>
            <a:r>
              <a:rPr lang="en-GB" sz="2400" dirty="0">
                <a:latin typeface="Arial" panose="020B0604020202020204" pitchFamily="34" charset="0"/>
                <a:cs typeface="Arial" panose="020B0604020202020204" pitchFamily="34" charset="0"/>
              </a:rPr>
              <a:t>, pickled fish, pea and bean soup, mealie soup, green mealies, and stewed sweet potato.</a:t>
            </a:r>
          </a:p>
        </p:txBody>
      </p:sp>
    </p:spTree>
    <p:extLst>
      <p:ext uri="{BB962C8B-B14F-4D97-AF65-F5344CB8AC3E}">
        <p14:creationId xmlns:p14="http://schemas.microsoft.com/office/powerpoint/2010/main" val="1501662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TRADITIONAL FOOD OF THE BLACK POPULATION OF SOUTH AFRICA</a:t>
            </a:r>
          </a:p>
        </p:txBody>
      </p:sp>
      <p:pic>
        <p:nvPicPr>
          <p:cNvPr id="2" name="Picture 1">
            <a:extLst>
              <a:ext uri="{FF2B5EF4-FFF2-40B4-BE49-F238E27FC236}">
                <a16:creationId xmlns:a16="http://schemas.microsoft.com/office/drawing/2014/main" id="{D3E1234C-BB96-4CBA-9D0D-5CDD940D3EDB}"/>
              </a:ext>
            </a:extLst>
          </p:cNvPr>
          <p:cNvPicPr>
            <a:picLocks noChangeAspect="1"/>
          </p:cNvPicPr>
          <p:nvPr/>
        </p:nvPicPr>
        <p:blipFill>
          <a:blip r:embed="rId3"/>
          <a:stretch>
            <a:fillRect/>
          </a:stretch>
        </p:blipFill>
        <p:spPr>
          <a:xfrm>
            <a:off x="2030871" y="2380625"/>
            <a:ext cx="8130257" cy="3890810"/>
          </a:xfrm>
          <a:prstGeom prst="rect">
            <a:avLst/>
          </a:prstGeom>
        </p:spPr>
      </p:pic>
    </p:spTree>
    <p:extLst>
      <p:ext uri="{BB962C8B-B14F-4D97-AF65-F5344CB8AC3E}">
        <p14:creationId xmlns:p14="http://schemas.microsoft.com/office/powerpoint/2010/main" val="3781302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TRADITIONAL EATING HABITS OF THE BLACK POPULATIN OF SOUTH AFRICA</a:t>
            </a:r>
          </a:p>
          <a:p>
            <a:pPr>
              <a:lnSpc>
                <a:spcPct val="150000"/>
              </a:lnSpc>
            </a:pPr>
            <a:r>
              <a:rPr lang="en-GB" sz="2400" dirty="0">
                <a:latin typeface="Arial" panose="020B0604020202020204" pitchFamily="34" charset="0"/>
                <a:cs typeface="Arial" panose="020B0604020202020204" pitchFamily="34" charset="0"/>
              </a:rPr>
              <a:t>There are very strict etiquette rules to be followed at mealtimes. A child is taught from infancy not to be greedy and to share his food. Food is eaten from communal containers. Groups of girls of the same age would share one container and the boys of the same age another. Everyone washes his or her hands before a meal. Eating is done with the fingers. Only the tip of the fingers of the right hand is used to break off food.</a:t>
            </a:r>
          </a:p>
        </p:txBody>
      </p:sp>
    </p:spTree>
    <p:extLst>
      <p:ext uri="{BB962C8B-B14F-4D97-AF65-F5344CB8AC3E}">
        <p14:creationId xmlns:p14="http://schemas.microsoft.com/office/powerpoint/2010/main" val="953612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JEWISH</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laws of Kashruth: Food is never cooked or prepared on the Sabbath.</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Kosher meat must come from specially killed animals, done in the presence of a rabbi. Only meat from a warm-blooded animal that chews the cud and has a cloven hoof may be eaten.</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Three hours should elapse between eating food containing milk and food containing meat.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Only fish with fins and detachable scales are permitted.</a:t>
            </a:r>
          </a:p>
        </p:txBody>
      </p:sp>
    </p:spTree>
    <p:extLst>
      <p:ext uri="{BB962C8B-B14F-4D97-AF65-F5344CB8AC3E}">
        <p14:creationId xmlns:p14="http://schemas.microsoft.com/office/powerpoint/2010/main" val="3167480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MUSLIM (MALAYAN)</a:t>
            </a:r>
          </a:p>
          <a:p>
            <a:pPr>
              <a:lnSpc>
                <a:spcPct val="150000"/>
              </a:lnSpc>
            </a:pPr>
            <a:r>
              <a:rPr lang="en-GB" sz="2400" dirty="0">
                <a:latin typeface="Arial" panose="020B0604020202020204" pitchFamily="34" charset="0"/>
                <a:cs typeface="Arial" panose="020B0604020202020204" pitchFamily="34" charset="0"/>
              </a:rPr>
              <a:t>From the Muslims came the bredies, </a:t>
            </a:r>
            <a:r>
              <a:rPr lang="en-GB" sz="2400" dirty="0" err="1">
                <a:latin typeface="Arial" panose="020B0604020202020204" pitchFamily="34" charset="0"/>
                <a:cs typeface="Arial" panose="020B0604020202020204" pitchFamily="34" charset="0"/>
              </a:rPr>
              <a:t>sosaties</a:t>
            </a:r>
            <a:r>
              <a:rPr lang="en-GB" sz="2400" dirty="0">
                <a:latin typeface="Arial" panose="020B0604020202020204" pitchFamily="34" charset="0"/>
                <a:cs typeface="Arial" panose="020B0604020202020204" pitchFamily="34" charset="0"/>
              </a:rPr>
              <a:t>, bobotie, the </a:t>
            </a:r>
            <a:r>
              <a:rPr lang="en-GB" sz="2400" dirty="0" err="1">
                <a:latin typeface="Arial" panose="020B0604020202020204" pitchFamily="34" charset="0"/>
                <a:cs typeface="Arial" panose="020B0604020202020204" pitchFamily="34" charset="0"/>
              </a:rPr>
              <a:t>atchar</a:t>
            </a:r>
            <a:r>
              <a:rPr lang="en-GB" sz="2400" dirty="0">
                <a:latin typeface="Arial" panose="020B0604020202020204" pitchFamily="34" charset="0"/>
                <a:cs typeface="Arial" panose="020B0604020202020204" pitchFamily="34" charset="0"/>
              </a:rPr>
              <a:t>, the chutneys and sambal, the meat and fish cakes, the many preserves and jams, the yellow rice with raisins, the dumplings, the potato cakes and rice cakes, and ‘</a:t>
            </a:r>
            <a:r>
              <a:rPr lang="en-GB" sz="2400" dirty="0" err="1">
                <a:latin typeface="Arial" panose="020B0604020202020204" pitchFamily="34" charset="0"/>
                <a:cs typeface="Arial" panose="020B0604020202020204" pitchFamily="34" charset="0"/>
              </a:rPr>
              <a:t>snysels</a:t>
            </a:r>
            <a:r>
              <a:rPr lang="en-GB" sz="2400" dirty="0">
                <a:latin typeface="Arial" panose="020B0604020202020204" pitchFamily="34" charset="0"/>
                <a:cs typeface="Arial" panose="020B0604020202020204" pitchFamily="34" charset="0"/>
              </a:rPr>
              <a:t>’, a dish found only in South Africa. Islam forbids the eating of meat that has not been slaughtered in accordance with the orthodox prescription. All intoxicating drinks are forbidden.</a:t>
            </a:r>
          </a:p>
        </p:txBody>
      </p:sp>
    </p:spTree>
    <p:extLst>
      <p:ext uri="{BB962C8B-B14F-4D97-AF65-F5344CB8AC3E}">
        <p14:creationId xmlns:p14="http://schemas.microsoft.com/office/powerpoint/2010/main" val="935448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HINDU (INDIAN)</a:t>
            </a:r>
          </a:p>
          <a:p>
            <a:pPr>
              <a:lnSpc>
                <a:spcPct val="150000"/>
              </a:lnSpc>
            </a:pPr>
            <a:r>
              <a:rPr lang="en-GB" sz="2400" dirty="0">
                <a:latin typeface="Arial" panose="020B0604020202020204" pitchFamily="34" charset="0"/>
                <a:cs typeface="Arial" panose="020B0604020202020204" pitchFamily="34" charset="0"/>
              </a:rPr>
              <a:t>Most Hindus do not eat meat. Strict Hindus are vegetarians (they do not believe that any food requiring killing should be eaten). Hindus do not eat beef, because the cow is sacred. Devout Hindus fast in times of adversity (such as a serious illness in the family). Indian cooking involves the use of many flavourings, relishes and especially curries. A typical Indian meal might consist of a main curry dish accompanied by the following side dishes: yoghurt, sambals, salads, </a:t>
            </a:r>
            <a:r>
              <a:rPr lang="en-GB" sz="2400" dirty="0" err="1">
                <a:latin typeface="Arial" panose="020B0604020202020204" pitchFamily="34" charset="0"/>
                <a:cs typeface="Arial" panose="020B0604020202020204" pitchFamily="34" charset="0"/>
              </a:rPr>
              <a:t>poppadoms</a:t>
            </a:r>
            <a:r>
              <a:rPr lang="en-GB" sz="2400" dirty="0">
                <a:latin typeface="Arial" panose="020B0604020202020204" pitchFamily="34" charset="0"/>
                <a:cs typeface="Arial" panose="020B0604020202020204" pitchFamily="34" charset="0"/>
              </a:rPr>
              <a:t> or chapattis, coconut and chutneys.</a:t>
            </a:r>
          </a:p>
        </p:txBody>
      </p:sp>
    </p:spTree>
    <p:extLst>
      <p:ext uri="{BB962C8B-B14F-4D97-AF65-F5344CB8AC3E}">
        <p14:creationId xmlns:p14="http://schemas.microsoft.com/office/powerpoint/2010/main" val="1799592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VEGETARIANS</a:t>
            </a:r>
          </a:p>
          <a:p>
            <a:pPr marL="342900" indent="-342900">
              <a:lnSpc>
                <a:spcPct val="150000"/>
              </a:lnSpc>
              <a:buFont typeface="Arial" panose="020B0604020202020204" pitchFamily="34" charset="0"/>
              <a:buChar char="•"/>
            </a:pPr>
            <a:r>
              <a:rPr lang="en-GB" sz="2400" dirty="0" err="1">
                <a:latin typeface="Arial" panose="020B0604020202020204" pitchFamily="34" charset="0"/>
                <a:cs typeface="Arial" panose="020B0604020202020204" pitchFamily="34" charset="0"/>
              </a:rPr>
              <a:t>Lacto</a:t>
            </a:r>
            <a:r>
              <a:rPr lang="en-GB" sz="2400" dirty="0">
                <a:latin typeface="Arial" panose="020B0604020202020204" pitchFamily="34" charset="0"/>
                <a:cs typeface="Arial" panose="020B0604020202020204" pitchFamily="34" charset="0"/>
              </a:rPr>
              <a:t> vegetarians: Will consume milk or milk products.</a:t>
            </a:r>
          </a:p>
          <a:p>
            <a:pPr marL="342900" indent="-342900">
              <a:lnSpc>
                <a:spcPct val="150000"/>
              </a:lnSpc>
              <a:buFont typeface="Arial" panose="020B0604020202020204" pitchFamily="34" charset="0"/>
              <a:buChar char="•"/>
            </a:pPr>
            <a:r>
              <a:rPr lang="en-GB" sz="2400" dirty="0" err="1">
                <a:latin typeface="Arial" panose="020B0604020202020204" pitchFamily="34" charset="0"/>
                <a:cs typeface="Arial" panose="020B0604020202020204" pitchFamily="34" charset="0"/>
              </a:rPr>
              <a:t>Lacto-ovo</a:t>
            </a:r>
            <a:r>
              <a:rPr lang="en-GB" sz="2400" dirty="0">
                <a:latin typeface="Arial" panose="020B0604020202020204" pitchFamily="34" charset="0"/>
                <a:cs typeface="Arial" panose="020B0604020202020204" pitchFamily="34" charset="0"/>
              </a:rPr>
              <a:t> vegetarians: Consume milk or milk products and eggs.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Semi-vegetarians (whole food eaters): Normally eat white meats, fish and poultry. They exclude red meat from their diet.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Pescatarians: Only eat fish.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Vegans: Eat only plants – total vegetarians. They exclude all animal foods.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Fruitarians: Limit food intake to: Raw and dried fruits, nuts, honey and oil.</a:t>
            </a:r>
          </a:p>
        </p:txBody>
      </p:sp>
    </p:spTree>
    <p:extLst>
      <p:ext uri="{BB962C8B-B14F-4D97-AF65-F5344CB8AC3E}">
        <p14:creationId xmlns:p14="http://schemas.microsoft.com/office/powerpoint/2010/main" val="1488372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EUROPEAN COOKERY</a:t>
            </a:r>
          </a:p>
          <a:p>
            <a:pPr>
              <a:lnSpc>
                <a:spcPct val="150000"/>
              </a:lnSpc>
            </a:pPr>
            <a:r>
              <a:rPr lang="en-GB" sz="2400" dirty="0">
                <a:latin typeface="Arial" panose="020B0604020202020204" pitchFamily="34" charset="0"/>
                <a:cs typeface="Arial" panose="020B0604020202020204" pitchFamily="34" charset="0"/>
              </a:rPr>
              <a:t>Due to the climate,</a:t>
            </a:r>
            <a:r>
              <a:rPr lang="en-GB" sz="2400" b="1" dirty="0">
                <a:latin typeface="Arial" panose="020B0604020202020204" pitchFamily="34" charset="0"/>
                <a:cs typeface="Arial" panose="020B0604020202020204" pitchFamily="34" charset="0"/>
              </a:rPr>
              <a:t> British cooking </a:t>
            </a:r>
            <a:r>
              <a:rPr lang="en-GB" sz="2400" dirty="0">
                <a:latin typeface="Arial" panose="020B0604020202020204" pitchFamily="34" charset="0"/>
                <a:cs typeface="Arial" panose="020B0604020202020204" pitchFamily="34" charset="0"/>
              </a:rPr>
              <a:t>tends to be warming and filling. Breakfast, afternoon tea and high tea are examples of meals in Britain.</a:t>
            </a:r>
          </a:p>
          <a:p>
            <a:pPr>
              <a:lnSpc>
                <a:spcPct val="150000"/>
              </a:lnSpc>
            </a:pPr>
            <a:r>
              <a:rPr lang="en-GB" sz="2400" dirty="0">
                <a:latin typeface="Arial" panose="020B0604020202020204" pitchFamily="34" charset="0"/>
                <a:cs typeface="Arial" panose="020B0604020202020204" pitchFamily="34" charset="0"/>
              </a:rPr>
              <a:t>Many famous dishes have been created in </a:t>
            </a:r>
            <a:r>
              <a:rPr lang="en-GB" sz="2400" b="1" dirty="0">
                <a:latin typeface="Arial" panose="020B0604020202020204" pitchFamily="34" charset="0"/>
                <a:cs typeface="Arial" panose="020B0604020202020204" pitchFamily="34" charset="0"/>
              </a:rPr>
              <a:t>France</a:t>
            </a:r>
            <a:r>
              <a:rPr lang="en-GB" sz="2400" dirty="0">
                <a:latin typeface="Arial" panose="020B0604020202020204" pitchFamily="34" charset="0"/>
                <a:cs typeface="Arial" panose="020B0604020202020204" pitchFamily="34" charset="0"/>
              </a:rPr>
              <a:t>, the home of classical cooking. Each region of France has its specialities and styles of cooking.</a:t>
            </a:r>
          </a:p>
          <a:p>
            <a:pPr>
              <a:lnSpc>
                <a:spcPct val="150000"/>
              </a:lnSpc>
            </a:pPr>
            <a:r>
              <a:rPr lang="en-GB" sz="2400" b="1" dirty="0">
                <a:latin typeface="Arial" panose="020B0604020202020204" pitchFamily="34" charset="0"/>
                <a:cs typeface="Arial" panose="020B0604020202020204" pitchFamily="34" charset="0"/>
              </a:rPr>
              <a:t>Italy </a:t>
            </a:r>
            <a:r>
              <a:rPr lang="en-GB" sz="2400" dirty="0">
                <a:latin typeface="Arial" panose="020B0604020202020204" pitchFamily="34" charset="0"/>
                <a:cs typeface="Arial" panose="020B0604020202020204" pitchFamily="34" charset="0"/>
              </a:rPr>
              <a:t>is noted for its pastas, risottos, cheeses, pizzas and many more.</a:t>
            </a:r>
          </a:p>
          <a:p>
            <a:pPr>
              <a:lnSpc>
                <a:spcPct val="150000"/>
              </a:lnSpc>
            </a:pPr>
            <a:r>
              <a:rPr lang="en-GB" sz="2400" b="1" dirty="0">
                <a:latin typeface="Arial" panose="020B0604020202020204" pitchFamily="34" charset="0"/>
                <a:cs typeface="Arial" panose="020B0604020202020204" pitchFamily="34" charset="0"/>
              </a:rPr>
              <a:t>German and Austrian </a:t>
            </a:r>
            <a:r>
              <a:rPr lang="en-GB" sz="2400" dirty="0">
                <a:latin typeface="Arial" panose="020B0604020202020204" pitchFamily="34" charset="0"/>
                <a:cs typeface="Arial" panose="020B0604020202020204" pitchFamily="34" charset="0"/>
              </a:rPr>
              <a:t>dishes are filling, with meat being used extensively. </a:t>
            </a:r>
          </a:p>
        </p:txBody>
      </p:sp>
    </p:spTree>
    <p:extLst>
      <p:ext uri="{BB962C8B-B14F-4D97-AF65-F5344CB8AC3E}">
        <p14:creationId xmlns:p14="http://schemas.microsoft.com/office/powerpoint/2010/main" val="4258357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3: The influence of ethnic cultures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EUROPEAN COOKERY (CONT.)</a:t>
            </a:r>
          </a:p>
          <a:p>
            <a:pPr>
              <a:lnSpc>
                <a:spcPct val="150000"/>
              </a:lnSpc>
            </a:pPr>
            <a:r>
              <a:rPr lang="en-GB" sz="2400" dirty="0">
                <a:latin typeface="Arial" panose="020B0604020202020204" pitchFamily="34" charset="0"/>
                <a:cs typeface="Arial" panose="020B0604020202020204" pitchFamily="34" charset="0"/>
              </a:rPr>
              <a:t>French, Italian and German cookery influences the cooking of </a:t>
            </a:r>
            <a:r>
              <a:rPr lang="en-GB" sz="2400" b="1" dirty="0">
                <a:latin typeface="Arial" panose="020B0604020202020204" pitchFamily="34" charset="0"/>
                <a:cs typeface="Arial" panose="020B0604020202020204" pitchFamily="34" charset="0"/>
              </a:rPr>
              <a:t>Switzerland</a:t>
            </a:r>
            <a:r>
              <a:rPr lang="en-GB" sz="2400" dirty="0">
                <a:latin typeface="Arial" panose="020B0604020202020204" pitchFamily="34" charset="0"/>
                <a:cs typeface="Arial" panose="020B0604020202020204" pitchFamily="34" charset="0"/>
              </a:rPr>
              <a:t>, a country famous for its cheeses. </a:t>
            </a:r>
            <a:r>
              <a:rPr lang="en-GB" sz="2400" b="1" dirty="0">
                <a:latin typeface="Arial" panose="020B0604020202020204" pitchFamily="34" charset="0"/>
                <a:cs typeface="Arial" panose="020B0604020202020204" pitchFamily="34" charset="0"/>
              </a:rPr>
              <a:t>Spain </a:t>
            </a:r>
            <a:r>
              <a:rPr lang="en-GB" sz="2400" dirty="0">
                <a:latin typeface="Arial" panose="020B0604020202020204" pitchFamily="34" charset="0"/>
                <a:cs typeface="Arial" panose="020B0604020202020204" pitchFamily="34" charset="0"/>
              </a:rPr>
              <a:t>is well known for paella, gazpacho, tortilla, and tapas. </a:t>
            </a:r>
            <a:r>
              <a:rPr lang="en-GB" sz="2400" b="1" dirty="0">
                <a:latin typeface="Arial" panose="020B0604020202020204" pitchFamily="34" charset="0"/>
                <a:cs typeface="Arial" panose="020B0604020202020204" pitchFamily="34" charset="0"/>
              </a:rPr>
              <a:t>Denmark, Norway and Sweden </a:t>
            </a:r>
            <a:r>
              <a:rPr lang="en-GB" sz="2400" dirty="0">
                <a:latin typeface="Arial" panose="020B0604020202020204" pitchFamily="34" charset="0"/>
                <a:cs typeface="Arial" panose="020B0604020202020204" pitchFamily="34" charset="0"/>
              </a:rPr>
              <a:t>eat large amounts of fish, particularly herring. </a:t>
            </a:r>
            <a:r>
              <a:rPr lang="en-GB" sz="2400" b="1" dirty="0">
                <a:latin typeface="Arial" panose="020B0604020202020204" pitchFamily="34" charset="0"/>
                <a:cs typeface="Arial" panose="020B0604020202020204" pitchFamily="34" charset="0"/>
              </a:rPr>
              <a:t>Russian</a:t>
            </a:r>
            <a:r>
              <a:rPr lang="en-GB" sz="2400" dirty="0">
                <a:latin typeface="Arial" panose="020B0604020202020204" pitchFamily="34" charset="0"/>
                <a:cs typeface="Arial" panose="020B0604020202020204" pitchFamily="34" charset="0"/>
              </a:rPr>
              <a:t> cooking in the north eastern regions of Europe, including the Ukraine, has provided one of the most popular classical dishes, namely Chicken a la Kiev. Food from the </a:t>
            </a:r>
            <a:r>
              <a:rPr lang="en-GB" sz="2400" b="1" dirty="0">
                <a:latin typeface="Arial" panose="020B0604020202020204" pitchFamily="34" charset="0"/>
                <a:cs typeface="Arial" panose="020B0604020202020204" pitchFamily="34" charset="0"/>
              </a:rPr>
              <a:t>Mediterranean</a:t>
            </a:r>
            <a:r>
              <a:rPr lang="en-GB" sz="2400" dirty="0">
                <a:latin typeface="Arial" panose="020B0604020202020204" pitchFamily="34" charset="0"/>
                <a:cs typeface="Arial" panose="020B0604020202020204" pitchFamily="34" charset="0"/>
              </a:rPr>
              <a:t> area includes olives, aubergines, lemons, squid, octopus, yoghurt and lamb.</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809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Menu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COMPOSITION AND PLANNING OF A MENU</a:t>
            </a:r>
          </a:p>
          <a:p>
            <a:pPr>
              <a:lnSpc>
                <a:spcPct val="150000"/>
              </a:lnSpc>
            </a:pPr>
            <a:r>
              <a:rPr lang="en-GB" sz="2400" dirty="0">
                <a:latin typeface="Arial" panose="020B0604020202020204" pitchFamily="34" charset="0"/>
                <a:cs typeface="Arial" panose="020B0604020202020204" pitchFamily="34" charset="0"/>
              </a:rPr>
              <a:t>The size and class of an establishment will determine the number of courses on a menu and the number of dishes within each course. An establishment where full food preparation and service brigades are in full operation, may offer a full menu. </a:t>
            </a:r>
          </a:p>
        </p:txBody>
      </p:sp>
    </p:spTree>
    <p:extLst>
      <p:ext uri="{BB962C8B-B14F-4D97-AF65-F5344CB8AC3E}">
        <p14:creationId xmlns:p14="http://schemas.microsoft.com/office/powerpoint/2010/main" val="1488002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SUGAR COOKERY </a:t>
            </a:r>
          </a:p>
          <a:p>
            <a:pPr>
              <a:lnSpc>
                <a:spcPct val="150000"/>
              </a:lnSpc>
            </a:pPr>
            <a:r>
              <a:rPr lang="en-GB" sz="2400" dirty="0">
                <a:latin typeface="Arial" panose="020B0604020202020204" pitchFamily="34" charset="0"/>
                <a:cs typeface="Arial" panose="020B0604020202020204" pitchFamily="34" charset="0"/>
              </a:rPr>
              <a:t>Sugar cookery involves the use of water and sugar, combined in different concentrations, to make sweets, syrups for bottling, cake frostings and sweet sauces. When sugar and water are boiled together, a true solution is formed.</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Special preparation techniques</a:t>
            </a:r>
          </a:p>
        </p:txBody>
      </p:sp>
    </p:spTree>
    <p:extLst>
      <p:ext uri="{BB962C8B-B14F-4D97-AF65-F5344CB8AC3E}">
        <p14:creationId xmlns:p14="http://schemas.microsoft.com/office/powerpoint/2010/main" val="2549072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Special preparation techniques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CHOCOLATE COOKERY</a:t>
            </a:r>
          </a:p>
          <a:p>
            <a:pPr>
              <a:lnSpc>
                <a:spcPct val="150000"/>
              </a:lnSpc>
            </a:pPr>
            <a:r>
              <a:rPr lang="en-GB" sz="2400" dirty="0">
                <a:latin typeface="Arial" panose="020B0604020202020204" pitchFamily="34" charset="0"/>
                <a:cs typeface="Arial" panose="020B0604020202020204" pitchFamily="34" charset="0"/>
              </a:rPr>
              <a:t>There are TWO main types of chocolate available, namely couverture and coating chocolate. Each type is used for a specific purpose and needs different methods of preparation. Both types of chocolate are available in milk (lighter and sweeter) and plain (dark and semi-sweet) chocolate. Chocolate can be bought in slabs, blocks and chips.</a:t>
            </a:r>
          </a:p>
        </p:txBody>
      </p:sp>
    </p:spTree>
    <p:extLst>
      <p:ext uri="{BB962C8B-B14F-4D97-AF65-F5344CB8AC3E}">
        <p14:creationId xmlns:p14="http://schemas.microsoft.com/office/powerpoint/2010/main" val="2447957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Special preparation techniques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FROZEN DESSERTS</a:t>
            </a:r>
          </a:p>
          <a:p>
            <a:pPr>
              <a:lnSpc>
                <a:spcPct val="150000"/>
              </a:lnSpc>
            </a:pPr>
            <a:r>
              <a:rPr lang="en-GB" sz="2400" dirty="0">
                <a:latin typeface="Arial" panose="020B0604020202020204" pitchFamily="34" charset="0"/>
                <a:cs typeface="Arial" panose="020B0604020202020204" pitchFamily="34" charset="0"/>
              </a:rPr>
              <a:t>There are four main types of frozen desserts: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Ice creams;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Ice milks;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Sherbets;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Water ices (sorbets).</a:t>
            </a:r>
          </a:p>
        </p:txBody>
      </p:sp>
    </p:spTree>
    <p:extLst>
      <p:ext uri="{BB962C8B-B14F-4D97-AF65-F5344CB8AC3E}">
        <p14:creationId xmlns:p14="http://schemas.microsoft.com/office/powerpoint/2010/main" val="1444446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4: Special preparation techniques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SEAFOOD: SHELLFISH</a:t>
            </a:r>
          </a:p>
          <a:p>
            <a:pPr>
              <a:lnSpc>
                <a:spcPct val="150000"/>
              </a:lnSpc>
            </a:pPr>
            <a:r>
              <a:rPr lang="en-GB" sz="2400" dirty="0">
                <a:latin typeface="Arial" panose="020B0604020202020204" pitchFamily="34" charset="0"/>
                <a:cs typeface="Arial" panose="020B0604020202020204" pitchFamily="34" charset="0"/>
              </a:rPr>
              <a:t>In order to be of the highest quality, shellfish must be absolutely fresh. It can be classified and prepared in the following way:</a:t>
            </a:r>
          </a:p>
        </p:txBody>
      </p:sp>
      <p:pic>
        <p:nvPicPr>
          <p:cNvPr id="2" name="Picture 1">
            <a:extLst>
              <a:ext uri="{FF2B5EF4-FFF2-40B4-BE49-F238E27FC236}">
                <a16:creationId xmlns:a16="http://schemas.microsoft.com/office/drawing/2014/main" id="{52F718E2-E1BF-4065-8061-2060E9E065DE}"/>
              </a:ext>
            </a:extLst>
          </p:cNvPr>
          <p:cNvPicPr>
            <a:picLocks noChangeAspect="1"/>
          </p:cNvPicPr>
          <p:nvPr/>
        </p:nvPicPr>
        <p:blipFill>
          <a:blip r:embed="rId3"/>
          <a:stretch>
            <a:fillRect/>
          </a:stretch>
        </p:blipFill>
        <p:spPr>
          <a:xfrm>
            <a:off x="2362394" y="3488621"/>
            <a:ext cx="7467210" cy="2472166"/>
          </a:xfrm>
          <a:prstGeom prst="rect">
            <a:avLst/>
          </a:prstGeom>
        </p:spPr>
      </p:pic>
    </p:spTree>
    <p:extLst>
      <p:ext uri="{BB962C8B-B14F-4D97-AF65-F5344CB8AC3E}">
        <p14:creationId xmlns:p14="http://schemas.microsoft.com/office/powerpoint/2010/main" val="2391632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Menu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FACTORS AFFECTING MENU PLANNING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target market;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Organisational goals and the type of establishment;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Production and service constraints.</a:t>
            </a:r>
          </a:p>
        </p:txBody>
      </p:sp>
    </p:spTree>
    <p:extLst>
      <p:ext uri="{BB962C8B-B14F-4D97-AF65-F5344CB8AC3E}">
        <p14:creationId xmlns:p14="http://schemas.microsoft.com/office/powerpoint/2010/main" val="2080889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Menu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MENU PLANNING FOR FUNCTIONS</a:t>
            </a:r>
          </a:p>
          <a:p>
            <a:pPr>
              <a:lnSpc>
                <a:spcPct val="150000"/>
              </a:lnSpc>
            </a:pPr>
            <a:r>
              <a:rPr lang="en-GB" sz="2400" dirty="0">
                <a:latin typeface="Arial" panose="020B0604020202020204" pitchFamily="34" charset="0"/>
                <a:cs typeface="Arial" panose="020B0604020202020204" pitchFamily="34" charset="0"/>
              </a:rPr>
              <a:t>As large a menu as possible should be offered, depending on the size of the establishment. It is better to offer a smaller number of well-prepared dishes than a large number of hurriedly prepared ones. If a special party luncheon is required, three or four courses are usually offered. Almost all foods are suitable for serving at luncheon.</a:t>
            </a:r>
          </a:p>
        </p:txBody>
      </p:sp>
    </p:spTree>
    <p:extLst>
      <p:ext uri="{BB962C8B-B14F-4D97-AF65-F5344CB8AC3E}">
        <p14:creationId xmlns:p14="http://schemas.microsoft.com/office/powerpoint/2010/main" val="2907362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Menu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MENU WRITING (WRITING OUT A TABLE D’HÔTE MENU)</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List food in the order in which it will be served, listing the beverages last.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Write the first letter of each item with a capital letter.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Specify the method of preparation.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word MENU as well as the TYPE OF MEAL and the DATE must appear on each menu.</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There should be sufficient spacing between courses.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All items should be positioned in the centre of the card.</a:t>
            </a:r>
          </a:p>
        </p:txBody>
      </p:sp>
    </p:spTree>
    <p:extLst>
      <p:ext uri="{BB962C8B-B14F-4D97-AF65-F5344CB8AC3E}">
        <p14:creationId xmlns:p14="http://schemas.microsoft.com/office/powerpoint/2010/main" val="2545799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Menu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MENU WRITING (THE PRINTED MENU)</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There should be clear headings to indicate the various courses/groupings on the menu.</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courses should be arranged in the correct order/sequence.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Use correct terminology – give brief explanations where necessary.</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Design and colour should harmonise with the design/décor of the operation/food-service unit.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 The type of print should be easy to read.</a:t>
            </a:r>
          </a:p>
        </p:txBody>
      </p:sp>
    </p:spTree>
    <p:extLst>
      <p:ext uri="{BB962C8B-B14F-4D97-AF65-F5344CB8AC3E}">
        <p14:creationId xmlns:p14="http://schemas.microsoft.com/office/powerpoint/2010/main" val="3117726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err="1">
                <a:solidFill>
                  <a:schemeClr val="bg1"/>
                </a:solidFill>
              </a:rPr>
              <a:t>www.futuremanagers.com</a:t>
            </a:r>
            <a:endParaRPr lang="en-ZA" sz="1600" dirty="0">
              <a:solidFill>
                <a:schemeClr val="bg1"/>
              </a:solidFill>
            </a:endParaRP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Menu planning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SPECIAL REQUIREMENTS FOR DIFFERENT AGE GROUPS</a:t>
            </a:r>
          </a:p>
          <a:p>
            <a:pPr>
              <a:lnSpc>
                <a:spcPct val="150000"/>
              </a:lnSpc>
            </a:pPr>
            <a:r>
              <a:rPr lang="en-GB" sz="2400" dirty="0">
                <a:latin typeface="Arial" panose="020B0604020202020204" pitchFamily="34" charset="0"/>
                <a:cs typeface="Arial" panose="020B0604020202020204" pitchFamily="34" charset="0"/>
              </a:rPr>
              <a:t>The diet for </a:t>
            </a:r>
            <a:r>
              <a:rPr lang="en-GB" sz="2400" b="1" dirty="0">
                <a:latin typeface="Arial" panose="020B0604020202020204" pitchFamily="34" charset="0"/>
                <a:cs typeface="Arial" panose="020B0604020202020204" pitchFamily="34" charset="0"/>
              </a:rPr>
              <a:t>pregnant women </a:t>
            </a:r>
            <a:r>
              <a:rPr lang="en-GB" sz="2400" dirty="0">
                <a:latin typeface="Arial" panose="020B0604020202020204" pitchFamily="34" charset="0"/>
                <a:cs typeface="Arial" panose="020B0604020202020204" pitchFamily="34" charset="0"/>
              </a:rPr>
              <a:t>is simply an ordinary balanced diet which provides enough of the necessary nutrients to enable the foetus to develop properly. </a:t>
            </a:r>
            <a:r>
              <a:rPr lang="en-GB" sz="2400" b="1" dirty="0">
                <a:latin typeface="Arial" panose="020B0604020202020204" pitchFamily="34" charset="0"/>
                <a:cs typeface="Arial" panose="020B0604020202020204" pitchFamily="34" charset="0"/>
              </a:rPr>
              <a:t>Babies </a:t>
            </a:r>
            <a:r>
              <a:rPr lang="en-GB" sz="2400" dirty="0">
                <a:latin typeface="Arial" panose="020B0604020202020204" pitchFamily="34" charset="0"/>
                <a:cs typeface="Arial" panose="020B0604020202020204" pitchFamily="34" charset="0"/>
              </a:rPr>
              <a:t>depends entirely on milk to provide calcium and protein needs for at least the first four to six months of life. The most important food groups for the </a:t>
            </a:r>
            <a:r>
              <a:rPr lang="en-GB" sz="2400" b="1" dirty="0">
                <a:latin typeface="Arial" panose="020B0604020202020204" pitchFamily="34" charset="0"/>
                <a:cs typeface="Arial" panose="020B0604020202020204" pitchFamily="34" charset="0"/>
              </a:rPr>
              <a:t>toddler</a:t>
            </a:r>
            <a:r>
              <a:rPr lang="en-GB" sz="2400" dirty="0">
                <a:latin typeface="Arial" panose="020B0604020202020204" pitchFamily="34" charset="0"/>
                <a:cs typeface="Arial" panose="020B0604020202020204" pitchFamily="34" charset="0"/>
              </a:rPr>
              <a:t> are the milk, meat, fruit and vegetable groups, which are needed to provide the child with sufficient proteins, mineral substances and vitamins.</a:t>
            </a:r>
          </a:p>
        </p:txBody>
      </p:sp>
    </p:spTree>
    <p:extLst>
      <p:ext uri="{BB962C8B-B14F-4D97-AF65-F5344CB8AC3E}">
        <p14:creationId xmlns:p14="http://schemas.microsoft.com/office/powerpoint/2010/main" val="1486319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4535</TotalTime>
  <Words>3141</Words>
  <Application>Microsoft Office PowerPoint</Application>
  <PresentationFormat>Widescreen</PresentationFormat>
  <Paragraphs>234</Paragraphs>
  <Slides>43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Brandon Grotesque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Becky Leighton</cp:lastModifiedBy>
  <cp:revision>115</cp:revision>
  <dcterms:created xsi:type="dcterms:W3CDTF">2018-09-18T08:47:31Z</dcterms:created>
  <dcterms:modified xsi:type="dcterms:W3CDTF">2019-11-03T12:51:17Z</dcterms:modified>
</cp:coreProperties>
</file>