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1" r:id="rId3"/>
    <p:sldId id="270" r:id="rId4"/>
    <p:sldId id="277" r:id="rId5"/>
    <p:sldId id="272" r:id="rId6"/>
    <p:sldId id="280" r:id="rId7"/>
    <p:sldId id="273" r:id="rId8"/>
    <p:sldId id="281" r:id="rId9"/>
    <p:sldId id="274" r:id="rId10"/>
    <p:sldId id="282" r:id="rId11"/>
    <p:sldId id="283" r:id="rId12"/>
    <p:sldId id="284" r:id="rId13"/>
    <p:sldId id="275" r:id="rId14"/>
    <p:sldId id="286" r:id="rId15"/>
    <p:sldId id="287" r:id="rId16"/>
    <p:sldId id="288" r:id="rId17"/>
    <p:sldId id="289" r:id="rId18"/>
    <p:sldId id="290" r:id="rId19"/>
    <p:sldId id="276" r:id="rId20"/>
    <p:sldId id="292" r:id="rId21"/>
    <p:sldId id="2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6" autoAdjust="0"/>
    <p:restoredTop sz="94529"/>
  </p:normalViewPr>
  <p:slideViewPr>
    <p:cSldViewPr snapToGrid="0" snapToObjects="1">
      <p:cViewPr varScale="1">
        <p:scale>
          <a:sx n="44" d="100"/>
          <a:sy n="44" d="100"/>
        </p:scale>
        <p:origin x="91" y="6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C996-B2B9-5240-B316-5F32F694C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150061-F33B-1B4A-91E5-C949D034E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85B5E1-A19B-704F-8702-F512E9442226}"/>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4DE411AE-BFF1-9A41-83A8-41AAE6C74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59E9A-86AB-234B-9208-CBE0FF33772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304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1DE-1CDB-1F4B-BC0E-3B66D909FC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F3569-F8AB-9A4A-994A-749B93653A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E29316-AB93-C642-9A75-2F6D0AE98E05}"/>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C3B41DCC-FA20-DC41-8FAD-2CE86B5F0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09FB14-979F-B449-9D48-74BE686816F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258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50C3-D53E-A041-A9DB-1045605D2E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BA64DC-20F7-AD49-920F-A006498DE1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E27B-924A-0249-8B0C-E673A4375B98}"/>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F876B186-AD16-124B-BE89-F100238EF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A8E32-8AA1-6E4A-8993-363D1F96807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67625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F35-2610-7D4D-A15B-38E23A711C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74792-A591-0C43-A39A-596364DDF4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12403-A56B-954C-A4E0-716C875DB96A}"/>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A7D762AB-59D0-F04F-8C34-35F2AECCA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6A6CB-52D2-5B4D-B0FC-E5CA94A6915A}"/>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697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1E9E-6383-934F-A592-666F1B477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55E675-05B5-8645-ABC3-CFFE91C18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9AC746-9B0D-AD4C-AA37-3E4813359926}"/>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29A9664B-DEB2-6849-B2CF-91A197B6B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E64E7-1787-0E4B-93E6-10DABAC204FD}"/>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39963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4FC-0EE0-9F47-8AB9-6678F2305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65237-F45C-1842-9DF3-370D3AB1BA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9DEFCD-7FF3-DE43-BDE5-42CE773DA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812F5-1021-C246-B4E4-D46D0E2A6C6E}"/>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6" name="Footer Placeholder 5">
            <a:extLst>
              <a:ext uri="{FF2B5EF4-FFF2-40B4-BE49-F238E27FC236}">
                <a16:creationId xmlns:a16="http://schemas.microsoft.com/office/drawing/2014/main" id="{47A7527D-1E2A-5442-8A21-63CF03ECB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6B47F9-C074-D34C-8B3E-49A1E821EA0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999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142-7397-134B-8816-B61569650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A7593-10F5-D546-8CC0-773B3A36B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156E0F-EE48-2446-9BFD-94C0BB5E1C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08884-E1C4-6A41-8A74-F235FF4DE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501CA7-3A87-F941-9BEB-6AD71F516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B77EB5-BB91-C246-A4C2-A6511A489F2D}"/>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8" name="Footer Placeholder 7">
            <a:extLst>
              <a:ext uri="{FF2B5EF4-FFF2-40B4-BE49-F238E27FC236}">
                <a16:creationId xmlns:a16="http://schemas.microsoft.com/office/drawing/2014/main" id="{0C68161F-E103-774E-AF32-7A1536F594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688133-4C64-B241-BAFD-20C898ED8F79}"/>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66876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5658-9AB8-6D47-82B1-FE28A75209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FBAAB-5A28-3646-B5A3-3C70F15071A6}"/>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4" name="Footer Placeholder 3">
            <a:extLst>
              <a:ext uri="{FF2B5EF4-FFF2-40B4-BE49-F238E27FC236}">
                <a16:creationId xmlns:a16="http://schemas.microsoft.com/office/drawing/2014/main" id="{BC549E09-20BB-EC43-86CE-81E72A3A8F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80216F-DEAD-FA4E-9959-32A9F9EE2B5F}"/>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859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9C0C-84EB-D04C-AE55-EA2CA6003F1C}"/>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3" name="Footer Placeholder 2">
            <a:extLst>
              <a:ext uri="{FF2B5EF4-FFF2-40B4-BE49-F238E27FC236}">
                <a16:creationId xmlns:a16="http://schemas.microsoft.com/office/drawing/2014/main" id="{52DDEC6D-E524-4446-ACF7-5E570DDFAD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77F6E-5903-8A4F-B6B4-506ADA2BF843}"/>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01812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C2AF-CB84-CE4D-BB17-9BCD0BEE0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9B20B3-45CE-EC4E-BA6D-FA4FD4B16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54BC5E-71F7-E742-9409-CA8CA235B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0B373-D001-604D-982A-08CA677FD784}"/>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6" name="Footer Placeholder 5">
            <a:extLst>
              <a:ext uri="{FF2B5EF4-FFF2-40B4-BE49-F238E27FC236}">
                <a16:creationId xmlns:a16="http://schemas.microsoft.com/office/drawing/2014/main" id="{540A53A4-9FF5-354D-9804-63AC381E50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6BE2C6-B8B8-094D-A85A-744FFA7DFD34}"/>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6639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EDF-2AC2-6D43-91AD-2FC7CA56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71A7A0-8EE4-5F4E-8431-6698219AC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A29AC0-5F77-6A4E-9E7E-2470D2087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12124-AAD0-434C-BB3D-99DF851B953C}"/>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6" name="Footer Placeholder 5">
            <a:extLst>
              <a:ext uri="{FF2B5EF4-FFF2-40B4-BE49-F238E27FC236}">
                <a16:creationId xmlns:a16="http://schemas.microsoft.com/office/drawing/2014/main" id="{EA971030-798C-1C48-9A71-7398ECA86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CB539-5901-1540-9072-7C0C108B2F3C}"/>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9530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815C-FC18-0D4F-9BB0-7E51A018C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A39992-E157-964F-9AA8-EEFBFFCC1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A1A3F-696C-0B4F-B81C-505E822DA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775A592D-4E04-0940-8787-6F9AF0A73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887DF6-B662-1A43-8D83-3032652B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ECE69-9CD1-F14B-A56D-9503437A8985}" type="slidenum">
              <a:rPr lang="en-GB" smtClean="0"/>
              <a:t>‹#›</a:t>
            </a:fld>
            <a:endParaRPr lang="en-GB"/>
          </a:p>
        </p:txBody>
      </p:sp>
    </p:spTree>
    <p:extLst>
      <p:ext uri="{BB962C8B-B14F-4D97-AF65-F5344CB8AC3E}">
        <p14:creationId xmlns:p14="http://schemas.microsoft.com/office/powerpoint/2010/main" val="421736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02237B-431E-46A8-AA54-D13EA320EC16}"/>
              </a:ext>
            </a:extLst>
          </p:cNvPr>
          <p:cNvPicPr>
            <a:picLocks noChangeAspect="1"/>
          </p:cNvPicPr>
          <p:nvPr/>
        </p:nvPicPr>
        <p:blipFill rotWithShape="1">
          <a:blip r:embed="rId2"/>
          <a:srcRect t="28939" b="31072"/>
          <a:stretch/>
        </p:blipFill>
        <p:spPr>
          <a:xfrm>
            <a:off x="-2041" y="1"/>
            <a:ext cx="12193020" cy="6858000"/>
          </a:xfrm>
          <a:prstGeom prst="rect">
            <a:avLst/>
          </a:prstGeom>
        </p:spPr>
      </p:pic>
      <p:sp>
        <p:nvSpPr>
          <p:cNvPr id="6" name="TextBox 5">
            <a:extLst>
              <a:ext uri="{FF2B5EF4-FFF2-40B4-BE49-F238E27FC236}">
                <a16:creationId xmlns:a16="http://schemas.microsoft.com/office/drawing/2014/main" id="{2010E631-21CE-6343-B0E6-9C72C5DAC70D}"/>
              </a:ext>
            </a:extLst>
          </p:cNvPr>
          <p:cNvSpPr txBox="1"/>
          <p:nvPr/>
        </p:nvSpPr>
        <p:spPr>
          <a:xfrm>
            <a:off x="-1020" y="5108656"/>
            <a:ext cx="12191999" cy="1754326"/>
          </a:xfrm>
          <a:prstGeom prst="rect">
            <a:avLst/>
          </a:prstGeom>
          <a:solidFill>
            <a:schemeClr val="accent2"/>
          </a:solidFill>
        </p:spPr>
        <p:txBody>
          <a:bodyPr wrap="square" rtlCol="0">
            <a:spAutoFit/>
          </a:bodyPr>
          <a:lstStyle/>
          <a:p>
            <a:pPr algn="r"/>
            <a:r>
              <a:rPr lang="en-GB" sz="5400" b="1" dirty="0">
                <a:solidFill>
                  <a:schemeClr val="bg1"/>
                </a:solidFill>
                <a:latin typeface="Brandon Grotesque Medium" panose="020B0603020203060202" pitchFamily="34" charset="77"/>
              </a:rPr>
              <a:t>Mathematics</a:t>
            </a:r>
          </a:p>
          <a:p>
            <a:pPr algn="r"/>
            <a:r>
              <a:rPr lang="en-GB" sz="5400" b="1" dirty="0">
                <a:solidFill>
                  <a:schemeClr val="bg1"/>
                </a:solidFill>
                <a:latin typeface="Brandon Grotesque Medium" panose="020B0603020203060202" pitchFamily="34" charset="77"/>
              </a:rPr>
              <a:t>N6</a:t>
            </a:r>
          </a:p>
        </p:txBody>
      </p:sp>
      <p:pic>
        <p:nvPicPr>
          <p:cNvPr id="8" name="Picture 7">
            <a:extLst>
              <a:ext uri="{FF2B5EF4-FFF2-40B4-BE49-F238E27FC236}">
                <a16:creationId xmlns:a16="http://schemas.microsoft.com/office/drawing/2014/main" id="{AEAFD9B4-3832-9845-B14D-BFFC5D28A267}"/>
              </a:ext>
            </a:extLst>
          </p:cNvPr>
          <p:cNvPicPr>
            <a:picLocks noChangeAspect="1"/>
          </p:cNvPicPr>
          <p:nvPr/>
        </p:nvPicPr>
        <p:blipFill>
          <a:blip r:embed="rId3"/>
          <a:stretch>
            <a:fillRect/>
          </a:stretch>
        </p:blipFill>
        <p:spPr>
          <a:xfrm>
            <a:off x="-1523627" y="-858622"/>
            <a:ext cx="6512486" cy="6512486"/>
          </a:xfrm>
          <a:prstGeom prst="rect">
            <a:avLst/>
          </a:prstGeom>
        </p:spPr>
      </p:pic>
    </p:spTree>
    <p:extLst>
      <p:ext uri="{BB962C8B-B14F-4D97-AF65-F5344CB8AC3E}">
        <p14:creationId xmlns:p14="http://schemas.microsoft.com/office/powerpoint/2010/main" val="38001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Differential equations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48574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FIRST ORDER DIFFERENTIAL EQUATIONS</a:t>
                </a:r>
              </a:p>
              <a:p>
                <a:pPr>
                  <a:lnSpc>
                    <a:spcPct val="150000"/>
                  </a:lnSpc>
                </a:pPr>
                <a:r>
                  <a:rPr lang="en-GB" sz="2400" dirty="0">
                    <a:latin typeface="Arial" panose="020B0604020202020204" pitchFamily="34" charset="0"/>
                    <a:cs typeface="Arial" panose="020B0604020202020204" pitchFamily="34" charset="0"/>
                  </a:rPr>
                  <a:t>First order differential equations, where the dependent variable appears in the first degree, are said to be linear. The general form of such a linear differential equation is </a:t>
                </a:r>
                <a14:m>
                  <m:oMath xmlns:m="http://schemas.openxmlformats.org/officeDocument/2006/math">
                    <m:f>
                      <m:fPr>
                        <m:ctrlPr>
                          <a:rPr lang="en-GB" sz="2400" b="0" i="1" smtClean="0">
                            <a:latin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cs typeface="Arial" panose="020B0604020202020204" pitchFamily="34" charset="0"/>
                          </a:rPr>
                          <m:t>𝑑𝑦</m:t>
                        </m:r>
                      </m:num>
                      <m:den>
                        <m:r>
                          <a:rPr lang="en-GB" sz="2400" b="0" i="1" smtClean="0">
                            <a:latin typeface="Cambria Math" panose="02040503050406030204" pitchFamily="18" charset="0"/>
                            <a:cs typeface="Arial" panose="020B0604020202020204" pitchFamily="34" charset="0"/>
                          </a:rPr>
                          <m:t>𝑑𝑥</m:t>
                        </m:r>
                      </m:den>
                    </m:f>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𝑃𝑦</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𝑄</m:t>
                    </m:r>
                  </m:oMath>
                </a14:m>
                <a:r>
                  <a:rPr lang="en-GB" sz="2400" dirty="0">
                    <a:latin typeface="Arial" panose="020B0604020202020204" pitchFamily="34" charset="0"/>
                    <a:cs typeface="Arial" panose="020B0604020202020204" pitchFamily="34" charset="0"/>
                  </a:rPr>
                  <a:t> where </a:t>
                </a:r>
                <a14:m>
                  <m:oMath xmlns:m="http://schemas.openxmlformats.org/officeDocument/2006/math">
                    <m:r>
                      <a:rPr lang="en-GB" sz="2400" i="1">
                        <a:latin typeface="Cambria Math" panose="02040503050406030204" pitchFamily="18" charset="0"/>
                        <a:cs typeface="Arial" panose="020B0604020202020204" pitchFamily="34" charset="0"/>
                      </a:rPr>
                      <m:t>𝑃</m:t>
                    </m:r>
                  </m:oMath>
                </a14:m>
                <a:r>
                  <a:rPr lang="en-GB" sz="2400" dirty="0">
                    <a:latin typeface="Arial" panose="020B0604020202020204" pitchFamily="34" charset="0"/>
                    <a:cs typeface="Arial" panose="020B0604020202020204" pitchFamily="34" charset="0"/>
                  </a:rPr>
                  <a:t> and </a:t>
                </a:r>
                <a14:m>
                  <m:oMath xmlns:m="http://schemas.openxmlformats.org/officeDocument/2006/math">
                    <m:r>
                      <a:rPr lang="en-GB" sz="2400" b="0" i="1" smtClean="0">
                        <a:latin typeface="Cambria Math" panose="02040503050406030204" pitchFamily="18" charset="0"/>
                        <a:cs typeface="Arial" panose="020B0604020202020204" pitchFamily="34" charset="0"/>
                      </a:rPr>
                      <m:t>𝑄</m:t>
                    </m:r>
                  </m:oMath>
                </a14:m>
                <a:r>
                  <a:rPr lang="en-GB" sz="2400" dirty="0">
                    <a:latin typeface="Arial" panose="020B0604020202020204" pitchFamily="34" charset="0"/>
                    <a:cs typeface="Arial" panose="020B0604020202020204" pitchFamily="34" charset="0"/>
                  </a:rPr>
                  <a:t> are functions of </a:t>
                </a:r>
                <a14:m>
                  <m:oMath xmlns:m="http://schemas.openxmlformats.org/officeDocument/2006/math">
                    <m:r>
                      <a:rPr lang="en-GB" sz="2400" b="0" i="1" smtClean="0">
                        <a:latin typeface="Cambria Math" panose="02040503050406030204" pitchFamily="18" charset="0"/>
                        <a:cs typeface="Arial" panose="020B0604020202020204" pitchFamily="34" charset="0"/>
                      </a:rPr>
                      <m:t>𝑥</m:t>
                    </m:r>
                  </m:oMath>
                </a14:m>
                <a:r>
                  <a:rPr lang="en-GB" sz="2400" dirty="0">
                    <a:latin typeface="Arial" panose="020B0604020202020204" pitchFamily="34" charset="0"/>
                    <a:cs typeface="Arial" panose="020B0604020202020204" pitchFamily="34" charset="0"/>
                  </a:rPr>
                  <a:t>.</a:t>
                </a: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2485745"/>
              </a:xfrm>
              <a:prstGeom prst="rect">
                <a:avLst/>
              </a:prstGeom>
              <a:blipFill>
                <a:blip r:embed="rId3"/>
                <a:stretch>
                  <a:fillRect l="-863" b="-1474"/>
                </a:stretch>
              </a:blipFill>
            </p:spPr>
            <p:txBody>
              <a:bodyPr/>
              <a:lstStyle/>
              <a:p>
                <a:r>
                  <a:rPr lang="en-ZA">
                    <a:noFill/>
                  </a:rPr>
                  <a:t> </a:t>
                </a:r>
              </a:p>
            </p:txBody>
          </p:sp>
        </mc:Fallback>
      </mc:AlternateContent>
    </p:spTree>
    <p:extLst>
      <p:ext uri="{BB962C8B-B14F-4D97-AF65-F5344CB8AC3E}">
        <p14:creationId xmlns:p14="http://schemas.microsoft.com/office/powerpoint/2010/main" val="3527390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Differential equations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546403"/>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SECOND ORDER DIFFERENTIAL EQUATIONS</a:t>
                </a:r>
              </a:p>
              <a:p>
                <a:pPr>
                  <a:lnSpc>
                    <a:spcPct val="150000"/>
                  </a:lnSpc>
                </a:pPr>
                <a:r>
                  <a:rPr lang="en-GB" sz="2400" dirty="0">
                    <a:latin typeface="Arial" panose="020B0604020202020204" pitchFamily="34" charset="0"/>
                    <a:cs typeface="Arial" panose="020B0604020202020204" pitchFamily="34" charset="0"/>
                  </a:rPr>
                  <a:t>Second order differential equations are useful for modelling problems of mechanical and electrical systems. The general form of a second order differential equation is: </a:t>
                </a:r>
                <a14:m>
                  <m:oMath xmlns:m="http://schemas.openxmlformats.org/officeDocument/2006/math">
                    <m:r>
                      <m:rPr>
                        <m:sty m:val="p"/>
                      </m:rPr>
                      <a:rPr lang="en-GB" sz="2400" b="0" i="0" smtClean="0">
                        <a:latin typeface="Cambria Math" panose="02040503050406030204" pitchFamily="18" charset="0"/>
                        <a:cs typeface="Arial" panose="020B0604020202020204" pitchFamily="34" charset="0"/>
                      </a:rPr>
                      <m:t>a</m:t>
                    </m:r>
                    <m:f>
                      <m:fPr>
                        <m:ctrlPr>
                          <a:rPr lang="en-GB" sz="2400" b="0" i="1" smtClean="0">
                            <a:latin typeface="Cambria Math" panose="02040503050406030204" pitchFamily="18" charset="0"/>
                            <a:cs typeface="Arial" panose="020B0604020202020204" pitchFamily="34" charset="0"/>
                          </a:rPr>
                        </m:ctrlPr>
                      </m:fPr>
                      <m:num>
                        <m:sSup>
                          <m:sSupPr>
                            <m:ctrlPr>
                              <a:rPr lang="en-GB" sz="2400" b="0" i="1" smtClean="0">
                                <a:latin typeface="Cambria Math" panose="02040503050406030204" pitchFamily="18" charset="0"/>
                                <a:cs typeface="Arial" panose="020B0604020202020204" pitchFamily="34" charset="0"/>
                              </a:rPr>
                            </m:ctrlPr>
                          </m:sSupPr>
                          <m:e>
                            <m:r>
                              <a:rPr lang="en-GB" sz="2400" b="0" i="1" smtClean="0">
                                <a:latin typeface="Cambria Math" panose="02040503050406030204" pitchFamily="18" charset="0"/>
                                <a:cs typeface="Arial" panose="020B0604020202020204" pitchFamily="34" charset="0"/>
                              </a:rPr>
                              <m:t>𝑑</m:t>
                            </m:r>
                          </m:e>
                          <m:sup>
                            <m:r>
                              <a:rPr lang="en-GB" sz="2400" b="0" i="1" smtClean="0">
                                <a:latin typeface="Cambria Math" panose="02040503050406030204" pitchFamily="18" charset="0"/>
                                <a:cs typeface="Arial" panose="020B0604020202020204" pitchFamily="34" charset="0"/>
                              </a:rPr>
                              <m:t>2</m:t>
                            </m:r>
                          </m:sup>
                        </m:sSup>
                        <m:r>
                          <a:rPr lang="en-GB" sz="2400" b="0" i="1" smtClean="0">
                            <a:latin typeface="Cambria Math" panose="02040503050406030204" pitchFamily="18" charset="0"/>
                            <a:cs typeface="Arial" panose="020B0604020202020204" pitchFamily="34" charset="0"/>
                          </a:rPr>
                          <m:t>𝑦</m:t>
                        </m:r>
                      </m:num>
                      <m:den>
                        <m:r>
                          <a:rPr lang="en-GB" sz="2400" b="0" i="1" smtClean="0">
                            <a:latin typeface="Cambria Math" panose="02040503050406030204" pitchFamily="18" charset="0"/>
                            <a:cs typeface="Arial" panose="020B0604020202020204" pitchFamily="34" charset="0"/>
                          </a:rPr>
                          <m:t>𝑑</m:t>
                        </m:r>
                        <m:sSup>
                          <m:sSupPr>
                            <m:ctrlPr>
                              <a:rPr lang="en-GB" sz="2400" b="0" i="1" smtClean="0">
                                <a:latin typeface="Cambria Math" panose="02040503050406030204" pitchFamily="18" charset="0"/>
                                <a:cs typeface="Arial" panose="020B0604020202020204" pitchFamily="34" charset="0"/>
                              </a:rPr>
                            </m:ctrlPr>
                          </m:sSupPr>
                          <m:e>
                            <m:r>
                              <a:rPr lang="en-GB" sz="2400" b="0" i="1" smtClean="0">
                                <a:latin typeface="Cambria Math" panose="02040503050406030204" pitchFamily="18" charset="0"/>
                                <a:cs typeface="Arial" panose="020B0604020202020204" pitchFamily="34" charset="0"/>
                              </a:rPr>
                              <m:t>𝑥</m:t>
                            </m:r>
                          </m:e>
                          <m:sup>
                            <m:r>
                              <a:rPr lang="en-GB" sz="2400" b="0" i="1" smtClean="0">
                                <a:latin typeface="Cambria Math" panose="02040503050406030204" pitchFamily="18" charset="0"/>
                                <a:cs typeface="Arial" panose="020B0604020202020204" pitchFamily="34" charset="0"/>
                              </a:rPr>
                              <m:t>2</m:t>
                            </m:r>
                          </m:sup>
                        </m:sSup>
                      </m:den>
                    </m:f>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𝑏</m:t>
                    </m:r>
                    <m:f>
                      <m:fPr>
                        <m:ctrlPr>
                          <a:rPr lang="en-GB" sz="2400" b="0" i="1" smtClean="0">
                            <a:latin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cs typeface="Arial" panose="020B0604020202020204" pitchFamily="34" charset="0"/>
                          </a:rPr>
                          <m:t>𝑑𝑦</m:t>
                        </m:r>
                      </m:num>
                      <m:den>
                        <m:r>
                          <a:rPr lang="en-GB" sz="2400" b="0" i="1" smtClean="0">
                            <a:latin typeface="Cambria Math" panose="02040503050406030204" pitchFamily="18" charset="0"/>
                            <a:cs typeface="Arial" panose="020B0604020202020204" pitchFamily="34" charset="0"/>
                          </a:rPr>
                          <m:t>𝑑𝑥</m:t>
                        </m:r>
                      </m:den>
                    </m:f>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𝑐𝑦</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𝑓</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𝑥</m:t>
                    </m:r>
                    <m:r>
                      <a:rPr lang="en-GB" sz="2400" b="0" i="1" smtClean="0">
                        <a:latin typeface="Cambria Math" panose="02040503050406030204" pitchFamily="18" charset="0"/>
                        <a:cs typeface="Arial" panose="020B0604020202020204" pitchFamily="34" charset="0"/>
                      </a:rPr>
                      <m:t>)</m:t>
                    </m:r>
                  </m:oMath>
                </a14:m>
                <a:endParaRPr lang="en-GB"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2546403"/>
              </a:xfrm>
              <a:prstGeom prst="rect">
                <a:avLst/>
              </a:prstGeom>
              <a:blipFill>
                <a:blip r:embed="rId3"/>
                <a:stretch>
                  <a:fillRect l="-863" b="-1439"/>
                </a:stretch>
              </a:blipFill>
            </p:spPr>
            <p:txBody>
              <a:bodyPr/>
              <a:lstStyle/>
              <a:p>
                <a:r>
                  <a:rPr lang="en-ZA">
                    <a:noFill/>
                  </a:rPr>
                  <a:t> </a:t>
                </a:r>
              </a:p>
            </p:txBody>
          </p:sp>
        </mc:Fallback>
      </mc:AlternateContent>
    </p:spTree>
    <p:extLst>
      <p:ext uri="{BB962C8B-B14F-4D97-AF65-F5344CB8AC3E}">
        <p14:creationId xmlns:p14="http://schemas.microsoft.com/office/powerpoint/2010/main" val="1856147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Differential equations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NON-HOMOGENOUS DIFFERENTIAL EQUATIONS</a:t>
            </a:r>
          </a:p>
          <a:p>
            <a:pPr>
              <a:lnSpc>
                <a:spcPct val="150000"/>
              </a:lnSpc>
            </a:pPr>
            <a:r>
              <a:rPr lang="en-GB" sz="2400" dirty="0">
                <a:latin typeface="Arial" panose="020B0604020202020204" pitchFamily="34" charset="0"/>
                <a:cs typeface="Arial" panose="020B0604020202020204" pitchFamily="34" charset="0"/>
              </a:rPr>
              <a:t>Non-homogeneous equations are the same as homogeneous differential equations, except they can have terms involving only x (and constants) on the right side.</a:t>
            </a:r>
          </a:p>
        </p:txBody>
      </p:sp>
    </p:spTree>
    <p:extLst>
      <p:ext uri="{BB962C8B-B14F-4D97-AF65-F5344CB8AC3E}">
        <p14:creationId xmlns:p14="http://schemas.microsoft.com/office/powerpoint/2010/main" val="2388824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30832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VOLUMES</a:t>
                </a:r>
              </a:p>
              <a:p>
                <a:pPr>
                  <a:lnSpc>
                    <a:spcPct val="150000"/>
                  </a:lnSpc>
                </a:pPr>
                <a:r>
                  <a:rPr lang="en-GB" sz="2400" dirty="0">
                    <a:latin typeface="Arial" panose="020B0604020202020204" pitchFamily="34" charset="0"/>
                    <a:cs typeface="Arial" panose="020B0604020202020204" pitchFamily="34" charset="0"/>
                  </a:rPr>
                  <a:t>The volume of the representative element can be approximated as a cylinder giving the volume equation:</a:t>
                </a:r>
              </a:p>
              <a:p>
                <a:pPr>
                  <a:lnSpc>
                    <a:spcPct val="150000"/>
                  </a:lnSpc>
                </a:pPr>
                <a14:m>
                  <m:oMathPara xmlns:m="http://schemas.openxmlformats.org/officeDocument/2006/math">
                    <m:oMathParaPr>
                      <m:jc m:val="centerGroup"/>
                    </m:oMathParaPr>
                    <m:oMath xmlns:m="http://schemas.openxmlformats.org/officeDocument/2006/math">
                      <m:r>
                        <m:rPr>
                          <m:sty m:val="p"/>
                        </m:rPr>
                        <a:rPr lang="en-GB" sz="2400" b="0" i="0" smtClean="0">
                          <a:latin typeface="Cambria Math" panose="02040503050406030204" pitchFamily="18" charset="0"/>
                          <a:cs typeface="Arial" panose="020B0604020202020204" pitchFamily="34" charset="0"/>
                        </a:rPr>
                        <m:t>Δ</m:t>
                      </m:r>
                      <m:r>
                        <a:rPr lang="en-GB" sz="2400" b="0" i="1" smtClean="0">
                          <a:latin typeface="Cambria Math" panose="02040503050406030204" pitchFamily="18" charset="0"/>
                          <a:cs typeface="Arial" panose="020B0604020202020204" pitchFamily="34" charset="0"/>
                        </a:rPr>
                        <m:t>𝑉</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𝜋</m:t>
                      </m:r>
                      <m:sSup>
                        <m:sSupPr>
                          <m:ctrlPr>
                            <a:rPr lang="en-GB" sz="2400" b="0" i="1" smtClean="0">
                              <a:latin typeface="Cambria Math" panose="02040503050406030204" pitchFamily="18" charset="0"/>
                              <a:cs typeface="Arial" panose="020B0604020202020204" pitchFamily="34" charset="0"/>
                            </a:rPr>
                          </m:ctrlPr>
                        </m:sSupPr>
                        <m:e>
                          <m:r>
                            <a:rPr lang="en-GB" sz="2400" b="0" i="1" smtClean="0">
                              <a:latin typeface="Cambria Math" panose="02040503050406030204" pitchFamily="18" charset="0"/>
                              <a:cs typeface="Arial" panose="020B0604020202020204" pitchFamily="34" charset="0"/>
                            </a:rPr>
                            <m:t>𝑦</m:t>
                          </m:r>
                        </m:e>
                        <m:sup>
                          <m:r>
                            <a:rPr lang="en-GB" sz="2400" b="0" i="1" smtClean="0">
                              <a:latin typeface="Cambria Math" panose="02040503050406030204" pitchFamily="18" charset="0"/>
                              <a:cs typeface="Arial" panose="020B0604020202020204" pitchFamily="34" charset="0"/>
                            </a:rPr>
                            <m:t>2</m:t>
                          </m:r>
                        </m:sup>
                      </m:sSup>
                      <m:r>
                        <m:rPr>
                          <m:sty m:val="p"/>
                        </m:rPr>
                        <a:rPr lang="en-GB" sz="2400" b="0" i="0" smtClean="0">
                          <a:latin typeface="Cambria Math" panose="02040503050406030204" pitchFamily="18" charset="0"/>
                          <a:cs typeface="Arial" panose="020B0604020202020204" pitchFamily="34" charset="0"/>
                        </a:rPr>
                        <m:t>Δ</m:t>
                      </m:r>
                      <m:r>
                        <a:rPr lang="en-GB" sz="2400" b="0" i="1" smtClean="0">
                          <a:latin typeface="Cambria Math" panose="02040503050406030204" pitchFamily="18" charset="0"/>
                          <a:cs typeface="Arial" panose="020B0604020202020204" pitchFamily="34" charset="0"/>
                        </a:rPr>
                        <m:t>𝑥</m:t>
                      </m:r>
                    </m:oMath>
                  </m:oMathPara>
                </a14:m>
                <a:endParaRPr lang="en-GB"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2308324"/>
              </a:xfrm>
              <a:prstGeom prst="rect">
                <a:avLst/>
              </a:prstGeom>
              <a:blipFill>
                <a:blip r:embed="rId3"/>
                <a:stretch>
                  <a:fillRect l="-863" r="-1208"/>
                </a:stretch>
              </a:blipFill>
            </p:spPr>
            <p:txBody>
              <a:bodyPr/>
              <a:lstStyle/>
              <a:p>
                <a:r>
                  <a:rPr lang="en-ZA">
                    <a:noFill/>
                  </a:rPr>
                  <a:t> </a:t>
                </a:r>
              </a:p>
            </p:txBody>
          </p:sp>
        </mc:Fallback>
      </mc:AlternateContent>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5: Applications of the definite integral</a:t>
            </a:r>
          </a:p>
        </p:txBody>
      </p:sp>
    </p:spTree>
    <p:extLst>
      <p:ext uri="{BB962C8B-B14F-4D97-AF65-F5344CB8AC3E}">
        <p14:creationId xmlns:p14="http://schemas.microsoft.com/office/powerpoint/2010/main" val="2319758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Applications of the definite integral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CENTROIDS</a:t>
            </a:r>
          </a:p>
          <a:p>
            <a:pPr>
              <a:lnSpc>
                <a:spcPct val="150000"/>
              </a:lnSpc>
            </a:pPr>
            <a:r>
              <a:rPr lang="en-GB" sz="2400" dirty="0">
                <a:latin typeface="Arial" panose="020B0604020202020204" pitchFamily="34" charset="0"/>
                <a:cs typeface="Arial" panose="020B0604020202020204" pitchFamily="34" charset="0"/>
              </a:rPr>
              <a:t>The geometric centre of an object; the arithmetic mean position of all points in a shape. The centroid of any shape can be found using x- and y coordinates on a cartesian plane.</a:t>
            </a:r>
          </a:p>
        </p:txBody>
      </p:sp>
    </p:spTree>
    <p:extLst>
      <p:ext uri="{BB962C8B-B14F-4D97-AF65-F5344CB8AC3E}">
        <p14:creationId xmlns:p14="http://schemas.microsoft.com/office/powerpoint/2010/main" val="715689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Applications of the definite integral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CENTRES OF GRAVITY</a:t>
            </a:r>
          </a:p>
          <a:p>
            <a:pPr>
              <a:lnSpc>
                <a:spcPct val="150000"/>
              </a:lnSpc>
            </a:pPr>
            <a:r>
              <a:rPr lang="en-GB" sz="2400" dirty="0">
                <a:latin typeface="Arial" panose="020B0604020202020204" pitchFamily="34" charset="0"/>
                <a:cs typeface="Arial" panose="020B0604020202020204" pitchFamily="34" charset="0"/>
              </a:rPr>
              <a:t>The centre of gravity is the average location of the weight of an object. Also known as the centre of mass (when the gravitational field is uniform across the object).</a:t>
            </a:r>
          </a:p>
        </p:txBody>
      </p:sp>
    </p:spTree>
    <p:extLst>
      <p:ext uri="{BB962C8B-B14F-4D97-AF65-F5344CB8AC3E}">
        <p14:creationId xmlns:p14="http://schemas.microsoft.com/office/powerpoint/2010/main" val="981357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Applications of the definite integral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SECOND MOMENT OF AREA</a:t>
            </a:r>
          </a:p>
          <a:p>
            <a:pPr>
              <a:lnSpc>
                <a:spcPct val="150000"/>
              </a:lnSpc>
            </a:pPr>
            <a:r>
              <a:rPr lang="en-GB" sz="2400" dirty="0">
                <a:latin typeface="Arial" panose="020B0604020202020204" pitchFamily="34" charset="0"/>
                <a:cs typeface="Arial" panose="020B0604020202020204" pitchFamily="34" charset="0"/>
              </a:rPr>
              <a:t>The second moment of area is a geometrical property of a specific area which describes how all the points of the area are distributed with regard to a particular axis. This concept helps to determine the resistance of an object to bending along a certain axis. This is extremely important in structural engineering and helps to identify how and where beams will bend when subjected to a load.</a:t>
            </a:r>
          </a:p>
        </p:txBody>
      </p:sp>
    </p:spTree>
    <p:extLst>
      <p:ext uri="{BB962C8B-B14F-4D97-AF65-F5344CB8AC3E}">
        <p14:creationId xmlns:p14="http://schemas.microsoft.com/office/powerpoint/2010/main" val="3552024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Applications of the definite integral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30832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MOMENT OF INERTIA</a:t>
                </a:r>
              </a:p>
              <a:p>
                <a:pPr>
                  <a:lnSpc>
                    <a:spcPct val="150000"/>
                  </a:lnSpc>
                </a:pPr>
                <a:r>
                  <a:rPr lang="en-GB" sz="2400" dirty="0">
                    <a:latin typeface="Arial" panose="020B0604020202020204" pitchFamily="34" charset="0"/>
                    <a:cs typeface="Arial" panose="020B0604020202020204" pitchFamily="34" charset="0"/>
                  </a:rPr>
                  <a:t>Inertia represents a tendency to remain unchanged. The basic equation for the second moment of area in physics is:</a:t>
                </a:r>
              </a:p>
              <a:p>
                <a:pPr>
                  <a:lnSpc>
                    <a:spcPct val="150000"/>
                  </a:lnSpc>
                </a:pPr>
                <a14:m>
                  <m:oMathPara xmlns:m="http://schemas.openxmlformats.org/officeDocument/2006/math">
                    <m:oMathParaPr>
                      <m:jc m:val="centerGroup"/>
                    </m:oMathParaPr>
                    <m:oMath xmlns:m="http://schemas.openxmlformats.org/officeDocument/2006/math">
                      <m:r>
                        <a:rPr lang="en-GB" sz="2400" i="1" dirty="0" smtClean="0">
                          <a:latin typeface="Cambria Math" panose="02040503050406030204" pitchFamily="18" charset="0"/>
                          <a:cs typeface="Arial" panose="020B0604020202020204" pitchFamily="34" charset="0"/>
                        </a:rPr>
                        <m:t> </m:t>
                      </m:r>
                      <m:r>
                        <a:rPr lang="en-GB" sz="2400" i="1" dirty="0">
                          <a:latin typeface="Cambria Math" panose="02040503050406030204" pitchFamily="18" charset="0"/>
                          <a:cs typeface="Arial" panose="020B0604020202020204" pitchFamily="34" charset="0"/>
                        </a:rPr>
                        <m:t>𝐼</m:t>
                      </m:r>
                      <m:r>
                        <a:rPr lang="en-GB" sz="2400" i="1" dirty="0">
                          <a:latin typeface="Cambria Math" panose="02040503050406030204" pitchFamily="18" charset="0"/>
                          <a:cs typeface="Arial" panose="020B0604020202020204" pitchFamily="34" charset="0"/>
                        </a:rPr>
                        <m:t> = </m:t>
                      </m:r>
                      <m:r>
                        <a:rPr lang="en-GB" sz="2400" i="1" dirty="0">
                          <a:latin typeface="Cambria Math" panose="02040503050406030204" pitchFamily="18" charset="0"/>
                          <a:cs typeface="Arial" panose="020B0604020202020204" pitchFamily="34" charset="0"/>
                        </a:rPr>
                        <m:t>𝑚</m:t>
                      </m:r>
                      <m:sSup>
                        <m:sSupPr>
                          <m:ctrlPr>
                            <a:rPr lang="en-GB" sz="2400" b="0" i="1" dirty="0" smtClean="0">
                              <a:latin typeface="Cambria Math" panose="02040503050406030204" pitchFamily="18" charset="0"/>
                              <a:cs typeface="Arial" panose="020B0604020202020204" pitchFamily="34" charset="0"/>
                            </a:rPr>
                          </m:ctrlPr>
                        </m:sSupPr>
                        <m:e>
                          <m:r>
                            <a:rPr lang="en-GB" sz="2400" i="1" dirty="0">
                              <a:latin typeface="Cambria Math" panose="02040503050406030204" pitchFamily="18" charset="0"/>
                              <a:cs typeface="Arial" panose="020B0604020202020204" pitchFamily="34" charset="0"/>
                            </a:rPr>
                            <m:t>𝑟</m:t>
                          </m:r>
                        </m:e>
                        <m:sup>
                          <m:r>
                            <a:rPr lang="en-GB" sz="2400" b="0" i="1" dirty="0" smtClean="0">
                              <a:latin typeface="Cambria Math" panose="02040503050406030204" pitchFamily="18" charset="0"/>
                              <a:cs typeface="Arial" panose="020B0604020202020204" pitchFamily="34" charset="0"/>
                            </a:rPr>
                            <m:t>2</m:t>
                          </m:r>
                        </m:sup>
                      </m:sSup>
                    </m:oMath>
                  </m:oMathPara>
                </a14:m>
                <a:endParaRPr lang="en-GB"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2308324"/>
              </a:xfrm>
              <a:prstGeom prst="rect">
                <a:avLst/>
              </a:prstGeom>
              <a:blipFill>
                <a:blip r:embed="rId3"/>
                <a:stretch>
                  <a:fillRect l="-863"/>
                </a:stretch>
              </a:blipFill>
            </p:spPr>
            <p:txBody>
              <a:bodyPr/>
              <a:lstStyle/>
              <a:p>
                <a:r>
                  <a:rPr lang="en-ZA">
                    <a:noFill/>
                  </a:rPr>
                  <a:t> </a:t>
                </a:r>
              </a:p>
            </p:txBody>
          </p:sp>
        </mc:Fallback>
      </mc:AlternateContent>
    </p:spTree>
    <p:extLst>
      <p:ext uri="{BB962C8B-B14F-4D97-AF65-F5344CB8AC3E}">
        <p14:creationId xmlns:p14="http://schemas.microsoft.com/office/powerpoint/2010/main" val="3985983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Applications of the definite integral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02685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CENTRES OF FLUID PRESSURE</a:t>
                </a:r>
              </a:p>
              <a:p>
                <a:pPr>
                  <a:lnSpc>
                    <a:spcPct val="150000"/>
                  </a:lnSpc>
                </a:pPr>
                <a:r>
                  <a:rPr lang="en-GB" sz="2400" dirty="0">
                    <a:latin typeface="Arial" panose="020B0604020202020204" pitchFamily="34" charset="0"/>
                    <a:cs typeface="Arial" panose="020B0604020202020204" pitchFamily="34" charset="0"/>
                  </a:rPr>
                  <a:t>Fluid pressure is the pressure exerted by a static fluid on a body or object. Pressure is the force applied perpendicularly to the surface of an object per unit area. It can be explained as:</a:t>
                </a:r>
              </a:p>
              <a:p>
                <a:pPr>
                  <a:lnSpc>
                    <a:spcPct val="150000"/>
                  </a:lnSpc>
                </a:pPr>
                <a:r>
                  <a:rPr lang="en-GB" sz="2400" b="0" dirty="0">
                    <a:cs typeface="Arial" panose="020B0604020202020204" pitchFamily="34" charset="0"/>
                  </a:rPr>
                  <a:t>					</a:t>
                </a:r>
                <a14:m>
                  <m:oMath xmlns:m="http://schemas.openxmlformats.org/officeDocument/2006/math">
                    <m:r>
                      <a:rPr lang="en-GB" sz="2400" b="0" i="1" smtClean="0">
                        <a:latin typeface="Cambria Math" panose="02040503050406030204" pitchFamily="18" charset="0"/>
                        <a:cs typeface="Arial" panose="020B0604020202020204" pitchFamily="34" charset="0"/>
                      </a:rPr>
                      <m:t>𝑃</m:t>
                    </m:r>
                    <m:r>
                      <a:rPr lang="en-GB" sz="2400" b="0" i="1" smtClean="0">
                        <a:latin typeface="Cambria Math" panose="02040503050406030204" pitchFamily="18" charset="0"/>
                        <a:cs typeface="Arial" panose="020B0604020202020204" pitchFamily="34" charset="0"/>
                      </a:rPr>
                      <m:t>=</m:t>
                    </m:r>
                    <m:f>
                      <m:fPr>
                        <m:ctrlPr>
                          <a:rPr lang="en-GB" sz="2400" b="0" i="1" smtClean="0">
                            <a:latin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cs typeface="Arial" panose="020B0604020202020204" pitchFamily="34" charset="0"/>
                          </a:rPr>
                          <m:t>𝐹</m:t>
                        </m:r>
                      </m:num>
                      <m:den>
                        <m:r>
                          <a:rPr lang="en-GB" sz="2400" b="0" i="1" smtClean="0">
                            <a:latin typeface="Cambria Math" panose="02040503050406030204" pitchFamily="18" charset="0"/>
                            <a:cs typeface="Arial" panose="020B0604020202020204" pitchFamily="34" charset="0"/>
                          </a:rPr>
                          <m:t>𝐴</m:t>
                        </m:r>
                      </m:den>
                    </m:f>
                  </m:oMath>
                </a14:m>
                <a:r>
                  <a:rPr lang="en-GB" sz="2400" dirty="0">
                    <a:latin typeface="Arial" panose="020B0604020202020204" pitchFamily="34" charset="0"/>
                    <a:cs typeface="Arial" panose="020B0604020202020204" pitchFamily="34" charset="0"/>
                  </a:rPr>
                  <a:t> or </a:t>
                </a:r>
                <a14:m>
                  <m:oMath xmlns:m="http://schemas.openxmlformats.org/officeDocument/2006/math">
                    <m:r>
                      <a:rPr lang="en-GB" sz="2400" b="0" i="1" smtClean="0">
                        <a:latin typeface="Cambria Math" panose="02040503050406030204" pitchFamily="18" charset="0"/>
                        <a:cs typeface="Arial" panose="020B0604020202020204" pitchFamily="34" charset="0"/>
                      </a:rPr>
                      <m:t>𝑃</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𝑝𝑔h</m:t>
                    </m:r>
                  </m:oMath>
                </a14:m>
                <a:endParaRPr lang="en-GB"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026854"/>
              </a:xfrm>
              <a:prstGeom prst="rect">
                <a:avLst/>
              </a:prstGeom>
              <a:blipFill>
                <a:blip r:embed="rId3"/>
                <a:stretch>
                  <a:fillRect l="-863" b="-1210"/>
                </a:stretch>
              </a:blipFill>
            </p:spPr>
            <p:txBody>
              <a:bodyPr/>
              <a:lstStyle/>
              <a:p>
                <a:r>
                  <a:rPr lang="en-ZA">
                    <a:noFill/>
                  </a:rPr>
                  <a:t> </a:t>
                </a:r>
              </a:p>
            </p:txBody>
          </p:sp>
        </mc:Fallback>
      </mc:AlternateContent>
    </p:spTree>
    <p:extLst>
      <p:ext uri="{BB962C8B-B14F-4D97-AF65-F5344CB8AC3E}">
        <p14:creationId xmlns:p14="http://schemas.microsoft.com/office/powerpoint/2010/main" val="2406058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9911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LENGTH OF NON-PARAMETRIC CURVES</a:t>
                </a:r>
              </a:p>
              <a:p>
                <a:pPr>
                  <a:lnSpc>
                    <a:spcPct val="150000"/>
                  </a:lnSpc>
                </a:pPr>
                <a:r>
                  <a:rPr lang="en-GB" sz="2400" dirty="0">
                    <a:latin typeface="Arial" panose="020B0604020202020204" pitchFamily="34" charset="0"/>
                    <a:cs typeface="Arial" panose="020B0604020202020204" pitchFamily="34" charset="0"/>
                  </a:rPr>
                  <a:t>The arc length can be determined for continuous and derivative functions over a given range. The non-parametric functions are functions of one another. For non parametric functions, the formula used to determine the length is the same as the general formula:</a:t>
                </a:r>
              </a:p>
              <a:p>
                <a:pPr>
                  <a:lnSpc>
                    <a:spcPct val="150000"/>
                  </a:lnSpc>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cs typeface="Arial" panose="020B0604020202020204" pitchFamily="34" charset="0"/>
                        </a:rPr>
                        <m:t>𝐿</m:t>
                      </m:r>
                      <m:r>
                        <a:rPr lang="en-GB" sz="2400" b="0" i="1" smtClean="0">
                          <a:latin typeface="Cambria Math" panose="02040503050406030204" pitchFamily="18" charset="0"/>
                          <a:cs typeface="Arial" panose="020B0604020202020204" pitchFamily="34" charset="0"/>
                        </a:rPr>
                        <m:t>=</m:t>
                      </m:r>
                      <m:nary>
                        <m:naryPr>
                          <m:ctrlPr>
                            <a:rPr lang="en-GB" sz="2400" b="0" i="1" smtClean="0">
                              <a:latin typeface="Cambria Math" panose="02040503050406030204" pitchFamily="18" charset="0"/>
                              <a:cs typeface="Arial" panose="020B0604020202020204" pitchFamily="34" charset="0"/>
                            </a:rPr>
                          </m:ctrlPr>
                        </m:naryPr>
                        <m:sub>
                          <m:r>
                            <m:rPr>
                              <m:brk m:alnAt="23"/>
                            </m:rPr>
                            <a:rPr lang="en-GB" sz="2400" b="0" i="1" smtClean="0">
                              <a:latin typeface="Cambria Math" panose="02040503050406030204" pitchFamily="18" charset="0"/>
                              <a:cs typeface="Arial" panose="020B0604020202020204" pitchFamily="34" charset="0"/>
                            </a:rPr>
                            <m:t>𝑏</m:t>
                          </m:r>
                        </m:sub>
                        <m:sup>
                          <m:r>
                            <a:rPr lang="en-GB" sz="2400" b="0" i="1" smtClean="0">
                              <a:latin typeface="Cambria Math" panose="02040503050406030204" pitchFamily="18" charset="0"/>
                              <a:cs typeface="Arial" panose="020B0604020202020204" pitchFamily="34" charset="0"/>
                            </a:rPr>
                            <m:t>𝑎</m:t>
                          </m:r>
                        </m:sup>
                        <m:e>
                          <m:rad>
                            <m:radPr>
                              <m:degHide m:val="on"/>
                              <m:ctrlPr>
                                <a:rPr lang="en-GB" sz="2400" b="0" i="1" smtClean="0">
                                  <a:latin typeface="Cambria Math" panose="02040503050406030204" pitchFamily="18" charset="0"/>
                                  <a:cs typeface="Arial" panose="020B0604020202020204" pitchFamily="34" charset="0"/>
                                </a:rPr>
                              </m:ctrlPr>
                            </m:radPr>
                            <m:deg/>
                            <m:e>
                              <m:r>
                                <a:rPr lang="en-GB" sz="2400" b="0" i="1" smtClean="0">
                                  <a:latin typeface="Cambria Math" panose="02040503050406030204" pitchFamily="18" charset="0"/>
                                  <a:cs typeface="Arial" panose="020B0604020202020204" pitchFamily="34" charset="0"/>
                                </a:rPr>
                                <m:t>1+</m:t>
                              </m:r>
                              <m:sSup>
                                <m:sSupPr>
                                  <m:ctrlPr>
                                    <a:rPr lang="en-GB" sz="2400" b="0" i="1" smtClean="0">
                                      <a:latin typeface="Cambria Math" panose="02040503050406030204" pitchFamily="18" charset="0"/>
                                      <a:cs typeface="Arial" panose="020B0604020202020204" pitchFamily="34" charset="0"/>
                                    </a:rPr>
                                  </m:ctrlPr>
                                </m:sSupPr>
                                <m:e>
                                  <m:d>
                                    <m:dPr>
                                      <m:ctrlPr>
                                        <a:rPr lang="en-GB" sz="2400" b="0" i="1" smtClean="0">
                                          <a:latin typeface="Cambria Math" panose="02040503050406030204" pitchFamily="18" charset="0"/>
                                          <a:cs typeface="Arial" panose="020B0604020202020204" pitchFamily="34" charset="0"/>
                                        </a:rPr>
                                      </m:ctrlPr>
                                    </m:dPr>
                                    <m:e>
                                      <m:f>
                                        <m:fPr>
                                          <m:ctrlPr>
                                            <a:rPr lang="en-GB" sz="2400" b="0" i="1" smtClean="0">
                                              <a:latin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cs typeface="Arial" panose="020B0604020202020204" pitchFamily="34" charset="0"/>
                                            </a:rPr>
                                            <m:t>𝑑𝑦</m:t>
                                          </m:r>
                                        </m:num>
                                        <m:den>
                                          <m:r>
                                            <a:rPr lang="en-GB" sz="2400" b="0" i="1" smtClean="0">
                                              <a:latin typeface="Cambria Math" panose="02040503050406030204" pitchFamily="18" charset="0"/>
                                              <a:cs typeface="Arial" panose="020B0604020202020204" pitchFamily="34" charset="0"/>
                                            </a:rPr>
                                            <m:t>𝑑𝑥</m:t>
                                          </m:r>
                                        </m:den>
                                      </m:f>
                                    </m:e>
                                  </m:d>
                                </m:e>
                                <m:sup>
                                  <m:r>
                                    <a:rPr lang="en-GB" sz="2400" b="0" i="1" smtClean="0">
                                      <a:latin typeface="Cambria Math" panose="02040503050406030204" pitchFamily="18" charset="0"/>
                                      <a:cs typeface="Arial" panose="020B0604020202020204" pitchFamily="34" charset="0"/>
                                    </a:rPr>
                                    <m:t>2</m:t>
                                  </m:r>
                                </m:sup>
                              </m:sSup>
                              <m:r>
                                <a:rPr lang="en-GB" sz="2400" b="0" i="1" smtClean="0">
                                  <a:latin typeface="Cambria Math" panose="02040503050406030204" pitchFamily="18" charset="0"/>
                                  <a:cs typeface="Arial" panose="020B0604020202020204" pitchFamily="34" charset="0"/>
                                </a:rPr>
                                <m:t>𝑑𝑥</m:t>
                              </m:r>
                            </m:e>
                          </m:rad>
                        </m:e>
                      </m:nary>
                    </m:oMath>
                  </m:oMathPara>
                </a14:m>
                <a:endParaRPr lang="en-GB"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4499117"/>
              </a:xfrm>
              <a:prstGeom prst="rect">
                <a:avLst/>
              </a:prstGeom>
              <a:blipFill>
                <a:blip r:embed="rId3"/>
                <a:stretch>
                  <a:fillRect l="-863"/>
                </a:stretch>
              </a:blipFill>
            </p:spPr>
            <p:txBody>
              <a:bodyPr/>
              <a:lstStyle/>
              <a:p>
                <a:r>
                  <a:rPr lang="en-ZA">
                    <a:noFill/>
                  </a:rPr>
                  <a:t> </a:t>
                </a:r>
              </a:p>
            </p:txBody>
          </p:sp>
        </mc:Fallback>
      </mc:AlternateContent>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1200329"/>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6: Applications where differentiation and integration techniques are combined</a:t>
            </a:r>
          </a:p>
        </p:txBody>
      </p:sp>
    </p:spTree>
    <p:extLst>
      <p:ext uri="{BB962C8B-B14F-4D97-AF65-F5344CB8AC3E}">
        <p14:creationId xmlns:p14="http://schemas.microsoft.com/office/powerpoint/2010/main" val="4093537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Differentiation is one of the most important fundamental concepts to understand in mathematics. It allows us to find the rate of change of one variable with respect to another variable.</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 Differentiation</a:t>
            </a:r>
          </a:p>
        </p:txBody>
      </p:sp>
    </p:spTree>
    <p:extLst>
      <p:ext uri="{BB962C8B-B14F-4D97-AF65-F5344CB8AC3E}">
        <p14:creationId xmlns:p14="http://schemas.microsoft.com/office/powerpoint/2010/main" val="3717788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830997"/>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Applications where differentiation and </a:t>
            </a:r>
          </a:p>
          <a:p>
            <a:pPr algn="r"/>
            <a:r>
              <a:rPr lang="en-GB" sz="2400" b="1" dirty="0">
                <a:latin typeface="Arial" panose="020B0604020202020204" pitchFamily="34" charset="0"/>
                <a:cs typeface="Arial" panose="020B0604020202020204" pitchFamily="34" charset="0"/>
              </a:rPr>
              <a:t>integration techniques are combined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865143"/>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LENGTH OF PARAMETRIC CURVES</a:t>
                </a:r>
              </a:p>
              <a:p>
                <a:pPr>
                  <a:lnSpc>
                    <a:spcPct val="150000"/>
                  </a:lnSpc>
                </a:pPr>
                <a:r>
                  <a:rPr lang="en-GB" sz="2400" dirty="0">
                    <a:latin typeface="Arial" panose="020B0604020202020204" pitchFamily="34" charset="0"/>
                    <a:cs typeface="Arial" panose="020B0604020202020204" pitchFamily="34" charset="0"/>
                  </a:rPr>
                  <a:t>The parametric curve is defined as the path of a point moving along the plane. This path is effected through the coordinates of </a:t>
                </a:r>
                <a14:m>
                  <m:oMath xmlns:m="http://schemas.openxmlformats.org/officeDocument/2006/math">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𝑥</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𝑦</m:t>
                        </m:r>
                      </m:e>
                    </m:d>
                    <m:r>
                      <a:rPr lang="en-GB" sz="2400" b="0" i="1" smtClean="0">
                        <a:latin typeface="Cambria Math" panose="02040503050406030204" pitchFamily="18" charset="0"/>
                        <a:cs typeface="Arial" panose="020B0604020202020204" pitchFamily="34" charset="0"/>
                      </a:rPr>
                      <m:t>=</m:t>
                    </m:r>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𝑓</m:t>
                        </m:r>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𝑡</m:t>
                            </m:r>
                          </m:e>
                        </m:d>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𝑔</m:t>
                        </m:r>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𝑡</m:t>
                            </m:r>
                          </m:e>
                        </m:d>
                      </m:e>
                    </m:d>
                    <m:r>
                      <a:rPr lang="en-GB" sz="2400" b="0" i="0" smtClean="0">
                        <a:latin typeface="Cambria Math" panose="02040503050406030204" pitchFamily="18" charset="0"/>
                        <a:cs typeface="Arial" panose="020B0604020202020204" pitchFamily="34" charset="0"/>
                      </a:rPr>
                      <m:t>.</m:t>
                    </m:r>
                  </m:oMath>
                </a14:m>
                <a:r>
                  <a:rPr lang="en-GB" sz="2400" dirty="0">
                    <a:latin typeface="Arial" panose="020B0604020202020204" pitchFamily="34" charset="0"/>
                    <a:cs typeface="Arial" panose="020B0604020202020204" pitchFamily="34" charset="0"/>
                  </a:rPr>
                  <a:t> The arc is thus loosely defined as a straight line between two points and the length is derived through the Pythagorean theorem.</a:t>
                </a: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2865143"/>
              </a:xfrm>
              <a:prstGeom prst="rect">
                <a:avLst/>
              </a:prstGeom>
              <a:blipFill>
                <a:blip r:embed="rId3"/>
                <a:stretch>
                  <a:fillRect l="-863" b="-4043"/>
                </a:stretch>
              </a:blipFill>
            </p:spPr>
            <p:txBody>
              <a:bodyPr/>
              <a:lstStyle/>
              <a:p>
                <a:r>
                  <a:rPr lang="en-ZA">
                    <a:noFill/>
                  </a:rPr>
                  <a:t> </a:t>
                </a:r>
              </a:p>
            </p:txBody>
          </p:sp>
        </mc:Fallback>
      </mc:AlternateContent>
    </p:spTree>
    <p:extLst>
      <p:ext uri="{BB962C8B-B14F-4D97-AF65-F5344CB8AC3E}">
        <p14:creationId xmlns:p14="http://schemas.microsoft.com/office/powerpoint/2010/main" val="2134602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830997"/>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Applications where differentiation and </a:t>
            </a:r>
          </a:p>
          <a:p>
            <a:pPr algn="r"/>
            <a:r>
              <a:rPr lang="en-GB" sz="2400" b="1" dirty="0">
                <a:latin typeface="Arial" panose="020B0604020202020204" pitchFamily="34" charset="0"/>
                <a:cs typeface="Arial" panose="020B0604020202020204" pitchFamily="34" charset="0"/>
              </a:rPr>
              <a:t>integration techniques are combined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SURFACES OF REVOLUTION</a:t>
            </a:r>
          </a:p>
          <a:p>
            <a:pPr>
              <a:lnSpc>
                <a:spcPct val="150000"/>
              </a:lnSpc>
            </a:pPr>
            <a:r>
              <a:rPr lang="en-GB" sz="2400" dirty="0">
                <a:latin typeface="Arial" panose="020B0604020202020204" pitchFamily="34" charset="0"/>
                <a:cs typeface="Arial" panose="020B0604020202020204" pitchFamily="34" charset="0"/>
              </a:rPr>
              <a:t>A surface of revolution is formed when a curve is rotated about a line. Using integration and differentiation techniques, it is possible to determine the area of such curve.</a:t>
            </a:r>
          </a:p>
        </p:txBody>
      </p:sp>
    </p:spTree>
    <p:extLst>
      <p:ext uri="{BB962C8B-B14F-4D97-AF65-F5344CB8AC3E}">
        <p14:creationId xmlns:p14="http://schemas.microsoft.com/office/powerpoint/2010/main" val="822385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Differentiation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PARTIAL DIFFERENTIATION</a:t>
            </a:r>
          </a:p>
          <a:p>
            <a:pPr>
              <a:lnSpc>
                <a:spcPct val="150000"/>
              </a:lnSpc>
            </a:pPr>
            <a:r>
              <a:rPr lang="en-GB" sz="2400" dirty="0">
                <a:latin typeface="Arial" panose="020B0604020202020204" pitchFamily="34" charset="0"/>
                <a:cs typeface="Arial" panose="020B0604020202020204" pitchFamily="34" charset="0"/>
              </a:rPr>
              <a:t>The partial derivative of a function of several variables is the derivative with respect to one of the variables, while the other variables are held constant.</a:t>
            </a:r>
          </a:p>
          <a:p>
            <a:pPr>
              <a:lnSpc>
                <a:spcPct val="150000"/>
              </a:lnSpc>
            </a:pPr>
            <a:r>
              <a:rPr lang="en-GB" sz="2400" dirty="0">
                <a:latin typeface="Arial" panose="020B0604020202020204" pitchFamily="34" charset="0"/>
                <a:cs typeface="Arial" panose="020B0604020202020204" pitchFamily="34" charset="0"/>
              </a:rPr>
              <a:t>Partial derivatives are themselves functions of the variables concerned and as such, they can also be differentiated.</a:t>
            </a:r>
          </a:p>
        </p:txBody>
      </p:sp>
    </p:spTree>
    <p:extLst>
      <p:ext uri="{BB962C8B-B14F-4D97-AF65-F5344CB8AC3E}">
        <p14:creationId xmlns:p14="http://schemas.microsoft.com/office/powerpoint/2010/main" val="2129962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Differentiation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DIFFERENTIATION OF PARAMETRIC EQUATIONS</a:t>
            </a:r>
          </a:p>
          <a:p>
            <a:pPr>
              <a:lnSpc>
                <a:spcPct val="150000"/>
              </a:lnSpc>
            </a:pPr>
            <a:r>
              <a:rPr lang="en-GB" sz="2400" dirty="0">
                <a:latin typeface="Arial" panose="020B0604020202020204" pitchFamily="34" charset="0"/>
                <a:cs typeface="Arial" panose="020B0604020202020204" pitchFamily="34" charset="0"/>
              </a:rPr>
              <a:t>Parametric equations are a number of equations that take into account several different independent variables or parameters in order to express coordinate points. This is done to define complex geometric objects such as surfaces and curves.</a:t>
            </a:r>
          </a:p>
        </p:txBody>
      </p:sp>
    </p:spTree>
    <p:extLst>
      <p:ext uri="{BB962C8B-B14F-4D97-AF65-F5344CB8AC3E}">
        <p14:creationId xmlns:p14="http://schemas.microsoft.com/office/powerpoint/2010/main" val="2922291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6"/>
                <a:ext cx="10701108" cy="432900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INTEGRATION BY PARTS</a:t>
                </a:r>
              </a:p>
              <a:p>
                <a:pPr>
                  <a:lnSpc>
                    <a:spcPct val="150000"/>
                  </a:lnSpc>
                </a:pPr>
                <a:r>
                  <a:rPr lang="en-GB" sz="2400" dirty="0">
                    <a:latin typeface="Arial" panose="020B0604020202020204" pitchFamily="34" charset="0"/>
                    <a:cs typeface="Arial" panose="020B0604020202020204" pitchFamily="34" charset="0"/>
                  </a:rPr>
                  <a:t>Every integration rule corresponds to a differentiation rule. Integration by parts is no different. This rule corresponds to the product rule of differentiation:</a:t>
                </a:r>
              </a:p>
              <a:p>
                <a:pPr>
                  <a:lnSpc>
                    <a:spcPct val="150000"/>
                  </a:lnSpc>
                </a:pPr>
                <a14:m>
                  <m:oMathPara xmlns:m="http://schemas.openxmlformats.org/officeDocument/2006/math">
                    <m:oMathParaPr>
                      <m:jc m:val="centerGroup"/>
                    </m:oMathParaPr>
                    <m:oMath xmlns:m="http://schemas.openxmlformats.org/officeDocument/2006/math">
                      <m:f>
                        <m:fPr>
                          <m:ctrlPr>
                            <a:rPr lang="en-GB" sz="2400" b="0" i="1" smtClean="0">
                              <a:latin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cs typeface="Arial" panose="020B0604020202020204" pitchFamily="34" charset="0"/>
                            </a:rPr>
                            <m:t>𝑑</m:t>
                          </m:r>
                        </m:num>
                        <m:den>
                          <m:r>
                            <a:rPr lang="en-GB" sz="2400" b="0" i="1" smtClean="0">
                              <a:latin typeface="Cambria Math" panose="02040503050406030204" pitchFamily="18" charset="0"/>
                              <a:cs typeface="Arial" panose="020B0604020202020204" pitchFamily="34" charset="0"/>
                            </a:rPr>
                            <m:t>𝑑𝑥</m:t>
                          </m:r>
                        </m:den>
                      </m:f>
                      <m:d>
                        <m:dPr>
                          <m:begChr m:val="["/>
                          <m:endChr m:val="]"/>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𝑓</m:t>
                          </m:r>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𝑥</m:t>
                              </m:r>
                            </m:e>
                          </m:d>
                          <m:r>
                            <a:rPr lang="en-GB" sz="2400" b="0" i="1" smtClean="0">
                              <a:latin typeface="Cambria Math" panose="02040503050406030204" pitchFamily="18" charset="0"/>
                              <a:cs typeface="Arial" panose="020B0604020202020204" pitchFamily="34" charset="0"/>
                            </a:rPr>
                            <m:t>𝑔</m:t>
                          </m:r>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𝑥</m:t>
                              </m:r>
                            </m:e>
                          </m:d>
                        </m:e>
                      </m:d>
                      <m:r>
                        <a:rPr lang="en-GB" sz="2400" b="0" i="1" smtClean="0">
                          <a:latin typeface="Cambria Math" panose="02040503050406030204" pitchFamily="18" charset="0"/>
                          <a:cs typeface="Arial" panose="020B0604020202020204" pitchFamily="34" charset="0"/>
                        </a:rPr>
                        <m:t>=</m:t>
                      </m:r>
                      <m:sSup>
                        <m:sSupPr>
                          <m:ctrlPr>
                            <a:rPr lang="en-GB" sz="2400" b="0" i="1" smtClean="0">
                              <a:latin typeface="Cambria Math" panose="02040503050406030204" pitchFamily="18" charset="0"/>
                              <a:cs typeface="Arial" panose="020B0604020202020204" pitchFamily="34" charset="0"/>
                            </a:rPr>
                          </m:ctrlPr>
                        </m:sSupPr>
                        <m:e>
                          <m:r>
                            <a:rPr lang="en-GB" sz="2400" b="0" i="1" smtClean="0">
                              <a:latin typeface="Cambria Math" panose="02040503050406030204" pitchFamily="18" charset="0"/>
                              <a:cs typeface="Arial" panose="020B0604020202020204" pitchFamily="34" charset="0"/>
                            </a:rPr>
                            <m:t>𝑓</m:t>
                          </m:r>
                        </m:e>
                        <m:sup>
                          <m:r>
                            <a:rPr lang="en-GB" sz="2400" b="0" i="1" smtClean="0">
                              <a:latin typeface="Cambria Math" panose="02040503050406030204" pitchFamily="18" charset="0"/>
                              <a:cs typeface="Arial" panose="020B0604020202020204" pitchFamily="34" charset="0"/>
                            </a:rPr>
                            <m:t>′</m:t>
                          </m:r>
                        </m:sup>
                      </m:sSup>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𝑥</m:t>
                          </m:r>
                        </m:e>
                      </m:d>
                      <m:r>
                        <a:rPr lang="en-GB" sz="2400" b="0" i="1" smtClean="0">
                          <a:latin typeface="Cambria Math" panose="02040503050406030204" pitchFamily="18" charset="0"/>
                          <a:cs typeface="Arial" panose="020B0604020202020204" pitchFamily="34" charset="0"/>
                        </a:rPr>
                        <m:t>𝑔</m:t>
                      </m:r>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𝑥</m:t>
                          </m:r>
                        </m:e>
                      </m:d>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𝑓</m:t>
                      </m:r>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𝑥</m:t>
                          </m:r>
                        </m:e>
                      </m:d>
                      <m:sSup>
                        <m:sSupPr>
                          <m:ctrlPr>
                            <a:rPr lang="en-GB" sz="2400" b="0" i="1" smtClean="0">
                              <a:latin typeface="Cambria Math" panose="02040503050406030204" pitchFamily="18" charset="0"/>
                              <a:cs typeface="Arial" panose="020B0604020202020204" pitchFamily="34" charset="0"/>
                            </a:rPr>
                          </m:ctrlPr>
                        </m:sSupPr>
                        <m:e>
                          <m:r>
                            <a:rPr lang="en-GB" sz="2400" b="0" i="1" smtClean="0">
                              <a:latin typeface="Cambria Math" panose="02040503050406030204" pitchFamily="18" charset="0"/>
                              <a:cs typeface="Arial" panose="020B0604020202020204" pitchFamily="34" charset="0"/>
                            </a:rPr>
                            <m:t>𝑔</m:t>
                          </m:r>
                        </m:e>
                        <m:sup>
                          <m:r>
                            <a:rPr lang="en-GB" sz="2400" b="0" i="1" smtClean="0">
                              <a:latin typeface="Cambria Math" panose="02040503050406030204" pitchFamily="18" charset="0"/>
                              <a:cs typeface="Arial" panose="020B0604020202020204" pitchFamily="34" charset="0"/>
                            </a:rPr>
                            <m:t>′</m:t>
                          </m:r>
                        </m:sup>
                      </m:sSup>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𝑥</m:t>
                          </m:r>
                        </m:e>
                      </m:d>
                    </m:oMath>
                  </m:oMathPara>
                </a14:m>
                <a:endParaRPr lang="en-GB" sz="2400" b="0" i="1" dirty="0">
                  <a:latin typeface="Cambria Math" panose="02040503050406030204" pitchFamily="18"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nary>
                        <m:naryPr>
                          <m:limLoc m:val="undOvr"/>
                          <m:subHide m:val="on"/>
                          <m:supHide m:val="on"/>
                          <m:ctrlPr>
                            <a:rPr lang="en-GB" sz="2400" i="1" smtClean="0">
                              <a:latin typeface="Cambria Math" panose="02040503050406030204" pitchFamily="18" charset="0"/>
                              <a:cs typeface="Arial" panose="020B0604020202020204" pitchFamily="34" charset="0"/>
                            </a:rPr>
                          </m:ctrlPr>
                        </m:naryPr>
                        <m:sub/>
                        <m:sup/>
                        <m:e>
                          <m:d>
                            <m:dPr>
                              <m:begChr m:val="["/>
                              <m:endChr m:val="]"/>
                              <m:ctrlPr>
                                <a:rPr lang="en-GB" sz="2400" b="0" i="1" smtClean="0">
                                  <a:latin typeface="Cambria Math" panose="02040503050406030204" pitchFamily="18" charset="0"/>
                                  <a:cs typeface="Arial" panose="020B0604020202020204" pitchFamily="34" charset="0"/>
                                </a:rPr>
                              </m:ctrlPr>
                            </m:dPr>
                            <m:e>
                              <m:sSup>
                                <m:sSupPr>
                                  <m:ctrlPr>
                                    <a:rPr lang="en-GB" sz="2400" b="0" i="1" smtClean="0">
                                      <a:latin typeface="Cambria Math" panose="02040503050406030204" pitchFamily="18" charset="0"/>
                                      <a:cs typeface="Arial" panose="020B0604020202020204" pitchFamily="34" charset="0"/>
                                    </a:rPr>
                                  </m:ctrlPr>
                                </m:sSupPr>
                                <m:e>
                                  <m:r>
                                    <a:rPr lang="en-GB" sz="2400" b="0" i="1" smtClean="0">
                                      <a:latin typeface="Cambria Math" panose="02040503050406030204" pitchFamily="18" charset="0"/>
                                      <a:cs typeface="Arial" panose="020B0604020202020204" pitchFamily="34" charset="0"/>
                                    </a:rPr>
                                    <m:t>𝑓</m:t>
                                  </m:r>
                                </m:e>
                                <m:sup>
                                  <m:r>
                                    <a:rPr lang="en-GB" sz="2400" b="0" i="1" smtClean="0">
                                      <a:latin typeface="Cambria Math" panose="02040503050406030204" pitchFamily="18" charset="0"/>
                                      <a:cs typeface="Arial" panose="020B0604020202020204" pitchFamily="34" charset="0"/>
                                    </a:rPr>
                                    <m:t>′</m:t>
                                  </m:r>
                                </m:sup>
                              </m:sSup>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𝑥</m:t>
                                  </m:r>
                                </m:e>
                              </m:d>
                              <m:r>
                                <a:rPr lang="en-GB" sz="2400" b="0" i="1" smtClean="0">
                                  <a:latin typeface="Cambria Math" panose="02040503050406030204" pitchFamily="18" charset="0"/>
                                  <a:cs typeface="Arial" panose="020B0604020202020204" pitchFamily="34" charset="0"/>
                                </a:rPr>
                                <m:t>𝑔</m:t>
                              </m:r>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𝑥</m:t>
                                  </m:r>
                                </m:e>
                              </m:d>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𝑓</m:t>
                              </m:r>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𝑥</m:t>
                                  </m:r>
                                </m:e>
                              </m:d>
                              <m:sSup>
                                <m:sSupPr>
                                  <m:ctrlPr>
                                    <a:rPr lang="en-GB" sz="2400" b="0" i="1" smtClean="0">
                                      <a:latin typeface="Cambria Math" panose="02040503050406030204" pitchFamily="18" charset="0"/>
                                      <a:cs typeface="Arial" panose="020B0604020202020204" pitchFamily="34" charset="0"/>
                                    </a:rPr>
                                  </m:ctrlPr>
                                </m:sSupPr>
                                <m:e>
                                  <m:r>
                                    <a:rPr lang="en-GB" sz="2400" b="0" i="1" smtClean="0">
                                      <a:latin typeface="Cambria Math" panose="02040503050406030204" pitchFamily="18" charset="0"/>
                                      <a:cs typeface="Arial" panose="020B0604020202020204" pitchFamily="34" charset="0"/>
                                    </a:rPr>
                                    <m:t>𝑔</m:t>
                                  </m:r>
                                </m:e>
                                <m:sup>
                                  <m:r>
                                    <a:rPr lang="en-GB" sz="2400" b="0" i="1" smtClean="0">
                                      <a:latin typeface="Cambria Math" panose="02040503050406030204" pitchFamily="18" charset="0"/>
                                      <a:cs typeface="Arial" panose="020B0604020202020204" pitchFamily="34" charset="0"/>
                                    </a:rPr>
                                    <m:t>′</m:t>
                                  </m:r>
                                </m:sup>
                              </m:sSup>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𝑥</m:t>
                                  </m:r>
                                </m:e>
                              </m:d>
                            </m:e>
                          </m:d>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𝑓</m:t>
                          </m:r>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𝑥</m:t>
                              </m:r>
                            </m:e>
                          </m:d>
                          <m:r>
                            <a:rPr lang="en-GB" sz="2400" b="0" i="1" smtClean="0">
                              <a:latin typeface="Cambria Math" panose="02040503050406030204" pitchFamily="18" charset="0"/>
                              <a:cs typeface="Arial" panose="020B0604020202020204" pitchFamily="34" charset="0"/>
                            </a:rPr>
                            <m:t>𝑔</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𝑥</m:t>
                          </m:r>
                          <m:r>
                            <a:rPr lang="en-GB" sz="2400" b="0" i="1" smtClean="0">
                              <a:latin typeface="Cambria Math" panose="02040503050406030204" pitchFamily="18" charset="0"/>
                              <a:cs typeface="Arial" panose="020B0604020202020204" pitchFamily="34" charset="0"/>
                            </a:rPr>
                            <m:t>)</m:t>
                          </m:r>
                        </m:e>
                      </m:nary>
                    </m:oMath>
                  </m:oMathPara>
                </a14:m>
                <a:endParaRPr lang="en-GB"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6"/>
                <a:ext cx="10701108" cy="4329006"/>
              </a:xfrm>
              <a:prstGeom prst="rect">
                <a:avLst/>
              </a:prstGeom>
              <a:blipFill>
                <a:blip r:embed="rId3"/>
                <a:stretch>
                  <a:fillRect l="-854"/>
                </a:stretch>
              </a:blipFill>
            </p:spPr>
            <p:txBody>
              <a:bodyPr/>
              <a:lstStyle/>
              <a:p>
                <a:r>
                  <a:rPr lang="en-ZA">
                    <a:noFill/>
                  </a:rPr>
                  <a:t> </a:t>
                </a:r>
              </a:p>
            </p:txBody>
          </p:sp>
        </mc:Fallback>
      </mc:AlternateContent>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2: Integration techniques</a:t>
            </a:r>
          </a:p>
        </p:txBody>
      </p:sp>
    </p:spTree>
    <p:extLst>
      <p:ext uri="{BB962C8B-B14F-4D97-AF65-F5344CB8AC3E}">
        <p14:creationId xmlns:p14="http://schemas.microsoft.com/office/powerpoint/2010/main" val="2987888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Integration techniques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16868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INTEGRATION BY MEANS OF COMPLETING THE SQUARE</a:t>
                </a:r>
              </a:p>
              <a:p>
                <a:pPr>
                  <a:lnSpc>
                    <a:spcPct val="150000"/>
                  </a:lnSpc>
                </a:pPr>
                <a:r>
                  <a:rPr lang="en-GB" sz="2400" dirty="0">
                    <a:latin typeface="Arial" panose="020B0604020202020204" pitchFamily="34" charset="0"/>
                    <a:cs typeface="Arial" panose="020B0604020202020204" pitchFamily="34" charset="0"/>
                  </a:rPr>
                  <a:t>The idea of completing the square is to find values for a, h and k so that you can write any polynomial in the form </a:t>
                </a:r>
                <a14:m>
                  <m:oMath xmlns:m="http://schemas.openxmlformats.org/officeDocument/2006/math">
                    <m:r>
                      <a:rPr lang="en-GB" sz="2400" b="0" i="1" smtClean="0">
                        <a:latin typeface="Cambria Math" panose="02040503050406030204" pitchFamily="18" charset="0"/>
                        <a:cs typeface="Arial" panose="020B0604020202020204" pitchFamily="34" charset="0"/>
                      </a:rPr>
                      <m:t>𝑎</m:t>
                    </m:r>
                    <m:sSup>
                      <m:sSupPr>
                        <m:ctrlPr>
                          <a:rPr lang="en-GB" sz="2400" b="0" i="1" smtClean="0">
                            <a:latin typeface="Cambria Math" panose="02040503050406030204" pitchFamily="18" charset="0"/>
                            <a:cs typeface="Arial" panose="020B0604020202020204" pitchFamily="34" charset="0"/>
                          </a:rPr>
                        </m:ctrlPr>
                      </m:sSupPr>
                      <m:e>
                        <m:r>
                          <a:rPr lang="en-GB" sz="2400" b="0" i="1" smtClean="0">
                            <a:latin typeface="Cambria Math" panose="02040503050406030204" pitchFamily="18" charset="0"/>
                            <a:cs typeface="Arial" panose="020B0604020202020204" pitchFamily="34" charset="0"/>
                          </a:rPr>
                          <m:t>𝑥</m:t>
                        </m:r>
                      </m:e>
                      <m:sup>
                        <m:r>
                          <a:rPr lang="en-GB" sz="2400" b="0" i="1" smtClean="0">
                            <a:latin typeface="Cambria Math" panose="02040503050406030204" pitchFamily="18" charset="0"/>
                            <a:cs typeface="Arial" panose="020B0604020202020204" pitchFamily="34" charset="0"/>
                          </a:rPr>
                          <m:t>2</m:t>
                        </m:r>
                      </m:sup>
                    </m:sSup>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𝑏𝑥</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𝑥</m:t>
                    </m:r>
                    <m:r>
                      <a:rPr lang="en-GB" sz="2400" b="0" i="1" smtClean="0">
                        <a:latin typeface="Cambria Math" panose="02040503050406030204" pitchFamily="18" charset="0"/>
                        <a:cs typeface="Arial" panose="020B0604020202020204" pitchFamily="34" charset="0"/>
                      </a:rPr>
                      <m:t> </m:t>
                    </m:r>
                  </m:oMath>
                </a14:m>
                <a:r>
                  <a:rPr lang="en-GB" sz="2400" dirty="0">
                    <a:latin typeface="Arial" panose="020B0604020202020204" pitchFamily="34" charset="0"/>
                    <a:cs typeface="Arial" panose="020B0604020202020204" pitchFamily="34" charset="0"/>
                  </a:rPr>
                  <a:t>as </a:t>
                </a:r>
                <a14:m>
                  <m:oMath xmlns:m="http://schemas.openxmlformats.org/officeDocument/2006/math">
                    <m:r>
                      <a:rPr lang="en-GB" sz="2400" b="0" i="1" smtClean="0">
                        <a:latin typeface="Cambria Math" panose="02040503050406030204" pitchFamily="18" charset="0"/>
                        <a:cs typeface="Arial" panose="020B0604020202020204" pitchFamily="34" charset="0"/>
                      </a:rPr>
                      <m:t>𝑎</m:t>
                    </m:r>
                    <m:sSup>
                      <m:sSupPr>
                        <m:ctrlPr>
                          <a:rPr lang="en-GB" sz="2400" b="0" i="1" smtClean="0">
                            <a:latin typeface="Cambria Math" panose="02040503050406030204" pitchFamily="18" charset="0"/>
                            <a:cs typeface="Arial" panose="020B0604020202020204" pitchFamily="34" charset="0"/>
                          </a:rPr>
                        </m:ctrlPr>
                      </m:sSupPr>
                      <m:e>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𝑥</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h</m:t>
                            </m:r>
                          </m:e>
                        </m:d>
                      </m:e>
                      <m:sup>
                        <m:r>
                          <a:rPr lang="en-GB" sz="2400" b="0" i="1" smtClean="0">
                            <a:latin typeface="Cambria Math" panose="02040503050406030204" pitchFamily="18" charset="0"/>
                            <a:cs typeface="Arial" panose="020B0604020202020204" pitchFamily="34" charset="0"/>
                          </a:rPr>
                          <m:t>2</m:t>
                        </m:r>
                      </m:sup>
                    </m:sSup>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𝑘</m:t>
                    </m:r>
                  </m:oMath>
                </a14:m>
                <a:r>
                  <a:rPr lang="en-GB" sz="2400" dirty="0">
                    <a:latin typeface="Arial" panose="020B0604020202020204" pitchFamily="34" charset="0"/>
                    <a:cs typeface="Arial" panose="020B0604020202020204" pitchFamily="34" charset="0"/>
                  </a:rPr>
                  <a:t>. This is done by first focussing on the first two terms, </a:t>
                </a:r>
                <a14:m>
                  <m:oMath xmlns:m="http://schemas.openxmlformats.org/officeDocument/2006/math">
                    <m:r>
                      <a:rPr lang="en-GB" sz="2400" b="0" i="1" smtClean="0">
                        <a:latin typeface="Cambria Math" panose="02040503050406030204" pitchFamily="18" charset="0"/>
                        <a:cs typeface="Arial" panose="020B0604020202020204" pitchFamily="34" charset="0"/>
                      </a:rPr>
                      <m:t>𝑎</m:t>
                    </m:r>
                    <m:sSup>
                      <m:sSupPr>
                        <m:ctrlPr>
                          <a:rPr lang="en-GB" sz="2400" b="0" i="1" smtClean="0">
                            <a:latin typeface="Cambria Math" panose="02040503050406030204" pitchFamily="18" charset="0"/>
                            <a:cs typeface="Arial" panose="020B0604020202020204" pitchFamily="34" charset="0"/>
                          </a:rPr>
                        </m:ctrlPr>
                      </m:sSupPr>
                      <m:e>
                        <m:r>
                          <a:rPr lang="en-GB" sz="2400" b="0" i="1" smtClean="0">
                            <a:latin typeface="Cambria Math" panose="02040503050406030204" pitchFamily="18" charset="0"/>
                            <a:cs typeface="Arial" panose="020B0604020202020204" pitchFamily="34" charset="0"/>
                          </a:rPr>
                          <m:t>𝑥</m:t>
                        </m:r>
                      </m:e>
                      <m:sup>
                        <m:r>
                          <a:rPr lang="en-GB" sz="2400" b="0" i="1" smtClean="0">
                            <a:latin typeface="Cambria Math" panose="02040503050406030204" pitchFamily="18" charset="0"/>
                            <a:cs typeface="Arial" panose="020B0604020202020204" pitchFamily="34" charset="0"/>
                          </a:rPr>
                          <m:t>2</m:t>
                        </m:r>
                      </m:sup>
                    </m:sSup>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𝑏𝑥</m:t>
                    </m:r>
                  </m:oMath>
                </a14:m>
                <a:r>
                  <a:rPr lang="en-GB" sz="2400" dirty="0">
                    <a:latin typeface="Arial" panose="020B0604020202020204" pitchFamily="34" charset="0"/>
                    <a:cs typeface="Arial" panose="020B0604020202020204" pitchFamily="34" charset="0"/>
                  </a:rPr>
                  <a:t> and then forming a square with just these two terms. </a:t>
                </a:r>
                <a14:m>
                  <m:oMath xmlns:m="http://schemas.openxmlformats.org/officeDocument/2006/math">
                    <m:r>
                      <a:rPr lang="en-GB" sz="2400" b="0" i="1" smtClean="0">
                        <a:latin typeface="Cambria Math" panose="02040503050406030204" pitchFamily="18" charset="0"/>
                        <a:cs typeface="Arial" panose="020B0604020202020204" pitchFamily="34" charset="0"/>
                      </a:rPr>
                      <m:t>𝑎</m:t>
                    </m:r>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𝑥</m:t>
                        </m:r>
                        <m:r>
                          <a:rPr lang="en-GB" sz="2400" b="0" i="1" smtClean="0">
                            <a:latin typeface="Cambria Math" panose="02040503050406030204" pitchFamily="18" charset="0"/>
                            <a:cs typeface="Arial" panose="020B0604020202020204" pitchFamily="34" charset="0"/>
                          </a:rPr>
                          <m:t>+</m:t>
                        </m:r>
                        <m:f>
                          <m:fPr>
                            <m:ctrlPr>
                              <a:rPr lang="en-GB" sz="2400" b="0" i="1" smtClean="0">
                                <a:latin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cs typeface="Arial" panose="020B0604020202020204" pitchFamily="34" charset="0"/>
                              </a:rPr>
                              <m:t>𝑏</m:t>
                            </m:r>
                          </m:num>
                          <m:den>
                            <m:r>
                              <a:rPr lang="en-GB" sz="2400" b="0" i="1" smtClean="0">
                                <a:latin typeface="Cambria Math" panose="02040503050406030204" pitchFamily="18" charset="0"/>
                                <a:cs typeface="Arial" panose="020B0604020202020204" pitchFamily="34" charset="0"/>
                              </a:rPr>
                              <m:t>2</m:t>
                            </m:r>
                            <m:r>
                              <a:rPr lang="en-GB" sz="2400" b="0" i="1" smtClean="0">
                                <a:latin typeface="Cambria Math" panose="02040503050406030204" pitchFamily="18" charset="0"/>
                                <a:cs typeface="Arial" panose="020B0604020202020204" pitchFamily="34" charset="0"/>
                              </a:rPr>
                              <m:t>𝑎</m:t>
                            </m:r>
                          </m:den>
                        </m:f>
                      </m:e>
                    </m:d>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𝑎</m:t>
                    </m:r>
                    <m:r>
                      <a:rPr lang="en-GB" sz="2400" b="0" i="1" smtClean="0">
                        <a:latin typeface="Cambria Math" panose="02040503050406030204" pitchFamily="18" charset="0"/>
                        <a:cs typeface="Arial" panose="020B0604020202020204" pitchFamily="34" charset="0"/>
                      </a:rPr>
                      <m:t>(</m:t>
                    </m:r>
                    <m:sSup>
                      <m:sSupPr>
                        <m:ctrlPr>
                          <a:rPr lang="en-GB" sz="2400" b="0" i="1" smtClean="0">
                            <a:latin typeface="Cambria Math" panose="02040503050406030204" pitchFamily="18" charset="0"/>
                            <a:cs typeface="Arial" panose="020B0604020202020204" pitchFamily="34" charset="0"/>
                          </a:rPr>
                        </m:ctrlPr>
                      </m:sSupPr>
                      <m:e>
                        <m:r>
                          <a:rPr lang="en-GB" sz="2400" b="0" i="1" smtClean="0">
                            <a:latin typeface="Cambria Math" panose="02040503050406030204" pitchFamily="18" charset="0"/>
                            <a:cs typeface="Arial" panose="020B0604020202020204" pitchFamily="34" charset="0"/>
                          </a:rPr>
                          <m:t>𝑥</m:t>
                        </m:r>
                      </m:e>
                      <m:sup>
                        <m:r>
                          <a:rPr lang="en-GB" sz="2400" b="0" i="1" smtClean="0">
                            <a:latin typeface="Cambria Math" panose="02040503050406030204" pitchFamily="18" charset="0"/>
                            <a:cs typeface="Arial" panose="020B0604020202020204" pitchFamily="34" charset="0"/>
                          </a:rPr>
                          <m:t>2</m:t>
                        </m:r>
                      </m:sup>
                    </m:sSup>
                    <m:r>
                      <a:rPr lang="en-GB" sz="2400" b="0" i="1" smtClean="0">
                        <a:latin typeface="Cambria Math" panose="02040503050406030204" pitchFamily="18" charset="0"/>
                        <a:cs typeface="Arial" panose="020B0604020202020204" pitchFamily="34" charset="0"/>
                      </a:rPr>
                      <m:t>+</m:t>
                    </m:r>
                    <m:f>
                      <m:fPr>
                        <m:ctrlPr>
                          <a:rPr lang="en-GB" sz="2400" b="0" i="1" smtClean="0">
                            <a:latin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cs typeface="Arial" panose="020B0604020202020204" pitchFamily="34" charset="0"/>
                          </a:rPr>
                          <m:t>𝑏</m:t>
                        </m:r>
                      </m:num>
                      <m:den>
                        <m:r>
                          <a:rPr lang="en-GB" sz="2400" b="0" i="1" smtClean="0">
                            <a:latin typeface="Cambria Math" panose="02040503050406030204" pitchFamily="18" charset="0"/>
                            <a:cs typeface="Arial" panose="020B0604020202020204" pitchFamily="34" charset="0"/>
                          </a:rPr>
                          <m:t>𝑎</m:t>
                        </m:r>
                      </m:den>
                    </m:f>
                    <m:r>
                      <a:rPr lang="en-GB" sz="2400" b="0" i="1" smtClean="0">
                        <a:latin typeface="Cambria Math" panose="02040503050406030204" pitchFamily="18" charset="0"/>
                        <a:cs typeface="Arial" panose="020B0604020202020204" pitchFamily="34" charset="0"/>
                      </a:rPr>
                      <m:t>+</m:t>
                    </m:r>
                    <m:sSup>
                      <m:sSupPr>
                        <m:ctrlPr>
                          <a:rPr lang="en-GB" sz="2400" b="0" i="1" smtClean="0">
                            <a:latin typeface="Cambria Math" panose="02040503050406030204" pitchFamily="18" charset="0"/>
                            <a:cs typeface="Arial" panose="020B0604020202020204" pitchFamily="34" charset="0"/>
                          </a:rPr>
                        </m:ctrlPr>
                      </m:sSupPr>
                      <m:e>
                        <m:d>
                          <m:dPr>
                            <m:ctrlPr>
                              <a:rPr lang="en-GB" sz="2400" b="0" i="1" smtClean="0">
                                <a:latin typeface="Cambria Math" panose="02040503050406030204" pitchFamily="18" charset="0"/>
                                <a:cs typeface="Arial" panose="020B0604020202020204" pitchFamily="34" charset="0"/>
                              </a:rPr>
                            </m:ctrlPr>
                          </m:dPr>
                          <m:e>
                            <m:f>
                              <m:fPr>
                                <m:ctrlPr>
                                  <a:rPr lang="en-GB" sz="2400" b="0" i="1" smtClean="0">
                                    <a:latin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cs typeface="Arial" panose="020B0604020202020204" pitchFamily="34" charset="0"/>
                                  </a:rPr>
                                  <m:t>𝑏</m:t>
                                </m:r>
                              </m:num>
                              <m:den>
                                <m:r>
                                  <a:rPr lang="en-GB" sz="2400" b="0" i="1" smtClean="0">
                                    <a:latin typeface="Cambria Math" panose="02040503050406030204" pitchFamily="18" charset="0"/>
                                    <a:cs typeface="Arial" panose="020B0604020202020204" pitchFamily="34" charset="0"/>
                                  </a:rPr>
                                  <m:t>2</m:t>
                                </m:r>
                                <m:r>
                                  <a:rPr lang="en-GB" sz="2400" b="0" i="1" smtClean="0">
                                    <a:latin typeface="Cambria Math" panose="02040503050406030204" pitchFamily="18" charset="0"/>
                                    <a:cs typeface="Arial" panose="020B0604020202020204" pitchFamily="34" charset="0"/>
                                  </a:rPr>
                                  <m:t>𝑎</m:t>
                                </m:r>
                              </m:den>
                            </m:f>
                          </m:e>
                        </m:d>
                      </m:e>
                      <m:sup>
                        <m:r>
                          <a:rPr lang="en-GB" sz="2400" b="0" i="1" smtClean="0">
                            <a:latin typeface="Cambria Math" panose="02040503050406030204" pitchFamily="18" charset="0"/>
                            <a:cs typeface="Arial" panose="020B0604020202020204" pitchFamily="34" charset="0"/>
                          </a:rPr>
                          <m:t>2</m:t>
                        </m:r>
                      </m:sup>
                    </m:sSup>
                    <m:r>
                      <a:rPr lang="en-GB" sz="2400" b="0" i="1" smtClean="0">
                        <a:latin typeface="Cambria Math" panose="02040503050406030204" pitchFamily="18" charset="0"/>
                        <a:cs typeface="Arial" panose="020B0604020202020204" pitchFamily="34" charset="0"/>
                      </a:rPr>
                      <m:t>)</m:t>
                    </m:r>
                  </m:oMath>
                </a14:m>
                <a:endParaRPr lang="en-GB"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168688"/>
              </a:xfrm>
              <a:prstGeom prst="rect">
                <a:avLst/>
              </a:prstGeom>
              <a:blipFill>
                <a:blip r:embed="rId3"/>
                <a:stretch>
                  <a:fillRect l="-863" r="-58" b="-577"/>
                </a:stretch>
              </a:blipFill>
            </p:spPr>
            <p:txBody>
              <a:bodyPr/>
              <a:lstStyle/>
              <a:p>
                <a:r>
                  <a:rPr lang="en-ZA">
                    <a:noFill/>
                  </a:rPr>
                  <a:t> </a:t>
                </a:r>
              </a:p>
            </p:txBody>
          </p:sp>
        </mc:Fallback>
      </mc:AlternateContent>
    </p:spTree>
    <p:extLst>
      <p:ext uri="{BB962C8B-B14F-4D97-AF65-F5344CB8AC3E}">
        <p14:creationId xmlns:p14="http://schemas.microsoft.com/office/powerpoint/2010/main" val="2907470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Partial fractions is a method used to break apart fractions containing polynomials. Partial-fraction decomposition is the process of starting with the simplified answer and taking it back apart or decomposing it into its initial polynomial fractions.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3: Partial fractions</a:t>
            </a:r>
          </a:p>
        </p:txBody>
      </p:sp>
    </p:spTree>
    <p:extLst>
      <p:ext uri="{BB962C8B-B14F-4D97-AF65-F5344CB8AC3E}">
        <p14:creationId xmlns:p14="http://schemas.microsoft.com/office/powerpoint/2010/main" val="1246456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Partial fractions (continued)</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33118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RULES FOR DECOMPOSING INTO PARTIAL FRACTIONS</a:t>
                </a:r>
              </a:p>
              <a:p>
                <a:pPr marL="457200" indent="-457200">
                  <a:lnSpc>
                    <a:spcPct val="150000"/>
                  </a:lnSpc>
                  <a:buFont typeface="+mj-lt"/>
                  <a:buAutoNum type="arabicPeriod"/>
                </a:pPr>
                <a:r>
                  <a:rPr lang="en-GB" sz="2200" dirty="0">
                    <a:latin typeface="Arial" panose="020B0604020202020204" pitchFamily="34" charset="0"/>
                    <a:cs typeface="Arial" panose="020B0604020202020204" pitchFamily="34" charset="0"/>
                  </a:rPr>
                  <a:t>The numerator of the given functions must be of a lower degree than that of the denominator. </a:t>
                </a:r>
              </a:p>
              <a:p>
                <a:pPr marL="457200" indent="-457200">
                  <a:lnSpc>
                    <a:spcPct val="150000"/>
                  </a:lnSpc>
                  <a:buFont typeface="+mj-lt"/>
                  <a:buAutoNum type="arabicPeriod"/>
                </a:pPr>
                <a:r>
                  <a:rPr lang="en-GB" sz="2200" dirty="0">
                    <a:latin typeface="Arial" panose="020B0604020202020204" pitchFamily="34" charset="0"/>
                    <a:cs typeface="Arial" panose="020B0604020202020204" pitchFamily="34" charset="0"/>
                  </a:rPr>
                  <a:t>Factorise the denominator into its irreducible factors.</a:t>
                </a:r>
              </a:p>
              <a:p>
                <a:pPr marL="457200" indent="-457200">
                  <a:lnSpc>
                    <a:spcPct val="150000"/>
                  </a:lnSpc>
                  <a:buFont typeface="+mj-lt"/>
                  <a:buAutoNum type="arabicPeriod"/>
                </a:pPr>
                <a:r>
                  <a:rPr lang="en-GB" sz="2200" dirty="0">
                    <a:latin typeface="Arial" panose="020B0604020202020204" pitchFamily="34" charset="0"/>
                    <a:cs typeface="Arial" panose="020B0604020202020204" pitchFamily="34" charset="0"/>
                  </a:rPr>
                  <a:t>A linear factor </a:t>
                </a:r>
                <a14:m>
                  <m:oMath xmlns:m="http://schemas.openxmlformats.org/officeDocument/2006/math">
                    <m:r>
                      <a:rPr lang="en-GB" sz="2200" b="0" i="1" smtClean="0">
                        <a:latin typeface="Cambria Math" panose="02040503050406030204" pitchFamily="18" charset="0"/>
                        <a:cs typeface="Arial" panose="020B0604020202020204" pitchFamily="34" charset="0"/>
                      </a:rPr>
                      <m:t>𝑎𝑥</m:t>
                    </m:r>
                    <m:r>
                      <a:rPr lang="en-GB" sz="2200" b="0" i="1" smtClean="0">
                        <a:latin typeface="Cambria Math" panose="02040503050406030204" pitchFamily="18" charset="0"/>
                        <a:cs typeface="Arial" panose="020B0604020202020204" pitchFamily="34" charset="0"/>
                      </a:rPr>
                      <m:t>+</m:t>
                    </m:r>
                    <m:r>
                      <a:rPr lang="en-GB" sz="2200" b="0" i="1" smtClean="0">
                        <a:latin typeface="Cambria Math" panose="02040503050406030204" pitchFamily="18" charset="0"/>
                        <a:cs typeface="Arial" panose="020B0604020202020204" pitchFamily="34" charset="0"/>
                      </a:rPr>
                      <m:t>𝑏</m:t>
                    </m:r>
                  </m:oMath>
                </a14:m>
                <a:r>
                  <a:rPr lang="en-GB" sz="2200" dirty="0">
                    <a:latin typeface="Arial" panose="020B0604020202020204" pitchFamily="34" charset="0"/>
                    <a:cs typeface="Arial" panose="020B0604020202020204" pitchFamily="34" charset="0"/>
                  </a:rPr>
                  <a:t> results in a partial fraction of the form </a:t>
                </a:r>
                <a14:m>
                  <m:oMath xmlns:m="http://schemas.openxmlformats.org/officeDocument/2006/math">
                    <m:f>
                      <m:fPr>
                        <m:ctrlPr>
                          <a:rPr lang="en-GB" sz="2200" b="0" i="1" smtClean="0">
                            <a:latin typeface="Cambria Math" panose="02040503050406030204" pitchFamily="18" charset="0"/>
                            <a:cs typeface="Arial" panose="020B0604020202020204" pitchFamily="34" charset="0"/>
                          </a:rPr>
                        </m:ctrlPr>
                      </m:fPr>
                      <m:num>
                        <m:r>
                          <a:rPr lang="en-GB" sz="2200" b="0" i="1" smtClean="0">
                            <a:latin typeface="Cambria Math" panose="02040503050406030204" pitchFamily="18" charset="0"/>
                            <a:cs typeface="Arial" panose="020B0604020202020204" pitchFamily="34" charset="0"/>
                          </a:rPr>
                          <m:t>𝐴</m:t>
                        </m:r>
                      </m:num>
                      <m:den>
                        <m:r>
                          <a:rPr lang="en-GB" sz="2200" b="0" i="1" smtClean="0">
                            <a:latin typeface="Cambria Math" panose="02040503050406030204" pitchFamily="18" charset="0"/>
                            <a:cs typeface="Arial" panose="020B0604020202020204" pitchFamily="34" charset="0"/>
                          </a:rPr>
                          <m:t>𝑎𝑥</m:t>
                        </m:r>
                        <m:r>
                          <a:rPr lang="en-GB" sz="2200" b="0" i="1" smtClean="0">
                            <a:latin typeface="Cambria Math" panose="02040503050406030204" pitchFamily="18" charset="0"/>
                            <a:cs typeface="Arial" panose="020B0604020202020204" pitchFamily="34" charset="0"/>
                          </a:rPr>
                          <m:t>+</m:t>
                        </m:r>
                        <m:r>
                          <a:rPr lang="en-GB" sz="2200" b="0" i="1" smtClean="0">
                            <a:latin typeface="Cambria Math" panose="02040503050406030204" pitchFamily="18" charset="0"/>
                            <a:cs typeface="Arial" panose="020B0604020202020204" pitchFamily="34" charset="0"/>
                          </a:rPr>
                          <m:t>𝑏</m:t>
                        </m:r>
                      </m:den>
                    </m:f>
                  </m:oMath>
                </a14:m>
                <a:endParaRPr lang="en-GB" sz="2200" dirty="0">
                  <a:latin typeface="Arial" panose="020B0604020202020204" pitchFamily="34" charset="0"/>
                  <a:cs typeface="Arial" panose="020B0604020202020204" pitchFamily="34" charset="0"/>
                </a:endParaRPr>
              </a:p>
              <a:p>
                <a:pPr marL="457200" indent="-457200">
                  <a:lnSpc>
                    <a:spcPct val="150000"/>
                  </a:lnSpc>
                  <a:buFont typeface="+mj-lt"/>
                  <a:buAutoNum type="arabicPeriod"/>
                </a:pPr>
                <a:r>
                  <a:rPr lang="en-GB" sz="2200" dirty="0">
                    <a:latin typeface="Arial" panose="020B0604020202020204" pitchFamily="34" charset="0"/>
                    <a:cs typeface="Arial" panose="020B0604020202020204" pitchFamily="34" charset="0"/>
                  </a:rPr>
                  <a:t>A linear factor repeated has partial fractions </a:t>
                </a:r>
                <a14:m>
                  <m:oMath xmlns:m="http://schemas.openxmlformats.org/officeDocument/2006/math">
                    <m:f>
                      <m:fPr>
                        <m:ctrlPr>
                          <a:rPr lang="en-GB" sz="2200" b="0" i="1" smtClean="0">
                            <a:latin typeface="Cambria Math" panose="02040503050406030204" pitchFamily="18" charset="0"/>
                            <a:cs typeface="Arial" panose="020B0604020202020204" pitchFamily="34" charset="0"/>
                          </a:rPr>
                        </m:ctrlPr>
                      </m:fPr>
                      <m:num>
                        <m:r>
                          <a:rPr lang="en-GB" sz="2200" b="0" i="1" smtClean="0">
                            <a:latin typeface="Cambria Math" panose="02040503050406030204" pitchFamily="18" charset="0"/>
                            <a:cs typeface="Arial" panose="020B0604020202020204" pitchFamily="34" charset="0"/>
                          </a:rPr>
                          <m:t>𝐴</m:t>
                        </m:r>
                      </m:num>
                      <m:den>
                        <m:r>
                          <a:rPr lang="en-GB" sz="2200" b="0" i="1" smtClean="0">
                            <a:latin typeface="Cambria Math" panose="02040503050406030204" pitchFamily="18" charset="0"/>
                            <a:cs typeface="Arial" panose="020B0604020202020204" pitchFamily="34" charset="0"/>
                          </a:rPr>
                          <m:t>𝑎𝑥</m:t>
                        </m:r>
                        <m:r>
                          <a:rPr lang="en-GB" sz="2200" b="0" i="1" smtClean="0">
                            <a:latin typeface="Cambria Math" panose="02040503050406030204" pitchFamily="18" charset="0"/>
                            <a:cs typeface="Arial" panose="020B0604020202020204" pitchFamily="34" charset="0"/>
                          </a:rPr>
                          <m:t>+</m:t>
                        </m:r>
                        <m:r>
                          <a:rPr lang="en-GB" sz="2200" b="0" i="1" smtClean="0">
                            <a:latin typeface="Cambria Math" panose="02040503050406030204" pitchFamily="18" charset="0"/>
                            <a:cs typeface="Arial" panose="020B0604020202020204" pitchFamily="34" charset="0"/>
                          </a:rPr>
                          <m:t>𝑏</m:t>
                        </m:r>
                      </m:den>
                    </m:f>
                    <m:r>
                      <a:rPr lang="en-GB" sz="2200" b="0" i="1" smtClean="0">
                        <a:latin typeface="Cambria Math" panose="02040503050406030204" pitchFamily="18" charset="0"/>
                        <a:cs typeface="Arial" panose="020B0604020202020204" pitchFamily="34" charset="0"/>
                      </a:rPr>
                      <m:t>+</m:t>
                    </m:r>
                    <m:f>
                      <m:fPr>
                        <m:ctrlPr>
                          <a:rPr lang="en-GB" sz="2200" b="0" i="1" smtClean="0">
                            <a:latin typeface="Cambria Math" panose="02040503050406030204" pitchFamily="18" charset="0"/>
                            <a:cs typeface="Arial" panose="020B0604020202020204" pitchFamily="34" charset="0"/>
                          </a:rPr>
                        </m:ctrlPr>
                      </m:fPr>
                      <m:num>
                        <m:r>
                          <a:rPr lang="en-GB" sz="2200" b="0" i="1" smtClean="0">
                            <a:latin typeface="Cambria Math" panose="02040503050406030204" pitchFamily="18" charset="0"/>
                            <a:cs typeface="Arial" panose="020B0604020202020204" pitchFamily="34" charset="0"/>
                          </a:rPr>
                          <m:t>𝐵</m:t>
                        </m:r>
                      </m:num>
                      <m:den>
                        <m:sSup>
                          <m:sSupPr>
                            <m:ctrlPr>
                              <a:rPr lang="en-GB" sz="2200" b="0" i="1" smtClean="0">
                                <a:latin typeface="Cambria Math" panose="02040503050406030204" pitchFamily="18" charset="0"/>
                                <a:cs typeface="Arial" panose="020B0604020202020204" pitchFamily="34" charset="0"/>
                              </a:rPr>
                            </m:ctrlPr>
                          </m:sSupPr>
                          <m:e>
                            <m:d>
                              <m:dPr>
                                <m:ctrlPr>
                                  <a:rPr lang="en-GB" sz="2200" b="0" i="1" smtClean="0">
                                    <a:latin typeface="Cambria Math" panose="02040503050406030204" pitchFamily="18" charset="0"/>
                                    <a:cs typeface="Arial" panose="020B0604020202020204" pitchFamily="34" charset="0"/>
                                  </a:rPr>
                                </m:ctrlPr>
                              </m:dPr>
                              <m:e>
                                <m:r>
                                  <a:rPr lang="en-GB" sz="2200" b="0" i="1" smtClean="0">
                                    <a:latin typeface="Cambria Math" panose="02040503050406030204" pitchFamily="18" charset="0"/>
                                    <a:cs typeface="Arial" panose="020B0604020202020204" pitchFamily="34" charset="0"/>
                                  </a:rPr>
                                  <m:t>𝑎𝑥</m:t>
                                </m:r>
                                <m:r>
                                  <a:rPr lang="en-GB" sz="2200" b="0" i="1" smtClean="0">
                                    <a:latin typeface="Cambria Math" panose="02040503050406030204" pitchFamily="18" charset="0"/>
                                    <a:cs typeface="Arial" panose="020B0604020202020204" pitchFamily="34" charset="0"/>
                                  </a:rPr>
                                  <m:t>+</m:t>
                                </m:r>
                                <m:r>
                                  <a:rPr lang="en-GB" sz="2200" b="0" i="1" smtClean="0">
                                    <a:latin typeface="Cambria Math" panose="02040503050406030204" pitchFamily="18" charset="0"/>
                                    <a:cs typeface="Arial" panose="020B0604020202020204" pitchFamily="34" charset="0"/>
                                  </a:rPr>
                                  <m:t>𝑏</m:t>
                                </m:r>
                              </m:e>
                            </m:d>
                          </m:e>
                          <m:sup>
                            <m:r>
                              <a:rPr lang="en-GB" sz="2200" b="0" i="1" smtClean="0">
                                <a:latin typeface="Cambria Math" panose="02040503050406030204" pitchFamily="18" charset="0"/>
                                <a:cs typeface="Arial" panose="020B0604020202020204" pitchFamily="34" charset="0"/>
                              </a:rPr>
                              <m:t>2</m:t>
                            </m:r>
                          </m:sup>
                        </m:sSup>
                      </m:den>
                    </m:f>
                    <m:r>
                      <a:rPr lang="en-GB" sz="2200" b="0" i="1" smtClean="0">
                        <a:latin typeface="Cambria Math" panose="02040503050406030204" pitchFamily="18" charset="0"/>
                        <a:cs typeface="Arial" panose="020B0604020202020204" pitchFamily="34" charset="0"/>
                      </a:rPr>
                      <m:t>+…+</m:t>
                    </m:r>
                    <m:f>
                      <m:fPr>
                        <m:ctrlPr>
                          <a:rPr lang="en-GB" sz="2200" b="0" i="1" smtClean="0">
                            <a:latin typeface="Cambria Math" panose="02040503050406030204" pitchFamily="18" charset="0"/>
                            <a:cs typeface="Arial" panose="020B0604020202020204" pitchFamily="34" charset="0"/>
                          </a:rPr>
                        </m:ctrlPr>
                      </m:fPr>
                      <m:num>
                        <m:r>
                          <a:rPr lang="en-GB" sz="2200" b="0" i="1" smtClean="0">
                            <a:latin typeface="Cambria Math" panose="02040503050406030204" pitchFamily="18" charset="0"/>
                            <a:cs typeface="Arial" panose="020B0604020202020204" pitchFamily="34" charset="0"/>
                          </a:rPr>
                          <m:t>𝐺</m:t>
                        </m:r>
                      </m:num>
                      <m:den>
                        <m:sSup>
                          <m:sSupPr>
                            <m:ctrlPr>
                              <a:rPr lang="en-GB" sz="2200" b="0" i="1" smtClean="0">
                                <a:latin typeface="Cambria Math" panose="02040503050406030204" pitchFamily="18" charset="0"/>
                                <a:cs typeface="Arial" panose="020B0604020202020204" pitchFamily="34" charset="0"/>
                              </a:rPr>
                            </m:ctrlPr>
                          </m:sSupPr>
                          <m:e>
                            <m:d>
                              <m:dPr>
                                <m:ctrlPr>
                                  <a:rPr lang="en-GB" sz="2200" b="0" i="1" smtClean="0">
                                    <a:latin typeface="Cambria Math" panose="02040503050406030204" pitchFamily="18" charset="0"/>
                                    <a:cs typeface="Arial" panose="020B0604020202020204" pitchFamily="34" charset="0"/>
                                  </a:rPr>
                                </m:ctrlPr>
                              </m:dPr>
                              <m:e>
                                <m:r>
                                  <a:rPr lang="en-GB" sz="2200" b="0" i="1" smtClean="0">
                                    <a:latin typeface="Cambria Math" panose="02040503050406030204" pitchFamily="18" charset="0"/>
                                    <a:cs typeface="Arial" panose="020B0604020202020204" pitchFamily="34" charset="0"/>
                                  </a:rPr>
                                  <m:t>𝑎𝑥</m:t>
                                </m:r>
                                <m:r>
                                  <a:rPr lang="en-GB" sz="2200" b="0" i="1" smtClean="0">
                                    <a:latin typeface="Cambria Math" panose="02040503050406030204" pitchFamily="18" charset="0"/>
                                    <a:cs typeface="Arial" panose="020B0604020202020204" pitchFamily="34" charset="0"/>
                                  </a:rPr>
                                  <m:t>+</m:t>
                                </m:r>
                                <m:r>
                                  <a:rPr lang="en-GB" sz="2200" b="0" i="1" smtClean="0">
                                    <a:latin typeface="Cambria Math" panose="02040503050406030204" pitchFamily="18" charset="0"/>
                                    <a:cs typeface="Arial" panose="020B0604020202020204" pitchFamily="34" charset="0"/>
                                  </a:rPr>
                                  <m:t>𝑏</m:t>
                                </m:r>
                              </m:e>
                            </m:d>
                          </m:e>
                          <m:sup>
                            <m:r>
                              <a:rPr lang="en-GB" sz="2200" b="0" i="1" smtClean="0">
                                <a:latin typeface="Cambria Math" panose="02040503050406030204" pitchFamily="18" charset="0"/>
                                <a:cs typeface="Arial" panose="020B0604020202020204" pitchFamily="34" charset="0"/>
                              </a:rPr>
                              <m:t>𝑛</m:t>
                            </m:r>
                          </m:sup>
                        </m:sSup>
                      </m:den>
                    </m:f>
                  </m:oMath>
                </a14:m>
                <a:endParaRPr lang="en-GB" sz="2200" dirty="0">
                  <a:latin typeface="Arial" panose="020B0604020202020204" pitchFamily="34" charset="0"/>
                  <a:cs typeface="Arial" panose="020B0604020202020204" pitchFamily="34" charset="0"/>
                </a:endParaRPr>
              </a:p>
              <a:p>
                <a:pPr marL="457200" indent="-457200">
                  <a:lnSpc>
                    <a:spcPct val="150000"/>
                  </a:lnSpc>
                  <a:buFont typeface="+mj-lt"/>
                  <a:buAutoNum type="arabicPeriod"/>
                </a:pPr>
                <a:r>
                  <a:rPr lang="en-GB" sz="2200" dirty="0">
                    <a:latin typeface="Arial" panose="020B0604020202020204" pitchFamily="34" charset="0"/>
                    <a:cs typeface="Arial" panose="020B0604020202020204" pitchFamily="34" charset="0"/>
                  </a:rPr>
                  <a:t>An irreducible quadratic factor </a:t>
                </a:r>
                <a14:m>
                  <m:oMath xmlns:m="http://schemas.openxmlformats.org/officeDocument/2006/math">
                    <m:d>
                      <m:dPr>
                        <m:ctrlPr>
                          <a:rPr lang="en-GB" sz="2200" b="0" i="1" smtClean="0">
                            <a:latin typeface="Cambria Math" panose="02040503050406030204" pitchFamily="18" charset="0"/>
                            <a:cs typeface="Arial" panose="020B0604020202020204" pitchFamily="34" charset="0"/>
                          </a:rPr>
                        </m:ctrlPr>
                      </m:dPr>
                      <m:e>
                        <m:r>
                          <a:rPr lang="en-GB" sz="2200" b="0" i="1" smtClean="0">
                            <a:latin typeface="Cambria Math" panose="02040503050406030204" pitchFamily="18" charset="0"/>
                            <a:cs typeface="Arial" panose="020B0604020202020204" pitchFamily="34" charset="0"/>
                          </a:rPr>
                          <m:t>𝑎</m:t>
                        </m:r>
                        <m:sSup>
                          <m:sSupPr>
                            <m:ctrlPr>
                              <a:rPr lang="en-GB" sz="2200" b="0" i="1" smtClean="0">
                                <a:latin typeface="Cambria Math" panose="02040503050406030204" pitchFamily="18" charset="0"/>
                                <a:cs typeface="Arial" panose="020B0604020202020204" pitchFamily="34" charset="0"/>
                              </a:rPr>
                            </m:ctrlPr>
                          </m:sSupPr>
                          <m:e>
                            <m:r>
                              <a:rPr lang="en-GB" sz="2200" b="0" i="1" smtClean="0">
                                <a:latin typeface="Cambria Math" panose="02040503050406030204" pitchFamily="18" charset="0"/>
                                <a:cs typeface="Arial" panose="020B0604020202020204" pitchFamily="34" charset="0"/>
                              </a:rPr>
                              <m:t>𝑥</m:t>
                            </m:r>
                          </m:e>
                          <m:sup>
                            <m:r>
                              <a:rPr lang="en-GB" sz="2200" b="0" i="1" smtClean="0">
                                <a:latin typeface="Cambria Math" panose="02040503050406030204" pitchFamily="18" charset="0"/>
                                <a:cs typeface="Arial" panose="020B0604020202020204" pitchFamily="34" charset="0"/>
                              </a:rPr>
                              <m:t>2</m:t>
                            </m:r>
                          </m:sup>
                        </m:sSup>
                        <m:r>
                          <a:rPr lang="en-GB" sz="2200" b="0" i="1" smtClean="0">
                            <a:latin typeface="Cambria Math" panose="02040503050406030204" pitchFamily="18" charset="0"/>
                            <a:cs typeface="Arial" panose="020B0604020202020204" pitchFamily="34" charset="0"/>
                          </a:rPr>
                          <m:t>+</m:t>
                        </m:r>
                        <m:r>
                          <a:rPr lang="en-GB" sz="2200" b="0" i="1" smtClean="0">
                            <a:latin typeface="Cambria Math" panose="02040503050406030204" pitchFamily="18" charset="0"/>
                            <a:cs typeface="Arial" panose="020B0604020202020204" pitchFamily="34" charset="0"/>
                          </a:rPr>
                          <m:t>𝑏𝑥</m:t>
                        </m:r>
                        <m:r>
                          <a:rPr lang="en-GB" sz="2200" b="0" i="1" smtClean="0">
                            <a:latin typeface="Cambria Math" panose="02040503050406030204" pitchFamily="18" charset="0"/>
                            <a:cs typeface="Arial" panose="020B0604020202020204" pitchFamily="34" charset="0"/>
                          </a:rPr>
                          <m:t>+</m:t>
                        </m:r>
                        <m:r>
                          <a:rPr lang="en-GB" sz="2200" b="0" i="1" smtClean="0">
                            <a:latin typeface="Cambria Math" panose="02040503050406030204" pitchFamily="18" charset="0"/>
                            <a:cs typeface="Arial" panose="020B0604020202020204" pitchFamily="34" charset="0"/>
                          </a:rPr>
                          <m:t>𝑐</m:t>
                        </m:r>
                      </m:e>
                    </m:d>
                  </m:oMath>
                </a14:m>
                <a:r>
                  <a:rPr lang="en-GB" sz="2200" dirty="0">
                    <a:latin typeface="Arial" panose="020B0604020202020204" pitchFamily="34" charset="0"/>
                    <a:cs typeface="Arial" panose="020B0604020202020204" pitchFamily="34" charset="0"/>
                  </a:rPr>
                  <a:t> gives fraction </a:t>
                </a:r>
                <a14:m>
                  <m:oMath xmlns:m="http://schemas.openxmlformats.org/officeDocument/2006/math">
                    <m:r>
                      <a:rPr lang="en-GB" sz="2200" b="0" i="1" smtClean="0">
                        <a:latin typeface="Cambria Math" panose="02040503050406030204" pitchFamily="18" charset="0"/>
                        <a:cs typeface="Arial" panose="020B0604020202020204" pitchFamily="34" charset="0"/>
                      </a:rPr>
                      <m:t>𝐴𝑥</m:t>
                    </m:r>
                    <m:r>
                      <a:rPr lang="en-GB" sz="2200" b="0" i="1" smtClean="0">
                        <a:latin typeface="Cambria Math" panose="02040503050406030204" pitchFamily="18" charset="0"/>
                        <a:cs typeface="Arial" panose="020B0604020202020204" pitchFamily="34" charset="0"/>
                      </a:rPr>
                      <m:t>+</m:t>
                    </m:r>
                    <m:f>
                      <m:fPr>
                        <m:ctrlPr>
                          <a:rPr lang="en-GB" sz="2200" b="0" i="1" smtClean="0">
                            <a:latin typeface="Cambria Math" panose="02040503050406030204" pitchFamily="18" charset="0"/>
                            <a:cs typeface="Arial" panose="020B0604020202020204" pitchFamily="34" charset="0"/>
                          </a:rPr>
                        </m:ctrlPr>
                      </m:fPr>
                      <m:num>
                        <m:r>
                          <a:rPr lang="en-GB" sz="2200" b="0" i="1" smtClean="0">
                            <a:latin typeface="Cambria Math" panose="02040503050406030204" pitchFamily="18" charset="0"/>
                            <a:cs typeface="Arial" panose="020B0604020202020204" pitchFamily="34" charset="0"/>
                          </a:rPr>
                          <m:t>𝐵</m:t>
                        </m:r>
                      </m:num>
                      <m:den>
                        <m:r>
                          <a:rPr lang="en-GB" sz="2200" b="0" i="1" smtClean="0">
                            <a:latin typeface="Cambria Math" panose="02040503050406030204" pitchFamily="18" charset="0"/>
                            <a:cs typeface="Arial" panose="020B0604020202020204" pitchFamily="34" charset="0"/>
                          </a:rPr>
                          <m:t>𝑎</m:t>
                        </m:r>
                        <m:sSup>
                          <m:sSupPr>
                            <m:ctrlPr>
                              <a:rPr lang="en-GB" sz="2200" b="0" i="1" smtClean="0">
                                <a:latin typeface="Cambria Math" panose="02040503050406030204" pitchFamily="18" charset="0"/>
                                <a:cs typeface="Arial" panose="020B0604020202020204" pitchFamily="34" charset="0"/>
                              </a:rPr>
                            </m:ctrlPr>
                          </m:sSupPr>
                          <m:e>
                            <m:r>
                              <a:rPr lang="en-GB" sz="2200" b="0" i="1" smtClean="0">
                                <a:latin typeface="Cambria Math" panose="02040503050406030204" pitchFamily="18" charset="0"/>
                                <a:cs typeface="Arial" panose="020B0604020202020204" pitchFamily="34" charset="0"/>
                              </a:rPr>
                              <m:t>𝑥</m:t>
                            </m:r>
                          </m:e>
                          <m:sup>
                            <m:r>
                              <a:rPr lang="en-GB" sz="2200" b="0" i="1" smtClean="0">
                                <a:latin typeface="Cambria Math" panose="02040503050406030204" pitchFamily="18" charset="0"/>
                                <a:cs typeface="Arial" panose="020B0604020202020204" pitchFamily="34" charset="0"/>
                              </a:rPr>
                              <m:t>2</m:t>
                            </m:r>
                          </m:sup>
                        </m:sSup>
                        <m:r>
                          <a:rPr lang="en-GB" sz="2200" b="0" i="1" smtClean="0">
                            <a:latin typeface="Cambria Math" panose="02040503050406030204" pitchFamily="18" charset="0"/>
                            <a:cs typeface="Arial" panose="020B0604020202020204" pitchFamily="34" charset="0"/>
                          </a:rPr>
                          <m:t>+</m:t>
                        </m:r>
                        <m:r>
                          <a:rPr lang="en-GB" sz="2200" b="0" i="1" smtClean="0">
                            <a:latin typeface="Cambria Math" panose="02040503050406030204" pitchFamily="18" charset="0"/>
                            <a:cs typeface="Arial" panose="020B0604020202020204" pitchFamily="34" charset="0"/>
                          </a:rPr>
                          <m:t>𝑏𝑥</m:t>
                        </m:r>
                        <m:r>
                          <a:rPr lang="en-GB" sz="2200" b="0" i="1" smtClean="0">
                            <a:latin typeface="Cambria Math" panose="02040503050406030204" pitchFamily="18" charset="0"/>
                            <a:cs typeface="Arial" panose="020B0604020202020204" pitchFamily="34" charset="0"/>
                          </a:rPr>
                          <m:t>+</m:t>
                        </m:r>
                        <m:r>
                          <a:rPr lang="en-GB" sz="2200" b="0" i="1" smtClean="0">
                            <a:latin typeface="Cambria Math" panose="02040503050406030204" pitchFamily="18" charset="0"/>
                            <a:cs typeface="Arial" panose="020B0604020202020204" pitchFamily="34" charset="0"/>
                          </a:rPr>
                          <m:t>𝑐</m:t>
                        </m:r>
                      </m:den>
                    </m:f>
                  </m:oMath>
                </a14:m>
                <a:endParaRPr lang="en-GB" sz="2200" dirty="0">
                  <a:latin typeface="Arial" panose="020B0604020202020204" pitchFamily="34" charset="0"/>
                  <a:cs typeface="Arial" panose="020B0604020202020204" pitchFamily="34" charset="0"/>
                </a:endParaRPr>
              </a:p>
            </p:txBody>
          </p:sp>
        </mc:Choice>
        <mc:Fallback>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4331186"/>
              </a:xfrm>
              <a:prstGeom prst="rect">
                <a:avLst/>
              </a:prstGeom>
              <a:blipFill>
                <a:blip r:embed="rId3"/>
                <a:stretch>
                  <a:fillRect l="-863" r="-173" b="-141"/>
                </a:stretch>
              </a:blipFill>
            </p:spPr>
            <p:txBody>
              <a:bodyPr/>
              <a:lstStyle/>
              <a:p>
                <a:r>
                  <a:rPr lang="en-ZA">
                    <a:noFill/>
                  </a:rPr>
                  <a:t> </a:t>
                </a:r>
              </a:p>
            </p:txBody>
          </p:sp>
        </mc:Fallback>
      </mc:AlternateContent>
    </p:spTree>
    <p:extLst>
      <p:ext uri="{BB962C8B-B14F-4D97-AF65-F5344CB8AC3E}">
        <p14:creationId xmlns:p14="http://schemas.microsoft.com/office/powerpoint/2010/main" val="2099918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A differential equation is an equation that involves the derivatives of one or more functions. These equations can be used to model very complex systems and they are an important aspect of calculus. </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4: Differential equations</a:t>
            </a:r>
          </a:p>
        </p:txBody>
      </p:sp>
    </p:spTree>
    <p:extLst>
      <p:ext uri="{BB962C8B-B14F-4D97-AF65-F5344CB8AC3E}">
        <p14:creationId xmlns:p14="http://schemas.microsoft.com/office/powerpoint/2010/main" val="18546322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4661</TotalTime>
  <Words>1178</Words>
  <Application>Microsoft Office PowerPoint</Application>
  <PresentationFormat>Widescreen</PresentationFormat>
  <Paragraphs>95</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Brandon Grotesque Medium</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Ryk Cloete</dc:creator>
  <cp:lastModifiedBy>becky</cp:lastModifiedBy>
  <cp:revision>118</cp:revision>
  <dcterms:created xsi:type="dcterms:W3CDTF">2018-09-18T08:47:31Z</dcterms:created>
  <dcterms:modified xsi:type="dcterms:W3CDTF">2019-08-19T09:19:09Z</dcterms:modified>
</cp:coreProperties>
</file>