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74" r:id="rId3"/>
    <p:sldId id="313" r:id="rId4"/>
    <p:sldId id="328" r:id="rId5"/>
    <p:sldId id="329" r:id="rId6"/>
    <p:sldId id="327" r:id="rId7"/>
    <p:sldId id="330" r:id="rId8"/>
    <p:sldId id="331" r:id="rId9"/>
    <p:sldId id="332" r:id="rId10"/>
    <p:sldId id="314" r:id="rId11"/>
    <p:sldId id="321" r:id="rId12"/>
    <p:sldId id="315" r:id="rId13"/>
    <p:sldId id="333" r:id="rId14"/>
    <p:sldId id="316" r:id="rId15"/>
    <p:sldId id="334" r:id="rId16"/>
    <p:sldId id="317" r:id="rId17"/>
    <p:sldId id="323" r:id="rId18"/>
    <p:sldId id="318" r:id="rId19"/>
    <p:sldId id="319" r:id="rId20"/>
    <p:sldId id="324" r:id="rId21"/>
    <p:sldId id="325" r:id="rId22"/>
    <p:sldId id="320" r:id="rId23"/>
    <p:sldId id="32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298"/>
    <p:restoredTop sz="94544"/>
  </p:normalViewPr>
  <p:slideViewPr>
    <p:cSldViewPr snapToGrid="0" snapToObjects="1">
      <p:cViewPr>
        <p:scale>
          <a:sx n="35" d="100"/>
          <a:sy n="35" d="100"/>
        </p:scale>
        <p:origin x="760" y="15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08/09/2022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08/09/2022</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08/09/2022</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08/09/2022</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08/09/2022</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08/09/2022</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08/09/2022</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08/09/2022</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08/09/2022</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08/09/2022</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08/09/2022</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08/09/2022</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08/09/2022</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834EAE-5F37-B14C-A10C-9F6ED3F074D6}"/>
              </a:ext>
            </a:extLst>
          </p:cNvPr>
          <p:cNvPicPr>
            <a:picLocks noChangeAspect="1"/>
          </p:cNvPicPr>
          <p:nvPr/>
        </p:nvPicPr>
        <p:blipFill rotWithShape="1">
          <a:blip r:embed="rId3"/>
          <a:srcRect t="37740" b="23944"/>
          <a:stretch/>
        </p:blipFill>
        <p:spPr>
          <a:xfrm>
            <a:off x="-1021" y="0"/>
            <a:ext cx="1219200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Building Administration</a:t>
            </a:r>
          </a:p>
          <a:p>
            <a:pPr algn="r"/>
            <a:r>
              <a:rPr lang="en-GB" sz="5400" b="1" dirty="0">
                <a:solidFill>
                  <a:schemeClr val="bg1"/>
                </a:solidFill>
                <a:latin typeface="Brandon Grotesque Medium" panose="020B0603020203060202" pitchFamily="34" charset="77"/>
              </a:rPr>
              <a:t>N6</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PRE-TENDERING</a:t>
            </a:r>
          </a:p>
          <a:p>
            <a:pPr>
              <a:lnSpc>
                <a:spcPct val="150000"/>
              </a:lnSpc>
            </a:pPr>
            <a:r>
              <a:rPr lang="en-ZA" sz="2400" dirty="0">
                <a:latin typeface="Arial" panose="020B0604020202020204" pitchFamily="34" charset="0"/>
                <a:cs typeface="Arial" panose="020B0604020202020204" pitchFamily="34" charset="0"/>
              </a:rPr>
              <a:t>The pre-tender planning process consists of the following tasks: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Closely examining the project specifications and drawings.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Carrying out a site investigation.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Identifying the most efficient methods of carrying out the work.</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Drawing up a construction schedule.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Finalise the tender price.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Pre-tendering and post-tendering</a:t>
            </a:r>
          </a:p>
        </p:txBody>
      </p:sp>
    </p:spTree>
    <p:extLst>
      <p:ext uri="{BB962C8B-B14F-4D97-AF65-F5344CB8AC3E}">
        <p14:creationId xmlns:p14="http://schemas.microsoft.com/office/powerpoint/2010/main" val="262787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Pre-tendering and post-tendering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POST-TENDERING</a:t>
            </a:r>
          </a:p>
          <a:p>
            <a:pPr>
              <a:lnSpc>
                <a:spcPct val="150000"/>
              </a:lnSpc>
            </a:pPr>
            <a:r>
              <a:rPr lang="en-ZA" sz="2400" dirty="0">
                <a:latin typeface="Arial" panose="020B0604020202020204" pitchFamily="34" charset="0"/>
                <a:cs typeface="Arial" panose="020B0604020202020204" pitchFamily="34" charset="0"/>
              </a:rPr>
              <a:t>The post-tender meeting is commonly used for contract finalisations and negotiations on matters such as: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Terms of payment;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Bonds and guarantees;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Completion dates;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Maintenance levels and repairs. </a:t>
            </a:r>
          </a:p>
        </p:txBody>
      </p:sp>
    </p:spTree>
    <p:extLst>
      <p:ext uri="{BB962C8B-B14F-4D97-AF65-F5344CB8AC3E}">
        <p14:creationId xmlns:p14="http://schemas.microsoft.com/office/powerpoint/2010/main" val="151768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COSTING</a:t>
            </a:r>
          </a:p>
          <a:p>
            <a:pPr>
              <a:lnSpc>
                <a:spcPct val="150000"/>
              </a:lnSpc>
            </a:pPr>
            <a:r>
              <a:rPr lang="en-ZA" sz="2400" dirty="0">
                <a:latin typeface="Arial" panose="020B0604020202020204" pitchFamily="34" charset="0"/>
                <a:cs typeface="Arial" panose="020B0604020202020204" pitchFamily="34" charset="0"/>
              </a:rPr>
              <a:t>Cost accounting, commonly referred to as costing, is an accounting system that organisations use to evaluate the total cost of production by assessing the variable and fixed costs related to each step in the production process.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Costing</a:t>
            </a:r>
          </a:p>
        </p:txBody>
      </p:sp>
    </p:spTree>
    <p:extLst>
      <p:ext uri="{BB962C8B-B14F-4D97-AF65-F5344CB8AC3E}">
        <p14:creationId xmlns:p14="http://schemas.microsoft.com/office/powerpoint/2010/main" val="209434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Costing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COSTING METHODS</a:t>
            </a:r>
          </a:p>
          <a:p>
            <a:pPr>
              <a:lnSpc>
                <a:spcPct val="150000"/>
              </a:lnSpc>
            </a:pPr>
            <a:r>
              <a:rPr lang="en-ZA" sz="2400" dirty="0">
                <a:latin typeface="Arial" panose="020B0604020202020204" pitchFamily="34" charset="0"/>
                <a:cs typeface="Arial" panose="020B0604020202020204" pitchFamily="34" charset="0"/>
              </a:rPr>
              <a:t>The three costing methods commonly used in construction project management are: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Job costing;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Activity-based costing;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Life cycle costing.</a:t>
            </a:r>
          </a:p>
        </p:txBody>
      </p:sp>
    </p:spTree>
    <p:extLst>
      <p:ext uri="{BB962C8B-B14F-4D97-AF65-F5344CB8AC3E}">
        <p14:creationId xmlns:p14="http://schemas.microsoft.com/office/powerpoint/2010/main" val="14868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MANAGEMENT AND WELFARE</a:t>
            </a:r>
          </a:p>
          <a:p>
            <a:pPr>
              <a:lnSpc>
                <a:spcPct val="150000"/>
              </a:lnSpc>
            </a:pPr>
            <a:r>
              <a:rPr lang="en-ZA" sz="2400" dirty="0">
                <a:latin typeface="Arial" panose="020B0604020202020204" pitchFamily="34" charset="0"/>
                <a:cs typeface="Arial" panose="020B0604020202020204" pitchFamily="34" charset="0"/>
              </a:rPr>
              <a:t>Management is the act of running an organisation efficiently using organisational, leadership and controlling functions. This basically means knowing what to do, when to do it and ensuring that it is done in the most cost- effective way.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Management, welfare and personnel</a:t>
            </a:r>
          </a:p>
        </p:txBody>
      </p:sp>
    </p:spTree>
    <p:extLst>
      <p:ext uri="{BB962C8B-B14F-4D97-AF65-F5344CB8AC3E}">
        <p14:creationId xmlns:p14="http://schemas.microsoft.com/office/powerpoint/2010/main" val="319847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Management, welfare and personnel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PERSONNEL MANAGEMENT</a:t>
            </a:r>
          </a:p>
          <a:p>
            <a:pPr>
              <a:lnSpc>
                <a:spcPct val="150000"/>
              </a:lnSpc>
            </a:pPr>
            <a:r>
              <a:rPr lang="en-ZA" sz="2400" dirty="0">
                <a:latin typeface="Arial" panose="020B0604020202020204" pitchFamily="34" charset="0"/>
                <a:cs typeface="Arial" panose="020B0604020202020204" pitchFamily="34" charset="0"/>
              </a:rPr>
              <a:t>Personnel management is a large part of organisational management which focuses on the planning, leading and organising of a company’s human resources. It includes areas such as: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function of employment;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Development;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Compensation. </a:t>
            </a:r>
          </a:p>
        </p:txBody>
      </p:sp>
    </p:spTree>
    <p:extLst>
      <p:ext uri="{BB962C8B-B14F-4D97-AF65-F5344CB8AC3E}">
        <p14:creationId xmlns:p14="http://schemas.microsoft.com/office/powerpoint/2010/main" val="228191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WORK STUDY</a:t>
            </a:r>
          </a:p>
          <a:p>
            <a:pPr>
              <a:lnSpc>
                <a:spcPct val="150000"/>
              </a:lnSpc>
            </a:pPr>
            <a:r>
              <a:rPr lang="en-ZA" sz="2400" dirty="0">
                <a:latin typeface="Arial" panose="020B0604020202020204" pitchFamily="34" charset="0"/>
                <a:cs typeface="Arial" panose="020B0604020202020204" pitchFamily="34" charset="0"/>
              </a:rPr>
              <a:t>Work study refers to the techniques used to study work measurement. The objectives of a work study are to: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Increase productivity;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Improve on the existing method of work, thus lowering costs;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Set a standard of performance;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Increase the efficient usage of plant- and human resources;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Reduce wasted time and materials.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Work study and performance</a:t>
            </a:r>
          </a:p>
        </p:txBody>
      </p:sp>
    </p:spTree>
    <p:extLst>
      <p:ext uri="{BB962C8B-B14F-4D97-AF65-F5344CB8AC3E}">
        <p14:creationId xmlns:p14="http://schemas.microsoft.com/office/powerpoint/2010/main" val="168249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Work study and performance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PERFORMANCE </a:t>
            </a:r>
          </a:p>
          <a:p>
            <a:pPr>
              <a:lnSpc>
                <a:spcPct val="150000"/>
              </a:lnSpc>
            </a:pPr>
            <a:r>
              <a:rPr lang="en-ZA" sz="2400" dirty="0">
                <a:latin typeface="Arial" panose="020B0604020202020204" pitchFamily="34" charset="0"/>
                <a:cs typeface="Arial" panose="020B0604020202020204" pitchFamily="34" charset="0"/>
              </a:rPr>
              <a:t>Business performance relates to how many of the objectives or targets that are set by management were reached during a predetermined period of time. A big part of business performance includes performance standards. Performance standards is a management tool which establishes and assesses how well a job should be done.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23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OCCUPATIONAL HEALTH AND SAFETY ACT (OHSA)</a:t>
            </a:r>
          </a:p>
          <a:p>
            <a:pPr>
              <a:lnSpc>
                <a:spcPct val="150000"/>
              </a:lnSpc>
            </a:pPr>
            <a:r>
              <a:rPr lang="en-ZA" sz="2400" dirty="0">
                <a:latin typeface="Arial" panose="020B0604020202020204" pitchFamily="34" charset="0"/>
                <a:cs typeface="Arial" panose="020B0604020202020204" pitchFamily="34" charset="0"/>
              </a:rPr>
              <a:t>The Occupational Health and Safety Act 85 of 1993: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Ensures that employees work in a safe and healthy environment.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Prohibits employers from allowing employees to work in a situation that is potentially dangerous.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Ensures employees have a right to know of any dangers in the workplace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Provides for inspections by the Department of Labour and employers who break the law and can be fined or imprisoned. </a:t>
            </a:r>
          </a:p>
          <a:p>
            <a:pPr marL="457200" indent="-457200">
              <a:lnSpc>
                <a:spcPct val="150000"/>
              </a:lnSpc>
              <a:buFont typeface="+mj-lt"/>
              <a:buAutoNum type="arabicPeriod"/>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The Occupational Health and Safety Act</a:t>
            </a:r>
          </a:p>
        </p:txBody>
      </p:sp>
    </p:spTree>
    <p:extLst>
      <p:ext uri="{BB962C8B-B14F-4D97-AF65-F5344CB8AC3E}">
        <p14:creationId xmlns:p14="http://schemas.microsoft.com/office/powerpoint/2010/main" val="457636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QUALITY IN CONSTRUCTION</a:t>
            </a:r>
          </a:p>
          <a:p>
            <a:pPr>
              <a:lnSpc>
                <a:spcPct val="150000"/>
              </a:lnSpc>
            </a:pPr>
            <a:r>
              <a:rPr lang="en-ZA" sz="2400" dirty="0">
                <a:latin typeface="Arial" panose="020B0604020202020204" pitchFamily="34" charset="0"/>
                <a:cs typeface="Arial" panose="020B0604020202020204" pitchFamily="34" charset="0"/>
              </a:rPr>
              <a:t>Construction quality control is a management system of planning and organisation aimed at making sure that the final deliverable meets the standards and guidelines set by the client. Quality control deals with the implementation of the quality program.</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 Quality and ethics in construction</a:t>
            </a:r>
          </a:p>
        </p:txBody>
      </p:sp>
    </p:spTree>
    <p:extLst>
      <p:ext uri="{BB962C8B-B14F-4D97-AF65-F5344CB8AC3E}">
        <p14:creationId xmlns:p14="http://schemas.microsoft.com/office/powerpoint/2010/main" val="333228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TENDERING</a:t>
            </a:r>
          </a:p>
          <a:p>
            <a:pPr>
              <a:lnSpc>
                <a:spcPct val="150000"/>
              </a:lnSpc>
            </a:pPr>
            <a:r>
              <a:rPr lang="en-ZA" sz="2400" dirty="0">
                <a:latin typeface="Arial" panose="020B0604020202020204" pitchFamily="34" charset="0"/>
                <a:cs typeface="Arial" panose="020B0604020202020204" pitchFamily="34" charset="0"/>
              </a:rPr>
              <a:t>Tendering is the process an organisation follows to select a suitable supplier which will provide the goods or services it requires. During the process the organisation will send out an invitation to tender, which is a list of their requirements, to the interested parties.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Tendering and contracts</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Quality and ethics in construction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SPECIFICATIONS</a:t>
            </a:r>
          </a:p>
          <a:p>
            <a:pPr>
              <a:lnSpc>
                <a:spcPct val="150000"/>
              </a:lnSpc>
            </a:pPr>
            <a:r>
              <a:rPr lang="en-ZA" sz="2400" dirty="0">
                <a:latin typeface="Arial" panose="020B0604020202020204" pitchFamily="34" charset="0"/>
                <a:cs typeface="Arial" panose="020B0604020202020204" pitchFamily="34" charset="0"/>
              </a:rPr>
              <a:t>Specifications are written documents that describe and specify the types of materials to be used, the work to be carried out and the workmanship required for the successful execution of a project. The importance of specifications is that they should be clear, concise, comprehensive and consistent. </a:t>
            </a:r>
          </a:p>
        </p:txBody>
      </p:sp>
    </p:spTree>
    <p:extLst>
      <p:ext uri="{BB962C8B-B14F-4D97-AF65-F5344CB8AC3E}">
        <p14:creationId xmlns:p14="http://schemas.microsoft.com/office/powerpoint/2010/main" val="402435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Quality and ethics in construction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ETHICS IN CONSTRUCTION</a:t>
            </a:r>
          </a:p>
          <a:p>
            <a:pPr>
              <a:lnSpc>
                <a:spcPct val="150000"/>
              </a:lnSpc>
            </a:pPr>
            <a:r>
              <a:rPr lang="en-ZA" sz="2400" dirty="0">
                <a:latin typeface="Arial" panose="020B0604020202020204" pitchFamily="34" charset="0"/>
                <a:cs typeface="Arial" panose="020B0604020202020204" pitchFamily="34" charset="0"/>
              </a:rPr>
              <a:t>Ethics is generally comprised of three pillars that represent: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system of moral principles;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rules of conduct with respect to human actions;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Individual moral principles. </a:t>
            </a:r>
          </a:p>
        </p:txBody>
      </p:sp>
    </p:spTree>
    <p:extLst>
      <p:ext uri="{BB962C8B-B14F-4D97-AF65-F5344CB8AC3E}">
        <p14:creationId xmlns:p14="http://schemas.microsoft.com/office/powerpoint/2010/main" val="1806923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CONTRACT LAWS</a:t>
            </a:r>
          </a:p>
          <a:p>
            <a:pPr>
              <a:lnSpc>
                <a:spcPct val="150000"/>
              </a:lnSpc>
            </a:pPr>
            <a:r>
              <a:rPr lang="en-ZA" sz="2400" dirty="0">
                <a:latin typeface="Arial" panose="020B0604020202020204" pitchFamily="34" charset="0"/>
                <a:cs typeface="Arial" panose="020B0604020202020204" pitchFamily="34" charset="0"/>
              </a:rPr>
              <a:t>A contract is a written or oral promise, or a set of promises between two or more parties, that is enforceable by law. In simple terms, a contract is a legally enforceable promise.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8: Contract and labour laws</a:t>
            </a:r>
          </a:p>
        </p:txBody>
      </p:sp>
    </p:spTree>
    <p:extLst>
      <p:ext uri="{BB962C8B-B14F-4D97-AF65-F5344CB8AC3E}">
        <p14:creationId xmlns:p14="http://schemas.microsoft.com/office/powerpoint/2010/main" val="338631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Contract and labour laws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LABOUR LAWS</a:t>
            </a:r>
          </a:p>
          <a:p>
            <a:pPr>
              <a:lnSpc>
                <a:spcPct val="150000"/>
              </a:lnSpc>
            </a:pPr>
            <a:r>
              <a:rPr lang="en-ZA" sz="2400" dirty="0">
                <a:latin typeface="Arial" panose="020B0604020202020204" pitchFamily="34" charset="0"/>
                <a:cs typeface="Arial" panose="020B0604020202020204" pitchFamily="34" charset="0"/>
              </a:rPr>
              <a:t>South African labour laws regulate the relationship between </a:t>
            </a:r>
            <a:r>
              <a:rPr lang="en-ZA" sz="2400">
                <a:latin typeface="Arial" panose="020B0604020202020204" pitchFamily="34" charset="0"/>
                <a:cs typeface="Arial" panose="020B0604020202020204" pitchFamily="34" charset="0"/>
              </a:rPr>
              <a:t>employers, employees </a:t>
            </a:r>
            <a:r>
              <a:rPr lang="en-ZA" sz="2400" dirty="0">
                <a:latin typeface="Arial" panose="020B0604020202020204" pitchFamily="34" charset="0"/>
                <a:cs typeface="Arial" panose="020B0604020202020204" pitchFamily="34" charset="0"/>
              </a:rPr>
              <a:t>and trade unions in the Republic of South Africa. Labour laws in South Africa include the Basic Conditions of Employment Act, Labour Relations Act, National Minimum Wage Act, Employment Equity Act, Unemployment Insurance Act and the Occupational Health and Safety legislation with regulations. </a:t>
            </a:r>
          </a:p>
        </p:txBody>
      </p:sp>
    </p:spTree>
    <p:extLst>
      <p:ext uri="{BB962C8B-B14F-4D97-AF65-F5344CB8AC3E}">
        <p14:creationId xmlns:p14="http://schemas.microsoft.com/office/powerpoint/2010/main" val="429379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Tendering and contracts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TENDERING TYPES</a:t>
            </a:r>
          </a:p>
          <a:p>
            <a:pPr>
              <a:lnSpc>
                <a:spcPct val="150000"/>
              </a:lnSpc>
            </a:pPr>
            <a:r>
              <a:rPr lang="en-ZA" sz="2400" dirty="0">
                <a:latin typeface="Arial" panose="020B0604020202020204" pitchFamily="34" charset="0"/>
                <a:cs typeface="Arial" panose="020B0604020202020204" pitchFamily="34" charset="0"/>
              </a:rPr>
              <a:t>The three main types of tenders are as follows: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Open tenders,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Selective tenders,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Negotiated tenders.</a:t>
            </a:r>
          </a:p>
        </p:txBody>
      </p:sp>
    </p:spTree>
    <p:extLst>
      <p:ext uri="{BB962C8B-B14F-4D97-AF65-F5344CB8AC3E}">
        <p14:creationId xmlns:p14="http://schemas.microsoft.com/office/powerpoint/2010/main" val="407767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Tendering and contracts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TENDER DOCUMENTS</a:t>
            </a:r>
          </a:p>
          <a:p>
            <a:pPr>
              <a:lnSpc>
                <a:spcPct val="150000"/>
              </a:lnSpc>
            </a:pPr>
            <a:r>
              <a:rPr lang="en-ZA" sz="2400" dirty="0">
                <a:latin typeface="Arial" panose="020B0604020202020204" pitchFamily="34" charset="0"/>
                <a:cs typeface="Arial" panose="020B0604020202020204" pitchFamily="34" charset="0"/>
              </a:rPr>
              <a:t>The tender process is supported by various documents. The level of detail captured on the documents is determined by the project type and size. </a:t>
            </a:r>
          </a:p>
        </p:txBody>
      </p:sp>
    </p:spTree>
    <p:extLst>
      <p:ext uri="{BB962C8B-B14F-4D97-AF65-F5344CB8AC3E}">
        <p14:creationId xmlns:p14="http://schemas.microsoft.com/office/powerpoint/2010/main" val="330029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Tendering and contracts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PREPARING FOR A TENDER</a:t>
            </a:r>
          </a:p>
          <a:p>
            <a:pPr>
              <a:lnSpc>
                <a:spcPct val="150000"/>
              </a:lnSpc>
            </a:pPr>
            <a:r>
              <a:rPr lang="en-ZA" sz="2400" dirty="0">
                <a:latin typeface="Arial" panose="020B0604020202020204" pitchFamily="34" charset="0"/>
                <a:cs typeface="Arial" panose="020B0604020202020204" pitchFamily="34" charset="0"/>
              </a:rPr>
              <a:t>The following three areas are important to cover when preparing to tender: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Determine the client’s need,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Cover the basics,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Enhance the bid.</a:t>
            </a:r>
          </a:p>
        </p:txBody>
      </p:sp>
    </p:spTree>
    <p:extLst>
      <p:ext uri="{BB962C8B-B14F-4D97-AF65-F5344CB8AC3E}">
        <p14:creationId xmlns:p14="http://schemas.microsoft.com/office/powerpoint/2010/main" val="390639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Tendering and contracts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CONTRACTS</a:t>
            </a:r>
          </a:p>
          <a:p>
            <a:pPr>
              <a:lnSpc>
                <a:spcPct val="150000"/>
              </a:lnSpc>
            </a:pPr>
            <a:r>
              <a:rPr lang="en-ZA" sz="2400" dirty="0">
                <a:latin typeface="Arial" panose="020B0604020202020204" pitchFamily="34" charset="0"/>
                <a:cs typeface="Arial" panose="020B0604020202020204" pitchFamily="34" charset="0"/>
              </a:rPr>
              <a:t>The construction contract is one of the most important documents. Not only is it a legally binding document, it also serves as an outline of rights and responsibilities for all parties involved. </a:t>
            </a:r>
          </a:p>
        </p:txBody>
      </p:sp>
    </p:spTree>
    <p:extLst>
      <p:ext uri="{BB962C8B-B14F-4D97-AF65-F5344CB8AC3E}">
        <p14:creationId xmlns:p14="http://schemas.microsoft.com/office/powerpoint/2010/main" val="256641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Tendering and contracts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CONTRACTS</a:t>
            </a:r>
          </a:p>
          <a:p>
            <a:pPr>
              <a:lnSpc>
                <a:spcPct val="150000"/>
              </a:lnSpc>
            </a:pPr>
            <a:r>
              <a:rPr lang="en-ZA" sz="2400" dirty="0">
                <a:latin typeface="Arial" panose="020B0604020202020204" pitchFamily="34" charset="0"/>
                <a:cs typeface="Arial" panose="020B0604020202020204" pitchFamily="34" charset="0"/>
              </a:rPr>
              <a:t>Different types of contracts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Lump sum contracts,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Time and martials (T&amp;M) contracts,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Cost-plus contracts,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Unit price contracts,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Guaranteed maximum price (GMP) contracts.</a:t>
            </a:r>
          </a:p>
        </p:txBody>
      </p:sp>
    </p:spTree>
    <p:extLst>
      <p:ext uri="{BB962C8B-B14F-4D97-AF65-F5344CB8AC3E}">
        <p14:creationId xmlns:p14="http://schemas.microsoft.com/office/powerpoint/2010/main" val="405978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Tendering and contracts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CONTRACT DOCUMENTS</a:t>
            </a:r>
          </a:p>
          <a:p>
            <a:pPr>
              <a:lnSpc>
                <a:spcPct val="150000"/>
              </a:lnSpc>
            </a:pPr>
            <a:r>
              <a:rPr lang="en-ZA" sz="2400" dirty="0">
                <a:latin typeface="Arial" panose="020B0604020202020204" pitchFamily="34" charset="0"/>
                <a:cs typeface="Arial" panose="020B0604020202020204" pitchFamily="34" charset="0"/>
              </a:rPr>
              <a:t>In order to capture all this information, the construction contract consists of a group of documents called contract documents that define the contract in terms of the: </a:t>
            </a:r>
          </a:p>
        </p:txBody>
      </p:sp>
      <p:sp>
        <p:nvSpPr>
          <p:cNvPr id="9" name="TextBox 8">
            <a:extLst>
              <a:ext uri="{FF2B5EF4-FFF2-40B4-BE49-F238E27FC236}">
                <a16:creationId xmlns:a16="http://schemas.microsoft.com/office/drawing/2014/main" id="{897B71C9-7D2C-D641-96E3-401D0DE164CB}"/>
              </a:ext>
            </a:extLst>
          </p:cNvPr>
          <p:cNvSpPr txBox="1"/>
          <p:nvPr/>
        </p:nvSpPr>
        <p:spPr>
          <a:xfrm>
            <a:off x="793375" y="4018210"/>
            <a:ext cx="10596283" cy="1754326"/>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Price;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Conditions;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Clauses;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Schedule;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Scope of work. </a:t>
            </a:r>
          </a:p>
        </p:txBody>
      </p:sp>
    </p:spTree>
    <p:extLst>
      <p:ext uri="{BB962C8B-B14F-4D97-AF65-F5344CB8AC3E}">
        <p14:creationId xmlns:p14="http://schemas.microsoft.com/office/powerpoint/2010/main" val="374642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Tendering and contracts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BONDS AND GUARENTEES</a:t>
            </a:r>
          </a:p>
          <a:p>
            <a:pPr>
              <a:lnSpc>
                <a:spcPct val="150000"/>
              </a:lnSpc>
            </a:pPr>
            <a:r>
              <a:rPr lang="en-ZA" sz="2400" dirty="0">
                <a:latin typeface="Arial" panose="020B0604020202020204" pitchFamily="34" charset="0"/>
                <a:cs typeface="Arial" panose="020B0604020202020204" pitchFamily="34" charset="0"/>
              </a:rPr>
              <a:t>Bonds and guarantees help to ensure that the end product of a construction project is completed. Bonds and guarantees are different from a legal perspective, as guarantees rely on contract conditions and bonds do not. </a:t>
            </a:r>
          </a:p>
        </p:txBody>
      </p:sp>
    </p:spTree>
    <p:extLst>
      <p:ext uri="{BB962C8B-B14F-4D97-AF65-F5344CB8AC3E}">
        <p14:creationId xmlns:p14="http://schemas.microsoft.com/office/powerpoint/2010/main" val="700279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44673</TotalTime>
  <Words>1249</Words>
  <Application>Microsoft Macintosh PowerPoint</Application>
  <PresentationFormat>Widescreen</PresentationFormat>
  <Paragraphs>134</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279</cp:revision>
  <dcterms:created xsi:type="dcterms:W3CDTF">2018-09-18T08:47:31Z</dcterms:created>
  <dcterms:modified xsi:type="dcterms:W3CDTF">2022-09-08T14:12:19Z</dcterms:modified>
</cp:coreProperties>
</file>