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9" r:id="rId4"/>
    <p:sldId id="286" r:id="rId5"/>
    <p:sldId id="280" r:id="rId6"/>
    <p:sldId id="287" r:id="rId7"/>
    <p:sldId id="281" r:id="rId8"/>
    <p:sldId id="293" r:id="rId9"/>
    <p:sldId id="292" r:id="rId10"/>
    <p:sldId id="294" r:id="rId11"/>
    <p:sldId id="282" r:id="rId12"/>
    <p:sldId id="295" r:id="rId13"/>
    <p:sldId id="296" r:id="rId14"/>
    <p:sldId id="297" r:id="rId15"/>
    <p:sldId id="283" r:id="rId16"/>
    <p:sldId id="301" r:id="rId17"/>
    <p:sldId id="302" r:id="rId18"/>
    <p:sldId id="303" r:id="rId19"/>
    <p:sldId id="304" r:id="rId20"/>
    <p:sldId id="305" r:id="rId21"/>
    <p:sldId id="285" r:id="rId22"/>
    <p:sldId id="306" r:id="rId23"/>
    <p:sldId id="307"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3" autoAdjust="0"/>
    <p:restoredTop sz="83993" autoAdjust="0"/>
  </p:normalViewPr>
  <p:slideViewPr>
    <p:cSldViewPr snapToGrid="0" snapToObjects="1">
      <p:cViewPr>
        <p:scale>
          <a:sx n="60" d="100"/>
          <a:sy n="60" d="100"/>
        </p:scale>
        <p:origin x="378" y="-36"/>
      </p:cViewPr>
      <p:guideLst/>
    </p:cSldViewPr>
  </p:slideViewPr>
  <p:outlineViewPr>
    <p:cViewPr>
      <p:scale>
        <a:sx n="85" d="100"/>
        <a:sy n="85" d="100"/>
      </p:scale>
      <p:origin x="-248" y="-206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19/12/2018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19/12/2018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4AA45-7253-4156-800A-A7A2E6220F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1"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0" y="5108656"/>
            <a:ext cx="1219097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Mathematics</a:t>
            </a:r>
          </a:p>
          <a:p>
            <a:pPr algn="r"/>
            <a:r>
              <a:rPr lang="en-GB" sz="5400" b="1" dirty="0">
                <a:solidFill>
                  <a:schemeClr val="bg1"/>
                </a:solidFill>
                <a:latin typeface="Brandon Grotesque Medium" panose="020B0603020203060202" pitchFamily="34" charset="77"/>
              </a:rPr>
              <a:t>N5 </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Application of Differentiation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455835"/>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APPLICATION OF THE RATES OF CHANGE AND RELATED RATES</a:t>
            </a:r>
          </a:p>
          <a:p>
            <a:pPr>
              <a:lnSpc>
                <a:spcPct val="150000"/>
              </a:lnSpc>
            </a:pPr>
            <a:r>
              <a:rPr lang="en-ZA" sz="2400" dirty="0">
                <a:latin typeface="Arial" panose="020B0604020202020204" pitchFamily="34" charset="0"/>
                <a:cs typeface="Arial" panose="020B0604020202020204" pitchFamily="34" charset="0"/>
              </a:rPr>
              <a:t>Related rates problems can be solved by using the following procedure: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Define all the symbols you want to use in answering the question.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Write down all the relevant equations between the different variables.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Differentiate equations to reflect relationship to time and rates of change.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State the desired variable in terms of known variables.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Substitute values into the equation and simplify.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Restate the answer in words to indicate the final result.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18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Integration is used to find the area under the curve on a graph or to find the volume of an object</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Integration techniques</a:t>
            </a:r>
          </a:p>
        </p:txBody>
      </p:sp>
      <p:pic>
        <p:nvPicPr>
          <p:cNvPr id="3" name="Picture 2">
            <a:extLst>
              <a:ext uri="{FF2B5EF4-FFF2-40B4-BE49-F238E27FC236}">
                <a16:creationId xmlns:a16="http://schemas.microsoft.com/office/drawing/2014/main" id="{F6225835-2AE3-43CF-BEC5-4F37F1380BDE}"/>
              </a:ext>
            </a:extLst>
          </p:cNvPr>
          <p:cNvPicPr>
            <a:picLocks noChangeAspect="1"/>
          </p:cNvPicPr>
          <p:nvPr/>
        </p:nvPicPr>
        <p:blipFill>
          <a:blip r:embed="rId3"/>
          <a:stretch>
            <a:fillRect/>
          </a:stretch>
        </p:blipFill>
        <p:spPr>
          <a:xfrm>
            <a:off x="4640688" y="3488621"/>
            <a:ext cx="2901658" cy="2178253"/>
          </a:xfrm>
          <a:prstGeom prst="rect">
            <a:avLst/>
          </a:prstGeom>
        </p:spPr>
      </p:pic>
    </p:spTree>
    <p:extLst>
      <p:ext uri="{BB962C8B-B14F-4D97-AF65-F5344CB8AC3E}">
        <p14:creationId xmlns:p14="http://schemas.microsoft.com/office/powerpoint/2010/main" val="68712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Integration techniques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4455835"/>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INTEGRATION BY INSPECTION</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Guess the general form of the antiderivative. </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Take the general form and differentiate it.</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Compare the differentiated general form with the original integrand.</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If the general form is correct but the answer is too large or small, put a multiplicative constant into the approximate form.</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Add the constant of integration to the antiderivative.</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Differentiate your answer to verify that it gives you the original integrand.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39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Integration techniques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4455835"/>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INTEGRATION BY MEANS OF ALGEBRAIC SUBSTITUTION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Find a substitution for </a:t>
                </a:r>
                <a14:m>
                  <m:oMath xmlns:m="http://schemas.openxmlformats.org/officeDocument/2006/math">
                    <m:r>
                      <a:rPr lang="en-ZA" sz="2400" i="1" dirty="0" smtClean="0">
                        <a:latin typeface="Cambria Math" panose="02040503050406030204" pitchFamily="18" charset="0"/>
                        <a:cs typeface="Arial" panose="020B0604020202020204" pitchFamily="34" charset="0"/>
                      </a:rPr>
                      <m:t>𝑢</m:t>
                    </m:r>
                    <m:r>
                      <a:rPr lang="en-ZA" sz="2400" b="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𝑢</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m:t>
                    </m:r>
                  </m:oMath>
                </a14:m>
                <a:endParaRPr lang="en-ZA"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Find </a:t>
                </a:r>
                <a14:m>
                  <m:oMath xmlns:m="http://schemas.openxmlformats.org/officeDocument/2006/math">
                    <m:r>
                      <a:rPr lang="en-ZA" sz="2400" i="1" dirty="0">
                        <a:latin typeface="Cambria Math" panose="02040503050406030204" pitchFamily="18" charset="0"/>
                        <a:cs typeface="Arial" panose="020B0604020202020204" pitchFamily="34" charset="0"/>
                      </a:rPr>
                      <m:t>𝑢</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𝑢</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(the inverse of </a:t>
                </a:r>
                <a14:m>
                  <m:oMath xmlns:m="http://schemas.openxmlformats.org/officeDocument/2006/math">
                    <m:r>
                      <a:rPr lang="en-ZA" sz="2400" i="1" dirty="0">
                        <a:latin typeface="Cambria Math" panose="02040503050406030204" pitchFamily="18" charset="0"/>
                        <a:cs typeface="Arial" panose="020B0604020202020204" pitchFamily="34" charset="0"/>
                      </a:rPr>
                      <m:t>𝑢</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Calculate the derivative: </a:t>
                </a:r>
                <a14:m>
                  <m:oMath xmlns:m="http://schemas.openxmlformats.org/officeDocument/2006/math">
                    <m:r>
                      <m:rPr>
                        <m:sty m:val="p"/>
                      </m:rPr>
                      <a:rPr lang="en-ZA" sz="2400" b="0" i="0" dirty="0" smtClean="0">
                        <a:latin typeface="Cambria Math" panose="02040503050406030204" pitchFamily="18" charset="0"/>
                        <a:cs typeface="Arial" panose="020B0604020202020204" pitchFamily="34" charset="0"/>
                      </a:rPr>
                      <m:t>d</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sSup>
                      <m:sSupPr>
                        <m:ctrlPr>
                          <a:rPr lang="en-ZA" sz="2400" b="0" i="1" dirty="0" smtClean="0">
                            <a:latin typeface="Cambria Math" panose="02040503050406030204" pitchFamily="18" charset="0"/>
                            <a:cs typeface="Arial" panose="020B0604020202020204" pitchFamily="34" charset="0"/>
                          </a:rPr>
                        </m:ctrlPr>
                      </m:sSupPr>
                      <m:e>
                        <m:r>
                          <a:rPr lang="en-ZA" sz="2400" i="1" dirty="0">
                            <a:latin typeface="Cambria Math" panose="02040503050406030204" pitchFamily="18" charset="0"/>
                            <a:cs typeface="Arial" panose="020B0604020202020204" pitchFamily="34" charset="0"/>
                          </a:rPr>
                          <m:t>𝑥</m:t>
                        </m:r>
                      </m:e>
                      <m:sup>
                        <m:r>
                          <a:rPr lang="en-ZA" sz="2400" b="0" i="1" dirty="0" smtClean="0">
                            <a:latin typeface="Cambria Math" panose="02040503050406030204" pitchFamily="18" charset="0"/>
                            <a:cs typeface="Arial" panose="020B0604020202020204" pitchFamily="34" charset="0"/>
                          </a:rPr>
                          <m:t>′</m:t>
                        </m:r>
                      </m:sup>
                    </m:sSup>
                    <m:d>
                      <m:dPr>
                        <m:ctrlPr>
                          <a:rPr lang="en-ZA" sz="2400" b="0" i="1" dirty="0" smtClean="0">
                            <a:latin typeface="Cambria Math" panose="02040503050406030204" pitchFamily="18" charset="0"/>
                            <a:cs typeface="Arial" panose="020B0604020202020204" pitchFamily="34" charset="0"/>
                          </a:rPr>
                        </m:ctrlPr>
                      </m:dPr>
                      <m:e>
                        <m:r>
                          <a:rPr lang="en-ZA" sz="2400" i="1" dirty="0">
                            <a:latin typeface="Cambria Math" panose="02040503050406030204" pitchFamily="18" charset="0"/>
                            <a:cs typeface="Arial" panose="020B0604020202020204" pitchFamily="34" charset="0"/>
                          </a:rPr>
                          <m:t>𝑢</m:t>
                        </m:r>
                      </m:e>
                    </m:d>
                    <m:r>
                      <a:rPr lang="en-ZA" sz="2400" b="0" i="1" dirty="0" smtClean="0">
                        <a:latin typeface="Cambria Math" panose="02040503050406030204" pitchFamily="18" charset="0"/>
                        <a:cs typeface="Arial" panose="020B0604020202020204" pitchFamily="34" charset="0"/>
                      </a:rPr>
                      <m:t>𝑑𝑢</m:t>
                    </m:r>
                  </m:oMath>
                </a14:m>
                <a:r>
                  <a:rPr lang="en-ZA" sz="2400" dirty="0">
                    <a:latin typeface="Arial" panose="020B0604020202020204" pitchFamily="34" charset="0"/>
                    <a:cs typeface="Arial" panose="020B0604020202020204" pitchFamily="34" charset="0"/>
                  </a:rPr>
                  <a: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Substitute the functions into the original integrand.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Simplify the function using normal algebraic techniques.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Check that the new integral is easier than the initial integral.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Since </a:t>
                </a:r>
                <a14:m>
                  <m:oMath xmlns:m="http://schemas.openxmlformats.org/officeDocument/2006/math">
                    <m:r>
                      <a:rPr lang="en-ZA" sz="2400" i="1" dirty="0" smtClean="0">
                        <a:latin typeface="Cambria Math" panose="02040503050406030204" pitchFamily="18" charset="0"/>
                        <a:cs typeface="Arial" panose="020B0604020202020204" pitchFamily="34" charset="0"/>
                      </a:rPr>
                      <m:t>𝑓</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𝑑𝑥</m:t>
                    </m:r>
                    <m:r>
                      <a:rPr lang="en-ZA" sz="2400" i="1" dirty="0" smtClean="0">
                        <a:latin typeface="Cambria Math" panose="02040503050406030204" pitchFamily="18" charset="0"/>
                        <a:cs typeface="Arial" panose="020B0604020202020204" pitchFamily="34" charset="0"/>
                      </a:rPr>
                      <m:t> </m:t>
                    </m:r>
                  </m:oMath>
                </a14:m>
                <a:r>
                  <a:rPr lang="en-ZA" sz="2400" dirty="0">
                    <a:latin typeface="Arial" panose="020B0604020202020204" pitchFamily="34" charset="0"/>
                    <a:cs typeface="Arial" panose="020B0604020202020204" pitchFamily="34" charset="0"/>
                  </a:rPr>
                  <a:t>is a function of </a:t>
                </a:r>
                <a14:m>
                  <m:oMath xmlns:m="http://schemas.openxmlformats.org/officeDocument/2006/math">
                    <m:r>
                      <a:rPr lang="en-ZA" sz="2400" i="1" dirty="0" smtClean="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 substitute back to the initial variable </a:t>
                </a:r>
                <a14:m>
                  <m:oMath xmlns:m="http://schemas.openxmlformats.org/officeDocument/2006/math">
                    <m:r>
                      <a:rPr lang="en-ZA" sz="2400" i="1" dirty="0" smtClean="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1093824" cy="4455835"/>
              </a:xfrm>
              <a:prstGeom prst="rect">
                <a:avLst/>
              </a:prstGeom>
              <a:blipFill>
                <a:blip r:embed="rId3"/>
                <a:stretch>
                  <a:fillRect l="-824" b="-2326"/>
                </a:stretch>
              </a:blipFill>
            </p:spPr>
            <p:txBody>
              <a:bodyPr/>
              <a:lstStyle/>
              <a:p>
                <a:r>
                  <a:rPr lang="en-ZA">
                    <a:noFill/>
                  </a:rPr>
                  <a:t> </a:t>
                </a:r>
              </a:p>
            </p:txBody>
          </p:sp>
        </mc:Fallback>
      </mc:AlternateContent>
    </p:spTree>
    <p:extLst>
      <p:ext uri="{BB962C8B-B14F-4D97-AF65-F5344CB8AC3E}">
        <p14:creationId xmlns:p14="http://schemas.microsoft.com/office/powerpoint/2010/main" val="305085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Integration techniques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4455835"/>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INTEGRATION OF ALGEBRAIC FRACTIONS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Write down the given integral.</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Come up with a substitution </a:t>
                </a:r>
                <a14:m>
                  <m:oMath xmlns:m="http://schemas.openxmlformats.org/officeDocument/2006/math">
                    <m:r>
                      <a:rPr lang="en-ZA" sz="2400" i="1" dirty="0" smtClean="0">
                        <a:latin typeface="Cambria Math" panose="02040503050406030204" pitchFamily="18" charset="0"/>
                        <a:cs typeface="Arial" panose="020B0604020202020204" pitchFamily="34" charset="0"/>
                      </a:rPr>
                      <m:t>𝑢</m:t>
                    </m:r>
                    <m:r>
                      <a:rPr lang="en-ZA" sz="2400" b="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𝑢</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m:t>
                    </m:r>
                  </m:oMath>
                </a14:m>
                <a:endParaRPr lang="en-ZA"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Find the inverse function of </a:t>
                </a:r>
                <a14:m>
                  <m:oMath xmlns:m="http://schemas.openxmlformats.org/officeDocument/2006/math">
                    <m:r>
                      <a:rPr lang="en-ZA" sz="2400" i="1" dirty="0">
                        <a:latin typeface="Cambria Math" panose="02040503050406030204" pitchFamily="18" charset="0"/>
                        <a:cs typeface="Arial" panose="020B0604020202020204" pitchFamily="34" charset="0"/>
                      </a:rPr>
                      <m:t>𝑢</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meaning that you will find </a:t>
                </a:r>
                <a14:m>
                  <m:oMath xmlns:m="http://schemas.openxmlformats.org/officeDocument/2006/math">
                    <m:r>
                      <a:rPr lang="en-ZA" sz="2400" i="1" dirty="0">
                        <a:latin typeface="Cambria Math" panose="02040503050406030204" pitchFamily="18" charset="0"/>
                        <a:cs typeface="Arial" panose="020B0604020202020204" pitchFamily="34" charset="0"/>
                      </a:rPr>
                      <m:t>𝑢</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𝑢</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endParaRPr lang="en-ZA"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Differentiate to find </a:t>
                </a:r>
                <a14:m>
                  <m:oMath xmlns:m="http://schemas.openxmlformats.org/officeDocument/2006/math">
                    <m:r>
                      <a:rPr lang="en-ZA" sz="2400" b="0" i="1" dirty="0" smtClean="0">
                        <a:latin typeface="Cambria Math" panose="02040503050406030204" pitchFamily="18" charset="0"/>
                        <a:cs typeface="Arial" panose="020B0604020202020204" pitchFamily="34" charset="0"/>
                      </a:rPr>
                      <m:t>𝑑𝑥</m:t>
                    </m:r>
                    <m:r>
                      <a:rPr lang="en-ZA" sz="2400" i="1" dirty="0">
                        <a:latin typeface="Cambria Math" panose="02040503050406030204" pitchFamily="18" charset="0"/>
                        <a:cs typeface="Arial" panose="020B0604020202020204" pitchFamily="34" charset="0"/>
                      </a:rPr>
                      <m:t>=</m:t>
                    </m:r>
                    <m:sSup>
                      <m:sSupPr>
                        <m:ctrlPr>
                          <a:rPr lang="en-ZA" sz="2400" b="0" i="1" dirty="0" smtClean="0">
                            <a:latin typeface="Cambria Math" panose="02040503050406030204" pitchFamily="18" charset="0"/>
                            <a:cs typeface="Arial" panose="020B0604020202020204" pitchFamily="34" charset="0"/>
                          </a:rPr>
                        </m:ctrlPr>
                      </m:sSupPr>
                      <m:e>
                        <m:r>
                          <a:rPr lang="en-ZA" sz="2400" b="0" i="1" dirty="0" smtClean="0">
                            <a:latin typeface="Cambria Math" panose="02040503050406030204" pitchFamily="18" charset="0"/>
                            <a:cs typeface="Arial" panose="020B0604020202020204" pitchFamily="34" charset="0"/>
                          </a:rPr>
                          <m:t>𝑥</m:t>
                        </m:r>
                      </m:e>
                      <m:sup>
                        <m:r>
                          <a:rPr lang="en-ZA" sz="2400" b="0" i="1" dirty="0" smtClean="0">
                            <a:latin typeface="Cambria Math" panose="02040503050406030204" pitchFamily="18" charset="0"/>
                            <a:cs typeface="Arial" panose="020B0604020202020204" pitchFamily="34" charset="0"/>
                          </a:rPr>
                          <m:t>′</m:t>
                        </m:r>
                      </m:sup>
                    </m:sSup>
                    <m:d>
                      <m:dPr>
                        <m:ctrlPr>
                          <a:rPr lang="en-ZA" sz="2400" b="0" i="1" dirty="0" smtClean="0">
                            <a:latin typeface="Cambria Math" panose="02040503050406030204" pitchFamily="18" charset="0"/>
                            <a:cs typeface="Arial" panose="020B0604020202020204" pitchFamily="34" charset="0"/>
                          </a:rPr>
                        </m:ctrlPr>
                      </m:dPr>
                      <m:e>
                        <m:r>
                          <a:rPr lang="en-ZA" sz="2400" i="1" dirty="0">
                            <a:latin typeface="Cambria Math" panose="02040503050406030204" pitchFamily="18" charset="0"/>
                            <a:cs typeface="Arial" panose="020B0604020202020204" pitchFamily="34" charset="0"/>
                          </a:rPr>
                          <m:t>𝑢</m:t>
                        </m:r>
                      </m:e>
                    </m:d>
                    <m:r>
                      <a:rPr lang="en-ZA" sz="2400" b="0" i="1" dirty="0" smtClean="0">
                        <a:latin typeface="Cambria Math" panose="02040503050406030204" pitchFamily="18" charset="0"/>
                        <a:cs typeface="Arial" panose="020B0604020202020204" pitchFamily="34" charset="0"/>
                      </a:rPr>
                      <m:t>𝑑𝑢</m:t>
                    </m:r>
                  </m:oMath>
                </a14:m>
                <a:r>
                  <a:rPr lang="en-ZA" sz="2400" dirty="0">
                    <a:latin typeface="Arial" panose="020B0604020202020204" pitchFamily="34" charset="0"/>
                    <a:cs typeface="Arial" panose="020B0604020202020204" pitchFamily="34" charset="0"/>
                  </a:rPr>
                  <a: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 Do not forget that the answer to </a:t>
                </a:r>
                <a14:m>
                  <m:oMath xmlns:m="http://schemas.openxmlformats.org/officeDocument/2006/math">
                    <m:r>
                      <a:rPr lang="en-ZA" sz="2400" i="1" dirty="0" smtClean="0">
                        <a:latin typeface="Cambria Math" panose="02040503050406030204" pitchFamily="18" charset="0"/>
                        <a:cs typeface="Arial" panose="020B0604020202020204" pitchFamily="34" charset="0"/>
                      </a:rPr>
                      <m:t>𝑓</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𝑑𝑥</m:t>
                    </m:r>
                    <m:r>
                      <a:rPr lang="en-ZA" sz="2400" i="1" dirty="0" smtClean="0">
                        <a:latin typeface="Cambria Math" panose="02040503050406030204" pitchFamily="18" charset="0"/>
                        <a:cs typeface="Arial" panose="020B0604020202020204" pitchFamily="34" charset="0"/>
                      </a:rPr>
                      <m:t> </m:t>
                    </m:r>
                  </m:oMath>
                </a14:m>
                <a:r>
                  <a:rPr lang="en-ZA" sz="2400" dirty="0">
                    <a:latin typeface="Arial" panose="020B0604020202020204" pitchFamily="34" charset="0"/>
                    <a:cs typeface="Arial" panose="020B0604020202020204" pitchFamily="34" charset="0"/>
                  </a:rPr>
                  <a:t>is a function of </a:t>
                </a:r>
                <a14:m>
                  <m:oMath xmlns:m="http://schemas.openxmlformats.org/officeDocument/2006/math">
                    <m:r>
                      <a:rPr lang="en-ZA" sz="2400" i="1" dirty="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 Therefore, once you have finished doing all your calculations, you should substitute back to the initial variable </a:t>
                </a:r>
                <a14:m>
                  <m:oMath xmlns:m="http://schemas.openxmlformats.org/officeDocument/2006/math">
                    <m:r>
                      <a:rPr lang="en-ZA" sz="2400" i="1" dirty="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1093824" cy="4455835"/>
              </a:xfrm>
              <a:prstGeom prst="rect">
                <a:avLst/>
              </a:prstGeom>
              <a:blipFill>
                <a:blip r:embed="rId3"/>
                <a:stretch>
                  <a:fillRect l="-824" b="-2326"/>
                </a:stretch>
              </a:blipFill>
            </p:spPr>
            <p:txBody>
              <a:bodyPr/>
              <a:lstStyle/>
              <a:p>
                <a:r>
                  <a:rPr lang="en-ZA">
                    <a:noFill/>
                  </a:rPr>
                  <a:t> </a:t>
                </a:r>
              </a:p>
            </p:txBody>
          </p:sp>
        </mc:Fallback>
      </mc:AlternateContent>
    </p:spTree>
    <p:extLst>
      <p:ext uri="{BB962C8B-B14F-4D97-AF65-F5344CB8AC3E}">
        <p14:creationId xmlns:p14="http://schemas.microsoft.com/office/powerpoint/2010/main" val="269545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When we solve an indefinite integral, the result is mostly another function; when we solve a definite integral, the result is often a numerical value. A definite integral always has a starting point and an end point between which the integral needs to be solved.</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a:t>
            </a:r>
            <a:r>
              <a:rPr lang="en-ZA" sz="3600" b="1" dirty="0">
                <a:latin typeface="Arial" panose="020B0604020202020204" pitchFamily="34" charset="0"/>
                <a:cs typeface="Arial" panose="020B0604020202020204" pitchFamily="34" charset="0"/>
              </a:rPr>
              <a:t>Application of the definite integral</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38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ZA" sz="2400" b="1" dirty="0">
                <a:latin typeface="Arial" panose="020B0604020202020204" pitchFamily="34" charset="0"/>
                <a:cs typeface="Arial" panose="020B0604020202020204" pitchFamily="34" charset="0"/>
              </a:rPr>
              <a:t>Application of the definite integral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793842"/>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SOLVING THE DEFINITE INTEGRAL</a:t>
            </a:r>
          </a:p>
          <a:p>
            <a:pPr>
              <a:lnSpc>
                <a:spcPct val="150000"/>
              </a:lnSpc>
            </a:pPr>
            <a:r>
              <a:rPr lang="en-ZA" sz="2400" dirty="0">
                <a:latin typeface="Arial" panose="020B0604020202020204" pitchFamily="34" charset="0"/>
                <a:cs typeface="Arial" panose="020B0604020202020204" pitchFamily="34" charset="0"/>
              </a:rPr>
              <a:t>To determine a definite integral, we can integrate the function as before. Then we substitute the endpoint value into the independent variable of the integrate and subtract the integrate where the independent variable has been substituted with the start point value.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94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ZA" sz="2400" b="1" dirty="0">
                <a:latin typeface="Arial" panose="020B0604020202020204" pitchFamily="34" charset="0"/>
                <a:cs typeface="Arial" panose="020B0604020202020204" pitchFamily="34" charset="0"/>
              </a:rPr>
              <a:t>Application of the definite integral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404013" cy="1685846"/>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AREAS</a:t>
            </a:r>
          </a:p>
          <a:p>
            <a:pPr>
              <a:lnSpc>
                <a:spcPct val="150000"/>
              </a:lnSpc>
            </a:pPr>
            <a:r>
              <a:rPr lang="en-ZA" sz="2400" dirty="0">
                <a:latin typeface="Arial" panose="020B0604020202020204" pitchFamily="34" charset="0"/>
                <a:cs typeface="Arial" panose="020B0604020202020204" pitchFamily="34" charset="0"/>
              </a:rPr>
              <a:t>Whenever we want to calculate the area for a given interval of a function, we can use a definite integral.</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30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ZA" sz="2400" b="1" dirty="0">
                <a:latin typeface="Arial" panose="020B0604020202020204" pitchFamily="34" charset="0"/>
                <a:cs typeface="Arial" panose="020B0604020202020204" pitchFamily="34" charset="0"/>
              </a:rPr>
              <a:t>Application of the definite integral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2793842"/>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VOLUMES OF SOLIDS AND REVOLUTION</a:t>
            </a:r>
          </a:p>
          <a:p>
            <a:pPr>
              <a:lnSpc>
                <a:spcPct val="150000"/>
              </a:lnSpc>
            </a:pPr>
            <a:r>
              <a:rPr lang="en-ZA" sz="2400" dirty="0">
                <a:latin typeface="Arial" panose="020B0604020202020204" pitchFamily="34" charset="0"/>
                <a:cs typeface="Arial" panose="020B0604020202020204" pitchFamily="34" charset="0"/>
              </a:rPr>
              <a:t>Volume is the amount of space that a substance or object occupies limited by boundaries on all its sides. Many solids have a circular cross-section in a plane perpendicular to some axis. These solids are referred to as solids of revolution because they are generated by rotating a region 360° about an axis.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30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ZA" sz="2400" b="1" dirty="0">
                <a:latin typeface="Arial" panose="020B0604020202020204" pitchFamily="34" charset="0"/>
                <a:cs typeface="Arial" panose="020B0604020202020204" pitchFamily="34" charset="0"/>
              </a:rPr>
              <a:t>Application of the definite integral</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420056" cy="2793842"/>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SECOND MOMENT OF AREA</a:t>
            </a:r>
          </a:p>
          <a:p>
            <a:pPr>
              <a:lnSpc>
                <a:spcPct val="150000"/>
              </a:lnSpc>
            </a:pPr>
            <a:r>
              <a:rPr lang="en-ZA" sz="2400" dirty="0">
                <a:latin typeface="Arial" panose="020B0604020202020204" pitchFamily="34" charset="0"/>
                <a:cs typeface="Arial" panose="020B0604020202020204" pitchFamily="34" charset="0"/>
              </a:rPr>
              <a:t>The second moment of area also known as the moment of inertia of the plane area or the area moment of inertia is the geometric property of an area showing the points distributed randomly along a given axis. The second moment of area is determined with respect to an axis of rotation.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09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If </a:t>
                </a:r>
                <a14:m>
                  <m:oMath xmlns:m="http://schemas.openxmlformats.org/officeDocument/2006/math">
                    <m:r>
                      <a:rPr lang="en-ZA" sz="2400" i="1" dirty="0" smtClean="0">
                        <a:latin typeface="Cambria Math" panose="02040503050406030204" pitchFamily="18" charset="0"/>
                        <a:cs typeface="Arial" panose="020B0604020202020204" pitchFamily="34" charset="0"/>
                      </a:rPr>
                      <m:t>𝑓</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is defined for all </a:t>
                </a:r>
                <a14:m>
                  <m:oMath xmlns:m="http://schemas.openxmlformats.org/officeDocument/2006/math">
                    <m:r>
                      <a:rPr lang="en-ZA" sz="2400" i="1" dirty="0" smtClean="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 near point </a:t>
                </a:r>
                <a14:m>
                  <m:oMath xmlns:m="http://schemas.openxmlformats.org/officeDocument/2006/math">
                    <m:r>
                      <a:rPr lang="en-ZA" sz="2400" i="1" dirty="0" smtClean="0">
                        <a:latin typeface="Cambria Math" panose="02040503050406030204" pitchFamily="18" charset="0"/>
                        <a:cs typeface="Arial" panose="020B0604020202020204" pitchFamily="34" charset="0"/>
                      </a:rPr>
                      <m:t>𝑎</m:t>
                    </m:r>
                  </m:oMath>
                </a14:m>
                <a:r>
                  <a:rPr lang="en-ZA" sz="2400" dirty="0">
                    <a:latin typeface="Arial" panose="020B0604020202020204" pitchFamily="34" charset="0"/>
                    <a:cs typeface="Arial" panose="020B0604020202020204" pitchFamily="34" charset="0"/>
                  </a:rPr>
                  <a:t> and we can take </a:t>
                </a:r>
                <a14:m>
                  <m:oMath xmlns:m="http://schemas.openxmlformats.org/officeDocument/2006/math">
                    <m:r>
                      <a:rPr lang="en-ZA" sz="2400" i="1" dirty="0">
                        <a:latin typeface="Cambria Math" panose="02040503050406030204" pitchFamily="18" charset="0"/>
                        <a:cs typeface="Arial" panose="020B0604020202020204" pitchFamily="34" charset="0"/>
                      </a:rPr>
                      <m:t>𝑓</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close to L by taking </a:t>
                </a:r>
                <a14:m>
                  <m:oMath xmlns:m="http://schemas.openxmlformats.org/officeDocument/2006/math">
                    <m:r>
                      <a:rPr lang="en-ZA" sz="2400" i="1" dirty="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 arbitrarily close to </a:t>
                </a:r>
                <a14:m>
                  <m:oMath xmlns:m="http://schemas.openxmlformats.org/officeDocument/2006/math">
                    <m:r>
                      <a:rPr lang="en-ZA" sz="2400" b="0" i="1" dirty="0" smtClean="0">
                        <a:latin typeface="Cambria Math" panose="02040503050406030204" pitchFamily="18" charset="0"/>
                        <a:cs typeface="Arial" panose="020B0604020202020204" pitchFamily="34" charset="0"/>
                      </a:rPr>
                      <m:t>𝑎</m:t>
                    </m:r>
                  </m:oMath>
                </a14:m>
                <a:r>
                  <a:rPr lang="en-ZA" sz="2400" dirty="0">
                    <a:latin typeface="Arial" panose="020B0604020202020204" pitchFamily="34" charset="0"/>
                    <a:cs typeface="Arial" panose="020B0604020202020204" pitchFamily="34" charset="0"/>
                  </a:rPr>
                  <a:t>, then we say that </a:t>
                </a:r>
                <a14:m>
                  <m:oMath xmlns:m="http://schemas.openxmlformats.org/officeDocument/2006/math">
                    <m:r>
                      <a:rPr lang="en-ZA" sz="2400" b="0" i="1" dirty="0" smtClean="0">
                        <a:latin typeface="Cambria Math" panose="02040503050406030204" pitchFamily="18" charset="0"/>
                        <a:cs typeface="Arial" panose="020B0604020202020204" pitchFamily="34" charset="0"/>
                      </a:rPr>
                      <m:t>𝑓</m:t>
                    </m:r>
                  </m:oMath>
                </a14:m>
                <a:r>
                  <a:rPr lang="en-ZA" sz="2400" dirty="0">
                    <a:latin typeface="Arial" panose="020B0604020202020204" pitchFamily="34" charset="0"/>
                    <a:cs typeface="Arial" panose="020B0604020202020204" pitchFamily="34" charset="0"/>
                  </a:rPr>
                  <a:t> approaches the limit L as </a:t>
                </a:r>
                <a14:m>
                  <m:oMath xmlns:m="http://schemas.openxmlformats.org/officeDocument/2006/math">
                    <m:r>
                      <a:rPr lang="en-ZA" sz="2400" i="1" dirty="0">
                        <a:latin typeface="Cambria Math" panose="02040503050406030204" pitchFamily="18" charset="0"/>
                        <a:cs typeface="Arial" panose="020B0604020202020204" pitchFamily="34" charset="0"/>
                      </a:rPr>
                      <m:t>𝑥</m:t>
                    </m:r>
                  </m:oMath>
                </a14:m>
                <a:r>
                  <a:rPr lang="en-ZA" sz="2400" dirty="0">
                    <a:latin typeface="Arial" panose="020B0604020202020204" pitchFamily="34" charset="0"/>
                    <a:cs typeface="Arial" panose="020B0604020202020204" pitchFamily="34" charset="0"/>
                  </a:rPr>
                  <a:t> approaches a.</a:t>
                </a:r>
              </a:p>
              <a:p>
                <a:pPr>
                  <a:lnSpc>
                    <a:spcPct val="150000"/>
                  </a:lnSpc>
                </a:pPr>
                <a:r>
                  <a:rPr lang="en-ZA" sz="2400" dirty="0">
                    <a:latin typeface="Arial" panose="020B0604020202020204" pitchFamily="34" charset="0"/>
                    <a:cs typeface="Arial" panose="020B0604020202020204" pitchFamily="34" charset="0"/>
                  </a:rPr>
                  <a:t>A function is continuous if its graph can be drawn without picking up the pencil, or more formally, function </a:t>
                </a:r>
                <a14:m>
                  <m:oMath xmlns:m="http://schemas.openxmlformats.org/officeDocument/2006/math">
                    <m:r>
                      <a:rPr lang="en-ZA" sz="2400" i="1" dirty="0">
                        <a:latin typeface="Cambria Math" panose="02040503050406030204" pitchFamily="18" charset="0"/>
                        <a:cs typeface="Arial" panose="020B0604020202020204" pitchFamily="34" charset="0"/>
                      </a:rPr>
                      <m:t>𝑓</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is continuous if the limit of </a:t>
                </a:r>
                <a14:m>
                  <m:oMath xmlns:m="http://schemas.openxmlformats.org/officeDocument/2006/math">
                    <m:r>
                      <a:rPr lang="en-ZA" sz="2400" i="1" dirty="0">
                        <a:latin typeface="Cambria Math" panose="02040503050406030204" pitchFamily="18" charset="0"/>
                        <a:cs typeface="Arial" panose="020B0604020202020204" pitchFamily="34" charset="0"/>
                      </a:rPr>
                      <m:t>𝑓</m:t>
                    </m:r>
                    <m:r>
                      <a:rPr lang="en-ZA" sz="2400" i="1" dirty="0">
                        <a:latin typeface="Cambria Math" panose="02040503050406030204" pitchFamily="18" charset="0"/>
                        <a:cs typeface="Arial" panose="020B0604020202020204" pitchFamily="34" charset="0"/>
                      </a:rPr>
                      <m:t>(</m:t>
                    </m:r>
                    <m:r>
                      <a:rPr lang="en-ZA" sz="2400" i="1" dirty="0">
                        <a:latin typeface="Cambria Math" panose="02040503050406030204" pitchFamily="18" charset="0"/>
                        <a:cs typeface="Arial" panose="020B0604020202020204" pitchFamily="34" charset="0"/>
                      </a:rPr>
                      <m:t>𝑥</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as </a:t>
                </a:r>
                <a14:m>
                  <m:oMath xmlns:m="http://schemas.openxmlformats.org/officeDocument/2006/math">
                    <m:r>
                      <a:rPr lang="en-ZA" sz="2400" i="1" dirty="0">
                        <a:latin typeface="Cambria Math" panose="02040503050406030204" pitchFamily="18" charset="0"/>
                        <a:cs typeface="Arial" panose="020B0604020202020204" pitchFamily="34" charset="0"/>
                      </a:rPr>
                      <m:t>𝑥</m:t>
                    </m:r>
                    <m:r>
                      <a:rPr lang="en-ZA" sz="2400" b="0" i="0" dirty="0" smtClean="0">
                        <a:latin typeface="Cambria Math" panose="02040503050406030204" pitchFamily="18" charset="0"/>
                        <a:cs typeface="Arial" panose="020B0604020202020204" pitchFamily="34" charset="0"/>
                      </a:rPr>
                      <m:t> </m:t>
                    </m:r>
                  </m:oMath>
                </a14:m>
                <a:r>
                  <a:rPr lang="en-ZA" sz="2400" dirty="0">
                    <a:latin typeface="Arial" panose="020B0604020202020204" pitchFamily="34" charset="0"/>
                    <a:cs typeface="Arial" panose="020B0604020202020204" pitchFamily="34" charset="0"/>
                  </a:rPr>
                  <a:t>approaches </a:t>
                </a:r>
                <a14:m>
                  <m:oMath xmlns:m="http://schemas.openxmlformats.org/officeDocument/2006/math">
                    <m:r>
                      <a:rPr lang="en-ZA" sz="2400" i="1" dirty="0">
                        <a:latin typeface="Cambria Math" panose="02040503050406030204" pitchFamily="18" charset="0"/>
                        <a:cs typeface="Arial" panose="020B0604020202020204" pitchFamily="34" charset="0"/>
                      </a:rPr>
                      <m:t>𝑎</m:t>
                    </m:r>
                  </m:oMath>
                </a14:m>
                <a:r>
                  <a:rPr lang="en-ZA" sz="2400" dirty="0">
                    <a:latin typeface="Arial" panose="020B0604020202020204" pitchFamily="34" charset="0"/>
                    <a:cs typeface="Arial" panose="020B0604020202020204" pitchFamily="34" charset="0"/>
                  </a:rPr>
                  <a:t> from either direction, is equal to </a:t>
                </a:r>
                <a14:m>
                  <m:oMath xmlns:m="http://schemas.openxmlformats.org/officeDocument/2006/math">
                    <m:r>
                      <a:rPr lang="en-ZA" sz="2400" i="1" dirty="0">
                        <a:latin typeface="Cambria Math" panose="02040503050406030204" pitchFamily="18" charset="0"/>
                        <a:cs typeface="Arial" panose="020B0604020202020204" pitchFamily="34" charset="0"/>
                      </a:rPr>
                      <m:t>𝑓</m:t>
                    </m:r>
                    <m:r>
                      <a:rPr lang="en-ZA" sz="2400" i="1" dirty="0">
                        <a:latin typeface="Cambria Math" panose="02040503050406030204" pitchFamily="18" charset="0"/>
                        <a:cs typeface="Arial" panose="020B0604020202020204" pitchFamily="34" charset="0"/>
                      </a:rPr>
                      <m:t>(</m:t>
                    </m:r>
                    <m:r>
                      <a:rPr lang="en-ZA" sz="2400" b="0" i="1" dirty="0" smtClean="0">
                        <a:latin typeface="Cambria Math" panose="02040503050406030204" pitchFamily="18" charset="0"/>
                        <a:cs typeface="Arial" panose="020B0604020202020204" pitchFamily="34" charset="0"/>
                      </a:rPr>
                      <m:t>𝑎</m:t>
                    </m:r>
                    <m:r>
                      <a:rPr lang="en-ZA" sz="2400" i="1" dirty="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901837"/>
              </a:xfrm>
              <a:prstGeom prst="rect">
                <a:avLst/>
              </a:prstGeom>
              <a:blipFill>
                <a:blip r:embed="rId3"/>
                <a:stretch>
                  <a:fillRect l="-863" b="-2813"/>
                </a:stretch>
              </a:blipFill>
            </p:spPr>
            <p:txBody>
              <a:bodyPr/>
              <a:lstStyle/>
              <a:p>
                <a:r>
                  <a:rPr lang="en-ZA">
                    <a:noFill/>
                  </a:rPr>
                  <a:t> </a:t>
                </a:r>
              </a:p>
            </p:txBody>
          </p:sp>
        </mc:Fallback>
      </mc:AlternateContent>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Limits and continuity</a:t>
            </a: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ZA" sz="2400" b="1" dirty="0">
                <a:latin typeface="Arial" panose="020B0604020202020204" pitchFamily="34" charset="0"/>
                <a:cs typeface="Arial" panose="020B0604020202020204" pitchFamily="34" charset="0"/>
              </a:rPr>
              <a:t>Application of the definite integral</a:t>
            </a:r>
            <a:r>
              <a:rPr lang="en-GB" sz="2400" b="1" dirty="0">
                <a:latin typeface="Arial" panose="020B0604020202020204" pitchFamily="34" charset="0"/>
                <a:cs typeface="Arial" panose="020B0604020202020204" pitchFamily="34" charset="0"/>
              </a:rPr>
              <a:t>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MASS MOMENT OF INERTIA (SECOND MOMENT OF MASS)</a:t>
                </a:r>
              </a:p>
              <a:p>
                <a:pPr>
                  <a:lnSpc>
                    <a:spcPct val="150000"/>
                  </a:lnSpc>
                </a:pPr>
                <a:r>
                  <a:rPr lang="en-ZA" sz="2400" dirty="0">
                    <a:latin typeface="Arial" panose="020B0604020202020204" pitchFamily="34" charset="0"/>
                    <a:cs typeface="Arial" panose="020B0604020202020204" pitchFamily="34" charset="0"/>
                  </a:rPr>
                  <a:t>The second moment of mass is an extension of the moment of inertia to the mass instead of area. The mass moment of inertia can loosely be defined as the property of a body that is central to reluctance of the body to move or accelerate.</a:t>
                </a:r>
              </a:p>
              <a:p>
                <a:pPr>
                  <a:lnSpc>
                    <a:spcPct val="150000"/>
                  </a:lnSpc>
                </a:pPr>
                <a:r>
                  <a:rPr lang="en-ZA" sz="2400" dirty="0">
                    <a:latin typeface="Arial" panose="020B0604020202020204" pitchFamily="34" charset="0"/>
                    <a:cs typeface="Arial" panose="020B0604020202020204" pitchFamily="34" charset="0"/>
                  </a:rPr>
                  <a:t>It can be denoted as:</a:t>
                </a:r>
              </a:p>
              <a:p>
                <a:pPr>
                  <a:lnSpc>
                    <a:spcPct val="150000"/>
                  </a:lnSpc>
                </a:pPr>
                <a14:m>
                  <m:oMathPara xmlns:m="http://schemas.openxmlformats.org/officeDocument/2006/math">
                    <m:oMathParaPr>
                      <m:jc m:val="centerGroup"/>
                    </m:oMathParaPr>
                    <m:oMath xmlns:m="http://schemas.openxmlformats.org/officeDocument/2006/math">
                      <m:sSub>
                        <m:sSubPr>
                          <m:ctrlPr>
                            <a:rPr lang="en-ZA" sz="2400" b="0" i="1" smtClean="0">
                              <a:latin typeface="Cambria Math" panose="02040503050406030204" pitchFamily="18" charset="0"/>
                              <a:cs typeface="Arial" panose="020B0604020202020204" pitchFamily="34" charset="0"/>
                            </a:rPr>
                          </m:ctrlPr>
                        </m:sSubPr>
                        <m:e>
                          <m:r>
                            <a:rPr lang="en-ZA" sz="2400" b="0" i="1" smtClean="0">
                              <a:latin typeface="Cambria Math" panose="02040503050406030204" pitchFamily="18" charset="0"/>
                              <a:cs typeface="Arial" panose="020B0604020202020204" pitchFamily="34" charset="0"/>
                            </a:rPr>
                            <m:t>𝐼</m:t>
                          </m:r>
                        </m:e>
                        <m:sub>
                          <m:r>
                            <a:rPr lang="en-ZA" sz="2400" b="0" i="1" smtClean="0">
                              <a:latin typeface="Cambria Math" panose="02040503050406030204" pitchFamily="18" charset="0"/>
                              <a:cs typeface="Arial" panose="020B0604020202020204" pitchFamily="34" charset="0"/>
                            </a:rPr>
                            <m:t>𝐴</m:t>
                          </m:r>
                        </m:sub>
                      </m:sSub>
                      <m:r>
                        <a:rPr lang="en-ZA" sz="2400" b="0" i="1" smtClean="0">
                          <a:latin typeface="Cambria Math" panose="02040503050406030204" pitchFamily="18" charset="0"/>
                          <a:cs typeface="Arial" panose="020B0604020202020204" pitchFamily="34" charset="0"/>
                        </a:rPr>
                        <m:t>=</m:t>
                      </m:r>
                      <m:sSup>
                        <m:sSupPr>
                          <m:ctrlPr>
                            <a:rPr lang="en-ZA" sz="2400" b="0" i="1" smtClean="0">
                              <a:latin typeface="Cambria Math" panose="02040503050406030204" pitchFamily="18" charset="0"/>
                              <a:cs typeface="Arial" panose="020B0604020202020204" pitchFamily="34" charset="0"/>
                            </a:rPr>
                          </m:ctrlPr>
                        </m:sSupPr>
                        <m:e>
                          <m:r>
                            <a:rPr lang="en-ZA" sz="2400" b="0" i="1" smtClean="0">
                              <a:latin typeface="Cambria Math" panose="02040503050406030204" pitchFamily="18" charset="0"/>
                              <a:cs typeface="Arial" panose="020B0604020202020204" pitchFamily="34" charset="0"/>
                            </a:rPr>
                            <m:t>𝑟</m:t>
                          </m:r>
                        </m:e>
                        <m:sup>
                          <m:r>
                            <a:rPr lang="en-ZA" sz="2400" b="0" i="1" smtClean="0">
                              <a:latin typeface="Cambria Math" panose="02040503050406030204" pitchFamily="18" charset="0"/>
                              <a:cs typeface="Arial" panose="020B0604020202020204" pitchFamily="34" charset="0"/>
                            </a:rPr>
                            <m:t>2</m:t>
                          </m:r>
                        </m:sup>
                      </m:sSup>
                      <m:r>
                        <a:rPr lang="en-ZA" sz="2400" b="0" i="1" smtClean="0">
                          <a:latin typeface="Cambria Math" panose="02040503050406030204" pitchFamily="18" charset="0"/>
                          <a:cs typeface="Arial" panose="020B0604020202020204" pitchFamily="34" charset="0"/>
                        </a:rPr>
                        <m:t>𝑚</m:t>
                      </m:r>
                    </m:oMath>
                  </m:oMathPara>
                </a14:m>
                <a:endParaRPr lang="en-ZA"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701108" cy="3970318"/>
              </a:xfrm>
              <a:prstGeom prst="rect">
                <a:avLst/>
              </a:prstGeom>
              <a:blipFill>
                <a:blip r:embed="rId3"/>
                <a:stretch>
                  <a:fillRect l="-854"/>
                </a:stretch>
              </a:blipFill>
            </p:spPr>
            <p:txBody>
              <a:bodyPr/>
              <a:lstStyle/>
              <a:p>
                <a:r>
                  <a:rPr lang="en-ZA">
                    <a:noFill/>
                  </a:rPr>
                  <a:t> </a:t>
                </a:r>
              </a:p>
            </p:txBody>
          </p:sp>
        </mc:Fallback>
      </mc:AlternateContent>
    </p:spTree>
    <p:extLst>
      <p:ext uri="{BB962C8B-B14F-4D97-AF65-F5344CB8AC3E}">
        <p14:creationId xmlns:p14="http://schemas.microsoft.com/office/powerpoint/2010/main" val="283412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03974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Because derivatives are used to show rates of change, models are usually made up of a function and one or more of its derivatives. These equations are called differential equations (DE) and take the form </a:t>
                </a:r>
                <a14:m>
                  <m:oMath xmlns:m="http://schemas.openxmlformats.org/officeDocument/2006/math">
                    <m:f>
                      <m:fPr>
                        <m:ctrlPr>
                          <a:rPr lang="en-ZA" sz="2400" b="0" i="1" dirty="0" smtClean="0">
                            <a:latin typeface="Cambria Math" panose="02040503050406030204" pitchFamily="18" charset="0"/>
                            <a:cs typeface="Arial" panose="020B0604020202020204" pitchFamily="34" charset="0"/>
                          </a:rPr>
                        </m:ctrlPr>
                      </m:fPr>
                      <m:num>
                        <m:r>
                          <a:rPr lang="en-ZA" sz="2400" i="1" dirty="0" smtClean="0">
                            <a:latin typeface="Cambria Math" panose="02040503050406030204" pitchFamily="18" charset="0"/>
                            <a:cs typeface="Arial" panose="020B0604020202020204" pitchFamily="34" charset="0"/>
                          </a:rPr>
                          <m:t>𝑑𝑥</m:t>
                        </m:r>
                      </m:num>
                      <m:den>
                        <m:r>
                          <a:rPr lang="en-ZA" sz="2400" b="0" i="1" dirty="0" smtClean="0">
                            <a:latin typeface="Cambria Math" panose="02040503050406030204" pitchFamily="18" charset="0"/>
                            <a:cs typeface="Arial" panose="020B0604020202020204" pitchFamily="34" charset="0"/>
                          </a:rPr>
                          <m:t>𝑑𝑡</m:t>
                        </m:r>
                      </m:den>
                    </m:f>
                    <m:r>
                      <a:rPr lang="en-ZA" sz="2400" b="0" i="1" dirty="0" smtClean="0">
                        <a:latin typeface="Cambria Math" panose="02040503050406030204" pitchFamily="18" charset="0"/>
                        <a:cs typeface="Arial" panose="020B0604020202020204" pitchFamily="34" charset="0"/>
                      </a:rPr>
                      <m:t>=</m:t>
                    </m:r>
                    <m:r>
                      <a:rPr lang="en-ZA" sz="2400" b="0" i="1" dirty="0" smtClean="0">
                        <a:latin typeface="Cambria Math" panose="02040503050406030204" pitchFamily="18" charset="0"/>
                        <a:cs typeface="Arial" panose="020B0604020202020204" pitchFamily="34" charset="0"/>
                      </a:rPr>
                      <m:t>𝑓</m:t>
                    </m:r>
                    <m:r>
                      <a:rPr lang="en-ZA" sz="2400" b="0" i="1" dirty="0" smtClean="0">
                        <a:latin typeface="Cambria Math" panose="02040503050406030204" pitchFamily="18" charset="0"/>
                        <a:cs typeface="Arial" panose="020B0604020202020204" pitchFamily="34" charset="0"/>
                      </a:rPr>
                      <m:t>′(</m:t>
                    </m:r>
                    <m:r>
                      <a:rPr lang="en-ZA" sz="2400" b="0" i="1" dirty="0" smtClean="0">
                        <a:latin typeface="Cambria Math" panose="02040503050406030204" pitchFamily="18" charset="0"/>
                        <a:cs typeface="Arial" panose="020B0604020202020204" pitchFamily="34" charset="0"/>
                      </a:rPr>
                      <m:t>𝑡</m:t>
                    </m:r>
                    <m:r>
                      <a:rPr lang="en-ZA" sz="2400" b="0" i="1" dirty="0" smtClean="0">
                        <a:latin typeface="Cambria Math" panose="02040503050406030204" pitchFamily="18" charset="0"/>
                        <a:cs typeface="Arial" panose="020B0604020202020204" pitchFamily="34" charset="0"/>
                      </a:rPr>
                      <m:t>)</m:t>
                    </m:r>
                  </m:oMath>
                </a14:m>
                <a:r>
                  <a:rPr lang="en-ZA" sz="2400" dirty="0">
                    <a:latin typeface="Arial" panose="020B0604020202020204" pitchFamily="34" charset="0"/>
                    <a:cs typeface="Arial" panose="020B0604020202020204" pitchFamily="34" charset="0"/>
                  </a:rPr>
                  <a:t> of the function</a:t>
                </a:r>
                <a:r>
                  <a:rPr lang="en-ZA" sz="2400" dirty="0">
                    <a:cs typeface="Arial" panose="020B0604020202020204" pitchFamily="34" charset="0"/>
                  </a:rPr>
                  <a:t> </a:t>
                </a:r>
                <a14:m>
                  <m:oMath xmlns:m="http://schemas.openxmlformats.org/officeDocument/2006/math">
                    <m:r>
                      <a:rPr lang="en-ZA" sz="2400" i="1" dirty="0">
                        <a:latin typeface="Cambria Math" panose="02040503050406030204" pitchFamily="18" charset="0"/>
                        <a:cs typeface="Arial" panose="020B0604020202020204" pitchFamily="34" charset="0"/>
                      </a:rPr>
                      <m:t>𝑓</m:t>
                    </m:r>
                    <m:r>
                      <a:rPr lang="en-ZA" sz="2400" b="0" i="0" dirty="0" smtClean="0">
                        <a:latin typeface="Cambria Math" panose="02040503050406030204" pitchFamily="18" charset="0"/>
                        <a:cs typeface="Arial" panose="020B0604020202020204" pitchFamily="34" charset="0"/>
                      </a:rPr>
                      <m:t>.</m:t>
                    </m:r>
                  </m:oMath>
                </a14:m>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039743"/>
              </a:xfrm>
              <a:prstGeom prst="rect">
                <a:avLst/>
              </a:prstGeom>
              <a:blipFill>
                <a:blip r:embed="rId3"/>
                <a:stretch>
                  <a:fillRect l="-863" b="-3815"/>
                </a:stretch>
              </a:blipFill>
            </p:spPr>
            <p:txBody>
              <a:bodyPr/>
              <a:lstStyle/>
              <a:p>
                <a:r>
                  <a:rPr lang="en-ZA">
                    <a:noFill/>
                  </a:rPr>
                  <a:t> </a:t>
                </a:r>
              </a:p>
            </p:txBody>
          </p:sp>
        </mc:Fallback>
      </mc:AlternateContent>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a:t>
            </a:r>
            <a:r>
              <a:rPr lang="en-ZA" sz="3600" b="1" dirty="0">
                <a:latin typeface="Arial" panose="020B0604020202020204" pitchFamily="34" charset="0"/>
                <a:cs typeface="Arial" panose="020B0604020202020204" pitchFamily="34" charset="0"/>
              </a:rPr>
              <a:t>Differential equations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25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ZA" sz="2400" b="1" dirty="0">
                <a:latin typeface="Arial" panose="020B0604020202020204" pitchFamily="34" charset="0"/>
                <a:cs typeface="Arial" panose="020B0604020202020204" pitchFamily="34" charset="0"/>
              </a:rPr>
              <a:t>Differential equations</a:t>
            </a:r>
            <a:r>
              <a:rPr lang="en-GB" sz="2400" b="1" dirty="0">
                <a:latin typeface="Arial" panose="020B0604020202020204" pitchFamily="34" charset="0"/>
                <a:cs typeface="Arial" panose="020B0604020202020204" pitchFamily="34" charset="0"/>
              </a:rPr>
              <a:t>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391651"/>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PARTICULAR AND GENERAL SOLUTIONS OF DIFFERENTIAL EQUATIONS</a:t>
                </a:r>
              </a:p>
              <a:p>
                <a:pPr>
                  <a:lnSpc>
                    <a:spcPct val="150000"/>
                  </a:lnSpc>
                </a:pPr>
                <a:r>
                  <a:rPr lang="en-ZA" sz="2400" dirty="0">
                    <a:latin typeface="Arial" panose="020B0604020202020204" pitchFamily="34" charset="0"/>
                    <a:cs typeface="Arial" panose="020B0604020202020204" pitchFamily="34" charset="0"/>
                  </a:rPr>
                  <a:t>The differential equation </a:t>
                </a:r>
                <a14:m>
                  <m:oMath xmlns:m="http://schemas.openxmlformats.org/officeDocument/2006/math">
                    <m:sSup>
                      <m:sSupPr>
                        <m:ctrlPr>
                          <a:rPr lang="en-ZA" sz="2400" b="0" i="1" dirty="0" smtClean="0">
                            <a:latin typeface="Cambria Math" panose="02040503050406030204" pitchFamily="18" charset="0"/>
                            <a:cs typeface="Arial" panose="020B0604020202020204" pitchFamily="34" charset="0"/>
                          </a:rPr>
                        </m:ctrlPr>
                      </m:sSupPr>
                      <m:e>
                        <m:r>
                          <m:rPr>
                            <m:sty m:val="p"/>
                          </m:rPr>
                          <a:rPr lang="en-ZA" sz="2400" b="0" i="0" dirty="0" smtClean="0">
                            <a:latin typeface="Cambria Math" panose="02040503050406030204" pitchFamily="18" charset="0"/>
                            <a:cs typeface="Arial" panose="020B0604020202020204" pitchFamily="34" charset="0"/>
                          </a:rPr>
                          <m:t>y</m:t>
                        </m:r>
                      </m:e>
                      <m:sup>
                        <m:r>
                          <a:rPr lang="en-ZA" sz="2400" b="0" i="1" dirty="0" smtClean="0">
                            <a:latin typeface="Cambria Math" panose="02040503050406030204" pitchFamily="18" charset="0"/>
                            <a:cs typeface="Arial" panose="020B0604020202020204" pitchFamily="34" charset="0"/>
                          </a:rPr>
                          <m:t>′</m:t>
                        </m:r>
                      </m:sup>
                    </m:sSup>
                    <m:r>
                      <a:rPr lang="en-ZA" sz="2400" b="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𝑓</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𝑦</m:t>
                    </m:r>
                    <m:r>
                      <a:rPr lang="en-ZA" sz="2400" i="1" dirty="0" smtClean="0">
                        <a:latin typeface="Cambria Math" panose="02040503050406030204" pitchFamily="18" charset="0"/>
                        <a:cs typeface="Arial" panose="020B0604020202020204" pitchFamily="34" charset="0"/>
                      </a:rPr>
                      <m:t>) </m:t>
                    </m:r>
                  </m:oMath>
                </a14:m>
                <a:r>
                  <a:rPr lang="en-ZA" sz="2400" dirty="0">
                    <a:latin typeface="Arial" panose="020B0604020202020204" pitchFamily="34" charset="0"/>
                    <a:cs typeface="Arial" panose="020B0604020202020204" pitchFamily="34" charset="0"/>
                  </a:rPr>
                  <a:t>takes a form which is simple if the function </a:t>
                </a:r>
                <a14:m>
                  <m:oMath xmlns:m="http://schemas.openxmlformats.org/officeDocument/2006/math">
                    <m:r>
                      <a:rPr lang="en-ZA" sz="2400" i="1" dirty="0" smtClean="0">
                        <a:latin typeface="Cambria Math" panose="02040503050406030204" pitchFamily="18" charset="0"/>
                        <a:cs typeface="Arial" panose="020B0604020202020204" pitchFamily="34" charset="0"/>
                      </a:rPr>
                      <m:t>𝑓</m:t>
                    </m:r>
                  </m:oMath>
                </a14:m>
                <a:r>
                  <a:rPr lang="en-ZA" sz="2400" dirty="0">
                    <a:latin typeface="Arial" panose="020B0604020202020204" pitchFamily="34" charset="0"/>
                    <a:cs typeface="Arial" panose="020B0604020202020204" pitchFamily="34" charset="0"/>
                  </a:rPr>
                  <a:t> is independent of the dependent variable </a:t>
                </a:r>
                <a14:m>
                  <m:oMath xmlns:m="http://schemas.openxmlformats.org/officeDocument/2006/math">
                    <m:r>
                      <a:rPr lang="en-ZA" sz="2400" i="1" dirty="0" smtClean="0">
                        <a:latin typeface="Cambria Math" panose="02040503050406030204" pitchFamily="18" charset="0"/>
                        <a:cs typeface="Arial" panose="020B0604020202020204" pitchFamily="34" charset="0"/>
                      </a:rPr>
                      <m:t>𝑦</m:t>
                    </m:r>
                  </m:oMath>
                </a14:m>
                <a:r>
                  <a:rPr lang="en-ZA" sz="24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𝑑𝑦</m:t>
                        </m:r>
                      </m:num>
                      <m:den>
                        <m:r>
                          <a:rPr lang="en-ZA" sz="2400" b="0" i="1" smtClean="0">
                            <a:latin typeface="Cambria Math" panose="02040503050406030204" pitchFamily="18" charset="0"/>
                            <a:cs typeface="Arial" panose="020B0604020202020204" pitchFamily="34" charset="0"/>
                          </a:rPr>
                          <m:t>𝑑𝑥</m:t>
                        </m:r>
                      </m:den>
                    </m:f>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oMath>
                </a14:m>
                <a:r>
                  <a:rPr lang="en-ZA" sz="2400" dirty="0">
                    <a:latin typeface="Arial" panose="020B0604020202020204" pitchFamily="34" charset="0"/>
                    <a:cs typeface="Arial" panose="020B0604020202020204" pitchFamily="34" charset="0"/>
                  </a:rPr>
                  <a:t> 					(equation 6.1)</a:t>
                </a:r>
              </a:p>
              <a:p>
                <a:pPr>
                  <a:lnSpc>
                    <a:spcPct val="150000"/>
                  </a:lnSpc>
                </a:pPr>
                <a:r>
                  <a:rPr lang="en-ZA" sz="2400" dirty="0">
                    <a:latin typeface="Arial" panose="020B0604020202020204" pitchFamily="34" charset="0"/>
                    <a:cs typeface="Arial" panose="020B0604020202020204" pitchFamily="34" charset="0"/>
                  </a:rPr>
                  <a:t>In this case, we need to integrate both sides of the equation to obtain,</a:t>
                </a:r>
              </a:p>
              <a:p>
                <a:pPr>
                  <a:lnSpc>
                    <a:spcPct val="150000"/>
                  </a:lnSpc>
                </a:pPr>
                <a14:m>
                  <m:oMath xmlns:m="http://schemas.openxmlformats.org/officeDocument/2006/math">
                    <m:r>
                      <a:rPr lang="en-ZA" sz="2400" b="0" i="1" smtClean="0">
                        <a:latin typeface="Cambria Math" panose="02040503050406030204" pitchFamily="18" charset="0"/>
                        <a:cs typeface="Arial" panose="020B0604020202020204" pitchFamily="34" charset="0"/>
                      </a:rPr>
                      <m:t>𝑦</m:t>
                    </m:r>
                    <m:r>
                      <a:rPr lang="en-ZA" sz="2400" b="0" i="1" smtClean="0">
                        <a:latin typeface="Cambria Math" panose="02040503050406030204" pitchFamily="18" charset="0"/>
                        <a:cs typeface="Arial" panose="020B0604020202020204" pitchFamily="34" charset="0"/>
                      </a:rPr>
                      <m:t>=</m:t>
                    </m:r>
                    <m:nary>
                      <m:naryPr>
                        <m:limLoc m:val="undOvr"/>
                        <m:subHide m:val="on"/>
                        <m:supHide m:val="on"/>
                        <m:ctrlPr>
                          <a:rPr lang="en-ZA" sz="2400" i="1" smtClean="0">
                            <a:latin typeface="Cambria Math" panose="02040503050406030204" pitchFamily="18" charset="0"/>
                            <a:cs typeface="Arial" panose="020B0604020202020204" pitchFamily="34" charset="0"/>
                          </a:rPr>
                        </m:ctrlPr>
                      </m:naryPr>
                      <m:sub/>
                      <m:sup/>
                      <m:e>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𝑑𝑥</m:t>
                        </m:r>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𝐶</m:t>
                        </m:r>
                      </m:e>
                    </m:nary>
                    <m:r>
                      <a:rPr lang="en-ZA" sz="2400" i="1" smtClean="0">
                        <a:latin typeface="Cambria Math" panose="02040503050406030204" pitchFamily="18" charset="0"/>
                        <a:cs typeface="Arial" panose="020B0604020202020204" pitchFamily="34" charset="0"/>
                      </a:rPr>
                      <m:t> </m:t>
                    </m:r>
                  </m:oMath>
                </a14:m>
                <a:r>
                  <a:rPr lang="en-ZA" sz="2400" dirty="0">
                    <a:latin typeface="Arial" panose="020B0604020202020204" pitchFamily="34" charset="0"/>
                    <a:cs typeface="Arial" panose="020B0604020202020204" pitchFamily="34" charset="0"/>
                  </a:rPr>
                  <a:t>				(equation 6.2)</a:t>
                </a:r>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701108" cy="4391651"/>
              </a:xfrm>
              <a:prstGeom prst="rect">
                <a:avLst/>
              </a:prstGeom>
              <a:blipFill>
                <a:blip r:embed="rId3"/>
                <a:stretch>
                  <a:fillRect l="-854" b="-19861"/>
                </a:stretch>
              </a:blipFill>
            </p:spPr>
            <p:txBody>
              <a:bodyPr/>
              <a:lstStyle/>
              <a:p>
                <a:r>
                  <a:rPr lang="en-ZA">
                    <a:noFill/>
                  </a:rPr>
                  <a:t> </a:t>
                </a:r>
              </a:p>
            </p:txBody>
          </p:sp>
        </mc:Fallback>
      </mc:AlternateContent>
    </p:spTree>
    <p:extLst>
      <p:ext uri="{BB962C8B-B14F-4D97-AF65-F5344CB8AC3E}">
        <p14:creationId xmlns:p14="http://schemas.microsoft.com/office/powerpoint/2010/main" val="291845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ZA" sz="2400" b="1" dirty="0">
                <a:latin typeface="Arial" panose="020B0604020202020204" pitchFamily="34" charset="0"/>
                <a:cs typeface="Arial" panose="020B0604020202020204" pitchFamily="34" charset="0"/>
              </a:rPr>
              <a:t>Differential equations</a:t>
            </a:r>
            <a:r>
              <a:rPr lang="en-GB" sz="2400" b="1" dirty="0">
                <a:latin typeface="Arial" panose="020B0604020202020204" pitchFamily="34" charset="0"/>
                <a:cs typeface="Arial" panose="020B0604020202020204" pitchFamily="34" charset="0"/>
              </a:rPr>
              <a:t>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729658"/>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SOLVE FIRST ORDER DIFFERENTIAL EQUATIONS</a:t>
                </a:r>
              </a:p>
              <a:p>
                <a:pPr>
                  <a:lnSpc>
                    <a:spcPct val="150000"/>
                  </a:lnSpc>
                </a:pPr>
                <a:r>
                  <a:rPr lang="en-ZA" sz="2400" dirty="0">
                    <a:latin typeface="Arial" panose="020B0604020202020204" pitchFamily="34" charset="0"/>
                    <a:cs typeface="Arial" panose="020B0604020202020204" pitchFamily="34" charset="0"/>
                  </a:rPr>
                  <a:t>There are two ways to find the general solution of the differential equation:</a:t>
                </a:r>
              </a:p>
              <a:p>
                <a:pPr>
                  <a:lnSpc>
                    <a:spcPct val="150000"/>
                  </a:lnSpc>
                </a:pPr>
                <a:r>
                  <a:rPr lang="en-ZA" sz="2400" dirty="0">
                    <a:latin typeface="Arial" panose="020B0604020202020204" pitchFamily="34" charset="0"/>
                    <a:cs typeface="Arial" panose="020B0604020202020204" pitchFamily="34" charset="0"/>
                  </a:rPr>
                  <a:t>1. Direct integration: </a:t>
                </a:r>
                <a14:m>
                  <m:oMath xmlns:m="http://schemas.openxmlformats.org/officeDocument/2006/math">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𝑑𝑦</m:t>
                        </m:r>
                      </m:num>
                      <m:den>
                        <m:r>
                          <a:rPr lang="en-ZA" sz="2400" b="0" i="1" smtClean="0">
                            <a:latin typeface="Cambria Math" panose="02040503050406030204" pitchFamily="18" charset="0"/>
                            <a:cs typeface="Arial" panose="020B0604020202020204" pitchFamily="34" charset="0"/>
                          </a:rPr>
                          <m:t>𝑑𝑥</m:t>
                        </m:r>
                      </m:den>
                    </m:f>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𝑓</m:t>
                    </m:r>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𝑥</m:t>
                    </m:r>
                    <m:r>
                      <a:rPr lang="en-ZA" sz="2400" b="0" i="1" smtClean="0">
                        <a:latin typeface="Cambria Math" panose="02040503050406030204" pitchFamily="18" charset="0"/>
                        <a:cs typeface="Arial" panose="020B0604020202020204" pitchFamily="34" charset="0"/>
                      </a:rPr>
                      <m:t>)</m:t>
                    </m:r>
                  </m:oMath>
                </a14:m>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2. Separation of variables: </a:t>
                </a:r>
                <a14:m>
                  <m:oMath xmlns:m="http://schemas.openxmlformats.org/officeDocument/2006/math">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𝑑𝑦</m:t>
                        </m:r>
                      </m:num>
                      <m:den>
                        <m:r>
                          <a:rPr lang="en-ZA" sz="2400" b="0" i="1" smtClean="0">
                            <a:latin typeface="Cambria Math" panose="02040503050406030204" pitchFamily="18" charset="0"/>
                            <a:cs typeface="Arial" panose="020B0604020202020204" pitchFamily="34" charset="0"/>
                          </a:rPr>
                          <m:t>𝑑𝑥</m:t>
                        </m:r>
                      </m:den>
                    </m:f>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𝑔</m:t>
                    </m:r>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𝑦</m:t>
                    </m:r>
                    <m:r>
                      <a:rPr lang="en-ZA" sz="2400" b="0" i="1" smtClean="0">
                        <a:latin typeface="Cambria Math" panose="02040503050406030204" pitchFamily="18" charset="0"/>
                        <a:cs typeface="Arial" panose="020B0604020202020204" pitchFamily="34" charset="0"/>
                      </a:rPr>
                      <m:t>)</m:t>
                    </m:r>
                  </m:oMath>
                </a14:m>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701108" cy="2729658"/>
              </a:xfrm>
              <a:prstGeom prst="rect">
                <a:avLst/>
              </a:prstGeom>
              <a:blipFill>
                <a:blip r:embed="rId3"/>
                <a:stretch>
                  <a:fillRect l="-854" b="-1116"/>
                </a:stretch>
              </a:blipFill>
            </p:spPr>
            <p:txBody>
              <a:bodyPr/>
              <a:lstStyle/>
              <a:p>
                <a:r>
                  <a:rPr lang="en-ZA">
                    <a:noFill/>
                  </a:rPr>
                  <a:t> </a:t>
                </a:r>
              </a:p>
            </p:txBody>
          </p:sp>
        </mc:Fallback>
      </mc:AlternateContent>
    </p:spTree>
    <p:extLst>
      <p:ext uri="{BB962C8B-B14F-4D97-AF65-F5344CB8AC3E}">
        <p14:creationId xmlns:p14="http://schemas.microsoft.com/office/powerpoint/2010/main" val="195271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ZA" sz="2400" b="1" dirty="0">
                <a:latin typeface="Arial" panose="020B0604020202020204" pitchFamily="34" charset="0"/>
                <a:cs typeface="Arial" panose="020B0604020202020204" pitchFamily="34" charset="0"/>
              </a:rPr>
              <a:t>Differential equations</a:t>
            </a:r>
            <a:r>
              <a:rPr lang="en-GB" sz="2400" b="1" dirty="0">
                <a:latin typeface="Arial" panose="020B0604020202020204" pitchFamily="34" charset="0"/>
                <a:cs typeface="Arial" panose="020B0604020202020204" pitchFamily="34" charset="0"/>
              </a:rPr>
              <a:t>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6106"/>
              </a:xfrm>
              <a:prstGeom prst="rect">
                <a:avLst/>
              </a:prstGeom>
              <a:noFill/>
            </p:spPr>
            <p:txBody>
              <a:bodyPr wrap="square" numCol="1"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SOLVE SECOND ORDER EQUATIONS</a:t>
                </a:r>
              </a:p>
              <a:p>
                <a:pPr>
                  <a:lnSpc>
                    <a:spcPct val="150000"/>
                  </a:lnSpc>
                </a:pPr>
                <a:r>
                  <a:rPr lang="en-ZA" sz="2400" dirty="0">
                    <a:latin typeface="Arial" panose="020B0604020202020204" pitchFamily="34" charset="0"/>
                    <a:cs typeface="Arial" panose="020B0604020202020204" pitchFamily="34" charset="0"/>
                  </a:rPr>
                  <a:t>Second order differential equations are differential equations that include a second derivative. They use the form:</a:t>
                </a:r>
                <a:endParaRPr lang="en-GB" sz="2400" dirty="0">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ZA" sz="2400" b="0" i="1" smtClean="0">
                          <a:latin typeface="Cambria Math" panose="02040503050406030204" pitchFamily="18" charset="0"/>
                          <a:cs typeface="Arial" panose="020B0604020202020204" pitchFamily="34" charset="0"/>
                        </a:rPr>
                        <m:t>𝑄</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𝑎</m:t>
                      </m:r>
                      <m:f>
                        <m:fPr>
                          <m:ctrlPr>
                            <a:rPr lang="en-ZA" sz="2400" b="0" i="1" smtClean="0">
                              <a:latin typeface="Cambria Math" panose="02040503050406030204" pitchFamily="18" charset="0"/>
                              <a:cs typeface="Arial" panose="020B0604020202020204" pitchFamily="34" charset="0"/>
                            </a:rPr>
                          </m:ctrlPr>
                        </m:fPr>
                        <m:num>
                          <m:sSup>
                            <m:sSupPr>
                              <m:ctrlPr>
                                <a:rPr lang="en-ZA" sz="2400" b="0" i="1" smtClean="0">
                                  <a:latin typeface="Cambria Math" panose="02040503050406030204" pitchFamily="18" charset="0"/>
                                  <a:cs typeface="Arial" panose="020B0604020202020204" pitchFamily="34" charset="0"/>
                                </a:rPr>
                              </m:ctrlPr>
                            </m:sSupPr>
                            <m:e>
                              <m:r>
                                <a:rPr lang="en-ZA" sz="2400" b="0" i="1" smtClean="0">
                                  <a:latin typeface="Cambria Math" panose="02040503050406030204" pitchFamily="18" charset="0"/>
                                  <a:cs typeface="Arial" panose="020B0604020202020204" pitchFamily="34" charset="0"/>
                                </a:rPr>
                                <m:t>𝑑</m:t>
                              </m:r>
                            </m:e>
                            <m:sup>
                              <m:r>
                                <a:rPr lang="en-ZA" sz="2400" b="0" i="1" smtClean="0">
                                  <a:latin typeface="Cambria Math" panose="02040503050406030204" pitchFamily="18" charset="0"/>
                                  <a:cs typeface="Arial" panose="020B0604020202020204" pitchFamily="34" charset="0"/>
                                </a:rPr>
                                <m:t>2</m:t>
                              </m:r>
                            </m:sup>
                          </m:sSup>
                          <m:r>
                            <a:rPr lang="en-ZA" sz="2400" b="0" i="1" smtClean="0">
                              <a:latin typeface="Cambria Math" panose="02040503050406030204" pitchFamily="18" charset="0"/>
                              <a:cs typeface="Arial" panose="020B0604020202020204" pitchFamily="34" charset="0"/>
                            </a:rPr>
                            <m:t>𝑦</m:t>
                          </m:r>
                        </m:num>
                        <m:den>
                          <m:r>
                            <a:rPr lang="en-ZA" sz="2400" b="0" i="1" smtClean="0">
                              <a:latin typeface="Cambria Math" panose="02040503050406030204" pitchFamily="18" charset="0"/>
                              <a:cs typeface="Arial" panose="020B0604020202020204" pitchFamily="34" charset="0"/>
                            </a:rPr>
                            <m:t>𝑑</m:t>
                          </m:r>
                          <m:sSup>
                            <m:sSupPr>
                              <m:ctrlPr>
                                <a:rPr lang="en-ZA" sz="2400" b="0" i="1" smtClean="0">
                                  <a:latin typeface="Cambria Math" panose="02040503050406030204" pitchFamily="18" charset="0"/>
                                  <a:cs typeface="Arial" panose="020B0604020202020204" pitchFamily="34" charset="0"/>
                                </a:rPr>
                              </m:ctrlPr>
                            </m:sSupPr>
                            <m:e>
                              <m:r>
                                <a:rPr lang="en-ZA" sz="2400" b="0" i="1" smtClean="0">
                                  <a:latin typeface="Cambria Math" panose="02040503050406030204" pitchFamily="18" charset="0"/>
                                  <a:cs typeface="Arial" panose="020B0604020202020204" pitchFamily="34" charset="0"/>
                                </a:rPr>
                                <m:t>𝑥</m:t>
                              </m:r>
                            </m:e>
                            <m:sup>
                              <m:r>
                                <a:rPr lang="en-ZA" sz="2400" b="0" i="1" smtClean="0">
                                  <a:latin typeface="Cambria Math" panose="02040503050406030204" pitchFamily="18" charset="0"/>
                                  <a:cs typeface="Arial" panose="020B0604020202020204" pitchFamily="34" charset="0"/>
                                </a:rPr>
                                <m:t>2</m:t>
                              </m:r>
                            </m:sup>
                          </m:sSup>
                        </m:den>
                      </m:f>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𝑏</m:t>
                      </m:r>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𝑑𝑦</m:t>
                          </m:r>
                        </m:num>
                        <m:den>
                          <m:r>
                            <a:rPr lang="en-ZA" sz="2400" b="0" i="1" smtClean="0">
                              <a:latin typeface="Cambria Math" panose="02040503050406030204" pitchFamily="18" charset="0"/>
                              <a:cs typeface="Arial" panose="020B0604020202020204" pitchFamily="34" charset="0"/>
                            </a:rPr>
                            <m:t>𝑑𝑥</m:t>
                          </m:r>
                        </m:den>
                      </m:f>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𝑐𝑦</m:t>
                      </m:r>
                    </m:oMath>
                  </m:oMathPara>
                </a14:m>
                <a:endParaRPr lang="en-ZA"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701108" cy="2866106"/>
              </a:xfrm>
              <a:prstGeom prst="rect">
                <a:avLst/>
              </a:prstGeom>
              <a:blipFill>
                <a:blip r:embed="rId3"/>
                <a:stretch>
                  <a:fillRect l="-854"/>
                </a:stretch>
              </a:blipFill>
            </p:spPr>
            <p:txBody>
              <a:bodyPr/>
              <a:lstStyle/>
              <a:p>
                <a:r>
                  <a:rPr lang="en-ZA">
                    <a:noFill/>
                  </a:rPr>
                  <a:t> </a:t>
                </a:r>
              </a:p>
            </p:txBody>
          </p:sp>
        </mc:Fallback>
      </mc:AlternateContent>
    </p:spTree>
    <p:extLst>
      <p:ext uri="{BB962C8B-B14F-4D97-AF65-F5344CB8AC3E}">
        <p14:creationId xmlns:p14="http://schemas.microsoft.com/office/powerpoint/2010/main" val="118295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Limits and continuity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4520212"/>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L’Hôpital’s rule</a:t>
                </a:r>
              </a:p>
              <a:p>
                <a:pPr>
                  <a:lnSpc>
                    <a:spcPct val="150000"/>
                  </a:lnSpc>
                </a:pPr>
                <a:r>
                  <a:rPr lang="en-ZA" sz="2400" dirty="0">
                    <a:latin typeface="Arial" panose="020B0604020202020204" pitchFamily="34" charset="0"/>
                    <a:cs typeface="Arial" panose="020B0604020202020204" pitchFamily="34" charset="0"/>
                  </a:rPr>
                  <a:t>The </a:t>
                </a:r>
                <a:r>
                  <a:rPr lang="en-ZA" sz="2400" dirty="0" err="1">
                    <a:latin typeface="Arial" panose="020B0604020202020204" pitchFamily="34" charset="0"/>
                    <a:cs typeface="Arial" panose="020B0604020202020204" pitchFamily="34" charset="0"/>
                  </a:rPr>
                  <a:t>L’Hôpital’s</a:t>
                </a:r>
                <a:r>
                  <a:rPr lang="en-ZA" sz="2400" dirty="0">
                    <a:latin typeface="Arial" panose="020B0604020202020204" pitchFamily="34" charset="0"/>
                    <a:cs typeface="Arial" panose="020B0604020202020204" pitchFamily="34" charset="0"/>
                  </a:rPr>
                  <a:t> rule can be defined as follows:</a:t>
                </a:r>
              </a:p>
              <a:p>
                <a:pPr>
                  <a:lnSpc>
                    <a:spcPct val="150000"/>
                  </a:lnSpc>
                </a:pPr>
                <a:r>
                  <a:rPr lang="en-ZA" sz="2400" dirty="0">
                    <a:latin typeface="Arial" panose="020B0604020202020204" pitchFamily="34" charset="0"/>
                    <a:cs typeface="Arial" panose="020B0604020202020204" pitchFamily="34" charset="0"/>
                  </a:rPr>
                  <a:t>Suppose that the functions </a:t>
                </a:r>
                <a14:m>
                  <m:oMath xmlns:m="http://schemas.openxmlformats.org/officeDocument/2006/math">
                    <m:r>
                      <a:rPr lang="en-ZA" sz="2400" i="1" dirty="0" smtClean="0">
                        <a:latin typeface="Cambria Math" panose="02040503050406030204" pitchFamily="18" charset="0"/>
                        <a:cs typeface="Arial" panose="020B0604020202020204" pitchFamily="34" charset="0"/>
                      </a:rPr>
                      <m:t>𝑓</m:t>
                    </m:r>
                  </m:oMath>
                </a14:m>
                <a:r>
                  <a:rPr lang="en-ZA" sz="2400" dirty="0">
                    <a:latin typeface="Arial" panose="020B0604020202020204" pitchFamily="34" charset="0"/>
                    <a:cs typeface="Arial" panose="020B0604020202020204" pitchFamily="34" charset="0"/>
                  </a:rPr>
                  <a:t> and </a:t>
                </a:r>
                <a14:m>
                  <m:oMath xmlns:m="http://schemas.openxmlformats.org/officeDocument/2006/math">
                    <m:r>
                      <a:rPr lang="en-ZA" sz="2400" i="1" dirty="0" smtClean="0">
                        <a:latin typeface="Cambria Math" panose="02040503050406030204" pitchFamily="18" charset="0"/>
                        <a:cs typeface="Arial" panose="020B0604020202020204" pitchFamily="34" charset="0"/>
                      </a:rPr>
                      <m:t>𝑔</m:t>
                    </m:r>
                  </m:oMath>
                </a14:m>
                <a:r>
                  <a:rPr lang="en-ZA" sz="2400" dirty="0">
                    <a:latin typeface="Arial" panose="020B0604020202020204" pitchFamily="34" charset="0"/>
                    <a:cs typeface="Arial" panose="020B0604020202020204" pitchFamily="34" charset="0"/>
                  </a:rPr>
                  <a:t> are differentiable on the interval </a:t>
                </a:r>
                <a14:m>
                  <m:oMath xmlns:m="http://schemas.openxmlformats.org/officeDocument/2006/math">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𝑎</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𝑏</m:t>
                    </m:r>
                    <m:r>
                      <a:rPr lang="en-ZA" sz="2400" i="1" dirty="0" smtClean="0">
                        <a:latin typeface="Cambria Math" panose="02040503050406030204" pitchFamily="18" charset="0"/>
                        <a:cs typeface="Arial" panose="020B0604020202020204" pitchFamily="34" charset="0"/>
                      </a:rPr>
                      <m:t>)</m:t>
                    </m:r>
                  </m:oMath>
                </a14:m>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where </a:t>
                </a:r>
                <a14:m>
                  <m:oMath xmlns:m="http://schemas.openxmlformats.org/officeDocument/2006/math">
                    <m:r>
                      <a:rPr lang="en-ZA" sz="2400" i="1" dirty="0" smtClean="0">
                        <a:latin typeface="Cambria Math" panose="02040503050406030204" pitchFamily="18" charset="0"/>
                        <a:cs typeface="Arial" panose="020B0604020202020204" pitchFamily="34" charset="0"/>
                      </a:rPr>
                      <m:t>𝑔</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𝑥</m:t>
                    </m:r>
                    <m:r>
                      <a:rPr lang="en-ZA" sz="2400" i="1" dirty="0" smtClean="0">
                        <a:latin typeface="Cambria Math" panose="02040503050406030204" pitchFamily="18" charset="0"/>
                        <a:cs typeface="Arial" panose="020B0604020202020204" pitchFamily="34" charset="0"/>
                      </a:rPr>
                      <m:t>)≠0</m:t>
                    </m:r>
                  </m:oMath>
                </a14:m>
                <a:r>
                  <a:rPr lang="en-ZA" sz="2400" dirty="0">
                    <a:latin typeface="Arial" panose="020B0604020202020204" pitchFamily="34" charset="0"/>
                    <a:cs typeface="Arial" panose="020B0604020202020204" pitchFamily="34" charset="0"/>
                  </a:rPr>
                  <a:t>.</a:t>
                </a:r>
              </a:p>
              <a:p>
                <a:pPr>
                  <a:lnSpc>
                    <a:spcPct val="150000"/>
                  </a:lnSpc>
                </a:pPr>
                <a:r>
                  <a:rPr lang="en-ZA" sz="2400" dirty="0">
                    <a:latin typeface="Arial" panose="020B0604020202020204" pitchFamily="34" charset="0"/>
                    <a:cs typeface="Arial" panose="020B0604020202020204" pitchFamily="34" charset="0"/>
                  </a:rPr>
                  <a:t>Then:</a:t>
                </a:r>
              </a:p>
              <a:p>
                <a:pPr>
                  <a:lnSpc>
                    <a:spcPct val="150000"/>
                  </a:lnSpc>
                </a:pPr>
                <a14:m>
                  <m:oMathPara xmlns:m="http://schemas.openxmlformats.org/officeDocument/2006/math">
                    <m:oMathParaPr>
                      <m:jc m:val="centerGroup"/>
                    </m:oMathParaPr>
                    <m:oMath xmlns:m="http://schemas.openxmlformats.org/officeDocument/2006/math">
                      <m:func>
                        <m:funcPr>
                          <m:ctrlPr>
                            <a:rPr lang="en-ZA" sz="2400" b="0" i="1" smtClean="0">
                              <a:latin typeface="Cambria Math" panose="02040503050406030204" pitchFamily="18" charset="0"/>
                              <a:cs typeface="Arial" panose="020B0604020202020204" pitchFamily="34" charset="0"/>
                            </a:rPr>
                          </m:ctrlPr>
                        </m:funcPr>
                        <m:fName>
                          <m:limLow>
                            <m:limLowPr>
                              <m:ctrlPr>
                                <a:rPr lang="en-ZA" sz="2400" i="1">
                                  <a:latin typeface="Cambria Math" panose="02040503050406030204" pitchFamily="18" charset="0"/>
                                  <a:cs typeface="Arial" panose="020B0604020202020204" pitchFamily="34" charset="0"/>
                                </a:rPr>
                              </m:ctrlPr>
                            </m:limLowPr>
                            <m:e>
                              <m:r>
                                <m:rPr>
                                  <m:sty m:val="p"/>
                                </m:rPr>
                                <a:rPr lang="en-ZA" sz="2400">
                                  <a:latin typeface="Cambria Math" panose="02040503050406030204" pitchFamily="18" charset="0"/>
                                  <a:cs typeface="Arial" panose="020B0604020202020204" pitchFamily="34" charset="0"/>
                                </a:rPr>
                                <m:t>lim</m:t>
                              </m:r>
                            </m:e>
                            <m:lim>
                              <m:r>
                                <a:rPr lang="en-ZA" sz="2400" i="1">
                                  <a:latin typeface="Cambria Math" panose="02040503050406030204" pitchFamily="18" charset="0"/>
                                  <a:cs typeface="Arial" panose="020B0604020202020204" pitchFamily="34" charset="0"/>
                                </a:rPr>
                                <m:t>𝑥</m:t>
                              </m:r>
                              <m:r>
                                <a:rPr lang="en-ZA" sz="2400" i="1">
                                  <a:latin typeface="Cambria Math" panose="02040503050406030204" pitchFamily="18" charset="0"/>
                                  <a:cs typeface="Arial" panose="020B0604020202020204" pitchFamily="34" charset="0"/>
                                </a:rPr>
                                <m:t>→</m:t>
                              </m:r>
                              <m:r>
                                <a:rPr lang="en-ZA" sz="2400" i="1">
                                  <a:latin typeface="Cambria Math" panose="02040503050406030204" pitchFamily="18" charset="0"/>
                                  <a:cs typeface="Arial" panose="020B0604020202020204" pitchFamily="34" charset="0"/>
                                </a:rPr>
                                <m:t>𝑏</m:t>
                              </m:r>
                            </m:lim>
                          </m:limLow>
                        </m:fName>
                        <m:e>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num>
                            <m:den>
                              <m:r>
                                <a:rPr lang="en-ZA" sz="2400" b="0" i="1" smtClean="0">
                                  <a:latin typeface="Cambria Math" panose="02040503050406030204" pitchFamily="18" charset="0"/>
                                  <a:cs typeface="Arial" panose="020B0604020202020204" pitchFamily="34" charset="0"/>
                                </a:rPr>
                                <m:t>𝑔</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den>
                          </m:f>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𝐿</m:t>
                          </m:r>
                        </m:e>
                      </m:func>
                    </m:oMath>
                  </m:oMathPara>
                </a14:m>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1093824" cy="4520212"/>
              </a:xfrm>
              <a:prstGeom prst="rect">
                <a:avLst/>
              </a:prstGeom>
              <a:blipFill>
                <a:blip r:embed="rId3"/>
                <a:stretch>
                  <a:fillRect l="-824"/>
                </a:stretch>
              </a:blipFill>
            </p:spPr>
            <p:txBody>
              <a:bodyPr/>
              <a:lstStyle/>
              <a:p>
                <a:r>
                  <a:rPr lang="en-ZA">
                    <a:noFill/>
                  </a:rPr>
                  <a:t> </a:t>
                </a:r>
              </a:p>
            </p:txBody>
          </p:sp>
        </mc:Fallback>
      </mc:AlternateContent>
    </p:spTree>
    <p:extLst>
      <p:ext uri="{BB962C8B-B14F-4D97-AF65-F5344CB8AC3E}">
        <p14:creationId xmlns:p14="http://schemas.microsoft.com/office/powerpoint/2010/main" val="7378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Limits and continuity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395992" cy="3039230"/>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CONTINUITY</a:t>
                </a:r>
              </a:p>
              <a:p>
                <a:pPr>
                  <a:lnSpc>
                    <a:spcPct val="150000"/>
                  </a:lnSpc>
                </a:pPr>
                <a:r>
                  <a:rPr lang="en-ZA" sz="2400" dirty="0">
                    <a:latin typeface="Arial" panose="020B0604020202020204" pitchFamily="34" charset="0"/>
                    <a:cs typeface="Arial" panose="020B0604020202020204" pitchFamily="34" charset="0"/>
                  </a:rPr>
                  <a:t>Continuity at a point is defined when the limit of the function from the left equals the limit from the right and this value is also equal to the value of the function at that particular point i.e.</a:t>
                </a:r>
              </a:p>
              <a:p>
                <a:pPr>
                  <a:lnSpc>
                    <a:spcPct val="150000"/>
                  </a:lnSpc>
                </a:pPr>
                <a14:m>
                  <m:oMathPara xmlns:m="http://schemas.openxmlformats.org/officeDocument/2006/math">
                    <m:oMathParaPr>
                      <m:jc m:val="centerGroup"/>
                    </m:oMathParaPr>
                    <m:oMath xmlns:m="http://schemas.openxmlformats.org/officeDocument/2006/math">
                      <m:func>
                        <m:funcPr>
                          <m:ctrlPr>
                            <a:rPr lang="en-GB" sz="2400" i="1" smtClean="0">
                              <a:latin typeface="Cambria Math" panose="02040503050406030204" pitchFamily="18" charset="0"/>
                              <a:cs typeface="Arial" panose="020B0604020202020204" pitchFamily="34" charset="0"/>
                            </a:rPr>
                          </m:ctrlPr>
                        </m:funcPr>
                        <m:fName>
                          <m:limLow>
                            <m:limLowPr>
                              <m:ctrlPr>
                                <a:rPr lang="en-GB" sz="2400" i="1" smtClean="0">
                                  <a:latin typeface="Cambria Math" panose="02040503050406030204" pitchFamily="18" charset="0"/>
                                  <a:cs typeface="Arial" panose="020B0604020202020204" pitchFamily="34" charset="0"/>
                                </a:rPr>
                              </m:ctrlPr>
                            </m:limLowPr>
                            <m:e>
                              <m:r>
                                <m:rPr>
                                  <m:sty m:val="p"/>
                                </m:rPr>
                                <a:rPr lang="en-GB" sz="2400" i="0" smtClean="0">
                                  <a:latin typeface="Cambria Math" panose="02040503050406030204" pitchFamily="18" charset="0"/>
                                  <a:cs typeface="Arial" panose="020B0604020202020204" pitchFamily="34" charset="0"/>
                                </a:rPr>
                                <m:t>lim</m:t>
                              </m:r>
                            </m:e>
                            <m:lim>
                              <m:r>
                                <a:rPr lang="en-ZA" sz="2400" b="0" i="1" smtClean="0">
                                  <a:latin typeface="Cambria Math" panose="02040503050406030204" pitchFamily="18" charset="0"/>
                                  <a:cs typeface="Arial" panose="020B0604020202020204" pitchFamily="34" charset="0"/>
                                </a:rPr>
                                <m:t>𝑥</m:t>
                              </m:r>
                              <m:r>
                                <a:rPr lang="en-ZA" sz="2400" b="0" i="1" smtClean="0">
                                  <a:latin typeface="Cambria Math" panose="02040503050406030204" pitchFamily="18" charset="0"/>
                                  <a:ea typeface="Cambria Math" panose="02040503050406030204" pitchFamily="18" charset="0"/>
                                  <a:cs typeface="Arial" panose="020B0604020202020204" pitchFamily="34" charset="0"/>
                                </a:rPr>
                                <m:t>→</m:t>
                              </m:r>
                              <m:r>
                                <a:rPr lang="en-ZA" sz="2400" b="0" i="1" smtClean="0">
                                  <a:latin typeface="Cambria Math" panose="02040503050406030204" pitchFamily="18" charset="0"/>
                                  <a:ea typeface="Cambria Math" panose="02040503050406030204" pitchFamily="18" charset="0"/>
                                  <a:cs typeface="Arial" panose="020B0604020202020204" pitchFamily="34" charset="0"/>
                                </a:rPr>
                                <m:t>𝑎</m:t>
                              </m:r>
                            </m:lim>
                          </m:limLow>
                        </m:fName>
                        <m:e>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m:t>
                          </m:r>
                          <m:func>
                            <m:funcPr>
                              <m:ctrlPr>
                                <a:rPr lang="en-ZA" sz="2400" b="0" i="1" smtClean="0">
                                  <a:latin typeface="Cambria Math" panose="02040503050406030204" pitchFamily="18" charset="0"/>
                                  <a:cs typeface="Arial" panose="020B0604020202020204" pitchFamily="34" charset="0"/>
                                </a:rPr>
                              </m:ctrlPr>
                            </m:funcPr>
                            <m:fName>
                              <m:limLow>
                                <m:limLowPr>
                                  <m:ctrlPr>
                                    <a:rPr lang="en-ZA" sz="2400" b="0" i="1" smtClean="0">
                                      <a:latin typeface="Cambria Math" panose="02040503050406030204" pitchFamily="18" charset="0"/>
                                      <a:cs typeface="Arial" panose="020B0604020202020204" pitchFamily="34" charset="0"/>
                                    </a:rPr>
                                  </m:ctrlPr>
                                </m:limLowPr>
                                <m:e>
                                  <m:r>
                                    <m:rPr>
                                      <m:sty m:val="p"/>
                                    </m:rPr>
                                    <a:rPr lang="en-ZA" sz="2400" b="0" i="0" smtClean="0">
                                      <a:latin typeface="Cambria Math" panose="02040503050406030204" pitchFamily="18" charset="0"/>
                                      <a:cs typeface="Arial" panose="020B0604020202020204" pitchFamily="34" charset="0"/>
                                    </a:rPr>
                                    <m:t>lim</m:t>
                                  </m:r>
                                </m:e>
                                <m:lim>
                                  <m:r>
                                    <a:rPr lang="en-ZA" sz="2400" b="0" i="1" smtClean="0">
                                      <a:latin typeface="Cambria Math" panose="02040503050406030204" pitchFamily="18" charset="0"/>
                                      <a:cs typeface="Arial" panose="020B0604020202020204" pitchFamily="34" charset="0"/>
                                    </a:rPr>
                                    <m:t>𝑥</m:t>
                                  </m:r>
                                  <m:r>
                                    <a:rPr lang="en-ZA" sz="2400" b="0" i="1" smtClean="0">
                                      <a:latin typeface="Cambria Math" panose="02040503050406030204" pitchFamily="18" charset="0"/>
                                      <a:ea typeface="Cambria Math" panose="02040503050406030204" pitchFamily="18" charset="0"/>
                                      <a:cs typeface="Arial" panose="020B0604020202020204" pitchFamily="34" charset="0"/>
                                    </a:rPr>
                                    <m:t>→</m:t>
                                  </m:r>
                                  <m:r>
                                    <a:rPr lang="en-ZA" sz="2400" b="0" i="1" smtClean="0">
                                      <a:latin typeface="Cambria Math" panose="02040503050406030204" pitchFamily="18" charset="0"/>
                                      <a:ea typeface="Cambria Math" panose="02040503050406030204" pitchFamily="18" charset="0"/>
                                      <a:cs typeface="Arial" panose="020B0604020202020204" pitchFamily="34" charset="0"/>
                                    </a:rPr>
                                    <m:t>𝑎</m:t>
                                  </m:r>
                                </m:lim>
                              </m:limLow>
                            </m:fName>
                            <m:e>
                              <m:r>
                                <a:rPr lang="en-ZA" sz="2400" b="0" i="1" smtClean="0">
                                  <a:latin typeface="Cambria Math" panose="02040503050406030204" pitchFamily="18" charset="0"/>
                                  <a:cs typeface="Arial" panose="020B0604020202020204" pitchFamily="34" charset="0"/>
                                </a:rPr>
                                <m:t>𝑓</m:t>
                              </m:r>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𝑥</m:t>
                              </m:r>
                              <m:r>
                                <a:rPr lang="en-ZA" sz="2400" b="0" i="1" smtClean="0">
                                  <a:latin typeface="Cambria Math" panose="02040503050406030204" pitchFamily="18" charset="0"/>
                                  <a:cs typeface="Arial" panose="020B0604020202020204" pitchFamily="34" charset="0"/>
                                </a:rPr>
                                <m:t>)</m:t>
                              </m:r>
                            </m:e>
                          </m:func>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𝑓</m:t>
                          </m:r>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𝑎</m:t>
                          </m:r>
                          <m:r>
                            <a:rPr lang="en-ZA" sz="2400" b="0" i="1" smtClean="0">
                              <a:latin typeface="Cambria Math" panose="02040503050406030204" pitchFamily="18" charset="0"/>
                              <a:cs typeface="Arial" panose="020B0604020202020204" pitchFamily="34" charset="0"/>
                            </a:rPr>
                            <m:t>)</m:t>
                          </m:r>
                        </m:e>
                      </m:func>
                    </m:oMath>
                  </m:oMathPara>
                </a14:m>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395992" cy="3039230"/>
              </a:xfrm>
              <a:prstGeom prst="rect">
                <a:avLst/>
              </a:prstGeom>
              <a:blipFill>
                <a:blip r:embed="rId3"/>
                <a:stretch>
                  <a:fillRect l="-879" r="-1290"/>
                </a:stretch>
              </a:blipFill>
            </p:spPr>
            <p:txBody>
              <a:bodyPr/>
              <a:lstStyle/>
              <a:p>
                <a:r>
                  <a:rPr lang="en-ZA">
                    <a:noFill/>
                  </a:rPr>
                  <a:t> </a:t>
                </a:r>
              </a:p>
            </p:txBody>
          </p:sp>
        </mc:Fallback>
      </mc:AlternateContent>
    </p:spTree>
    <p:extLst>
      <p:ext uri="{BB962C8B-B14F-4D97-AF65-F5344CB8AC3E}">
        <p14:creationId xmlns:p14="http://schemas.microsoft.com/office/powerpoint/2010/main" val="294315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Differentiation in mathematics measures how rapidly these functions change at any point with respect to one of their variables.</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Differentiation</a:t>
            </a:r>
          </a:p>
        </p:txBody>
      </p:sp>
    </p:spTree>
    <p:extLst>
      <p:ext uri="{BB962C8B-B14F-4D97-AF65-F5344CB8AC3E}">
        <p14:creationId xmlns:p14="http://schemas.microsoft.com/office/powerpoint/2010/main" val="42260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Differentiation (continued)</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1728678"/>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DIFFERENTIATION RULES AND TECHNIQUES</a:t>
                </a:r>
              </a:p>
              <a:p>
                <a:pPr marL="342900" indent="-342900">
                  <a:buFont typeface="Arial" panose="020B0604020202020204" pitchFamily="34" charset="0"/>
                  <a:buChar char="•"/>
                </a:pPr>
                <a:r>
                  <a:rPr lang="en-ZA" sz="2400" dirty="0">
                    <a:latin typeface="Arial" panose="020B0604020202020204" pitchFamily="34" charset="0"/>
                    <a:cs typeface="Arial" panose="020B0604020202020204" pitchFamily="34" charset="0"/>
                  </a:rPr>
                  <a:t>The derivative of a function </a:t>
                </a:r>
                <a:r>
                  <a:rPr lang="en-ZA" sz="2400" i="1" dirty="0">
                    <a:latin typeface="Arial" panose="020B0604020202020204" pitchFamily="34" charset="0"/>
                    <a:cs typeface="Arial" panose="020B0604020202020204" pitchFamily="34" charset="0"/>
                  </a:rPr>
                  <a:t>f </a:t>
                </a:r>
                <a:r>
                  <a:rPr lang="en-ZA" sz="2400" dirty="0">
                    <a:latin typeface="Arial" panose="020B0604020202020204" pitchFamily="34" charset="0"/>
                    <a:cs typeface="Arial" panose="020B0604020202020204" pitchFamily="34" charset="0"/>
                  </a:rPr>
                  <a:t>is defined by: </a:t>
                </a:r>
                <a14:m>
                  <m:oMath xmlns:m="http://schemas.openxmlformats.org/officeDocument/2006/math">
                    <m:sSup>
                      <m:sSupPr>
                        <m:ctrlPr>
                          <a:rPr lang="en-ZA" sz="2400" b="0" i="1" smtClean="0">
                            <a:latin typeface="Cambria Math" panose="02040503050406030204" pitchFamily="18" charset="0"/>
                            <a:cs typeface="Arial" panose="020B0604020202020204" pitchFamily="34" charset="0"/>
                          </a:rPr>
                        </m:ctrlPr>
                      </m:sSupPr>
                      <m:e>
                        <m:r>
                          <a:rPr lang="en-ZA" sz="2400" b="0" i="1" smtClean="0">
                            <a:latin typeface="Cambria Math" panose="02040503050406030204" pitchFamily="18" charset="0"/>
                            <a:cs typeface="Arial" panose="020B0604020202020204" pitchFamily="34" charset="0"/>
                          </a:rPr>
                          <m:t>𝑓</m:t>
                        </m:r>
                      </m:e>
                      <m:sup>
                        <m:r>
                          <a:rPr lang="en-ZA" sz="2400" b="0" i="1" smtClean="0">
                            <a:latin typeface="Cambria Math" panose="02040503050406030204" pitchFamily="18" charset="0"/>
                            <a:cs typeface="Arial" panose="020B0604020202020204" pitchFamily="34" charset="0"/>
                          </a:rPr>
                          <m:t>′</m:t>
                        </m:r>
                      </m:sup>
                    </m:sSup>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m:t>
                    </m:r>
                    <m:func>
                      <m:funcPr>
                        <m:ctrlPr>
                          <a:rPr lang="en-ZA" sz="2400" b="0" i="1" smtClean="0">
                            <a:latin typeface="Cambria Math" panose="02040503050406030204" pitchFamily="18" charset="0"/>
                            <a:cs typeface="Arial" panose="020B0604020202020204" pitchFamily="34" charset="0"/>
                          </a:rPr>
                        </m:ctrlPr>
                      </m:funcPr>
                      <m:fName>
                        <m:limLow>
                          <m:limLowPr>
                            <m:ctrlPr>
                              <a:rPr lang="en-ZA" sz="2400" b="0" i="1" smtClean="0">
                                <a:latin typeface="Cambria Math" panose="02040503050406030204" pitchFamily="18" charset="0"/>
                                <a:cs typeface="Arial" panose="020B0604020202020204" pitchFamily="34" charset="0"/>
                              </a:rPr>
                            </m:ctrlPr>
                          </m:limLowPr>
                          <m:e>
                            <m:r>
                              <m:rPr>
                                <m:sty m:val="p"/>
                              </m:rPr>
                              <a:rPr lang="en-ZA" sz="2400" b="0" i="0" smtClean="0">
                                <a:latin typeface="Cambria Math" panose="02040503050406030204" pitchFamily="18" charset="0"/>
                                <a:cs typeface="Arial" panose="020B0604020202020204" pitchFamily="34" charset="0"/>
                              </a:rPr>
                              <m:t>lim</m:t>
                            </m:r>
                          </m:e>
                          <m:lim>
                            <m:r>
                              <a:rPr lang="en-ZA" sz="2400" b="0" i="1" smtClean="0">
                                <a:latin typeface="Cambria Math" panose="02040503050406030204" pitchFamily="18" charset="0"/>
                                <a:cs typeface="Arial" panose="020B0604020202020204" pitchFamily="34" charset="0"/>
                              </a:rPr>
                              <m:t>h</m:t>
                            </m:r>
                            <m:r>
                              <a:rPr lang="en-ZA" sz="2400" b="0" i="1" smtClean="0">
                                <a:latin typeface="Cambria Math" panose="02040503050406030204" pitchFamily="18" charset="0"/>
                                <a:ea typeface="Cambria Math" panose="02040503050406030204" pitchFamily="18" charset="0"/>
                                <a:cs typeface="Arial" panose="020B0604020202020204" pitchFamily="34" charset="0"/>
                              </a:rPr>
                              <m:t>→0</m:t>
                            </m:r>
                          </m:lim>
                        </m:limLow>
                      </m:fName>
                      <m:e>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h</m:t>
                                </m:r>
                              </m:e>
                            </m:d>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num>
                          <m:den>
                            <m:r>
                              <a:rPr lang="en-ZA" sz="2400" b="0" i="1" smtClean="0">
                                <a:latin typeface="Cambria Math" panose="02040503050406030204" pitchFamily="18" charset="0"/>
                                <a:cs typeface="Arial" panose="020B0604020202020204" pitchFamily="34" charset="0"/>
                              </a:rPr>
                              <m:t>h</m:t>
                            </m:r>
                          </m:den>
                        </m:f>
                        <m:r>
                          <a:rPr lang="en-ZA" sz="2400" b="0" i="1" smtClean="0">
                            <a:latin typeface="Cambria Math" panose="02040503050406030204" pitchFamily="18" charset="0"/>
                            <a:cs typeface="Arial" panose="020B0604020202020204" pitchFamily="34" charset="0"/>
                          </a:rPr>
                          <m:t>  </m:t>
                        </m:r>
                      </m:e>
                    </m:func>
                  </m:oMath>
                </a14:m>
                <a:endParaRPr lang="en-Z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a:latin typeface="Arial" panose="020B0604020202020204" pitchFamily="34" charset="0"/>
                    <a:cs typeface="Arial" panose="020B0604020202020204" pitchFamily="34" charset="0"/>
                  </a:rPr>
                  <a:t>Leibniz notation shows: </a:t>
                </a:r>
                <a14:m>
                  <m:oMath xmlns:m="http://schemas.openxmlformats.org/officeDocument/2006/math">
                    <m:sSup>
                      <m:sSupPr>
                        <m:ctrlPr>
                          <a:rPr lang="en-ZA" sz="2400" b="0" i="1" smtClean="0">
                            <a:latin typeface="Cambria Math" panose="02040503050406030204" pitchFamily="18" charset="0"/>
                            <a:cs typeface="Arial" panose="020B0604020202020204" pitchFamily="34" charset="0"/>
                          </a:rPr>
                        </m:ctrlPr>
                      </m:sSupPr>
                      <m:e>
                        <m:r>
                          <a:rPr lang="en-ZA" sz="2400" b="0" i="1" smtClean="0">
                            <a:latin typeface="Cambria Math" panose="02040503050406030204" pitchFamily="18" charset="0"/>
                            <a:cs typeface="Arial" panose="020B0604020202020204" pitchFamily="34" charset="0"/>
                          </a:rPr>
                          <m:t>𝑓</m:t>
                        </m:r>
                      </m:e>
                      <m:sup>
                        <m:r>
                          <a:rPr lang="en-ZA" sz="2400" b="0" i="1" smtClean="0">
                            <a:latin typeface="Cambria Math" panose="02040503050406030204" pitchFamily="18" charset="0"/>
                            <a:cs typeface="Arial" panose="020B0604020202020204" pitchFamily="34" charset="0"/>
                          </a:rPr>
                          <m:t>′</m:t>
                        </m:r>
                      </m:sup>
                    </m:sSup>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m:t>
                    </m:r>
                    <m:sSup>
                      <m:sSupPr>
                        <m:ctrlPr>
                          <a:rPr lang="en-ZA" sz="2400" b="0" i="1" smtClean="0">
                            <a:latin typeface="Cambria Math" panose="02040503050406030204" pitchFamily="18" charset="0"/>
                            <a:cs typeface="Arial" panose="020B0604020202020204" pitchFamily="34" charset="0"/>
                          </a:rPr>
                        </m:ctrlPr>
                      </m:sSupPr>
                      <m:e>
                        <m:r>
                          <a:rPr lang="en-ZA" sz="2400" b="0" i="1" smtClean="0">
                            <a:latin typeface="Cambria Math" panose="02040503050406030204" pitchFamily="18" charset="0"/>
                            <a:cs typeface="Arial" panose="020B0604020202020204" pitchFamily="34" charset="0"/>
                          </a:rPr>
                          <m:t>𝑦</m:t>
                        </m:r>
                      </m:e>
                      <m:sup>
                        <m:r>
                          <a:rPr lang="en-ZA" sz="2400" b="0" i="1" smtClean="0">
                            <a:latin typeface="Cambria Math" panose="02040503050406030204" pitchFamily="18" charset="0"/>
                            <a:cs typeface="Arial" panose="020B0604020202020204" pitchFamily="34" charset="0"/>
                          </a:rPr>
                          <m:t>′</m:t>
                        </m:r>
                      </m:sup>
                    </m:sSup>
                    <m:r>
                      <a:rPr lang="en-ZA" sz="2400" b="0" i="1" smtClean="0">
                        <a:latin typeface="Cambria Math" panose="02040503050406030204" pitchFamily="18" charset="0"/>
                        <a:cs typeface="Arial" panose="020B0604020202020204" pitchFamily="34" charset="0"/>
                      </a:rPr>
                      <m:t>=</m:t>
                    </m:r>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𝑑𝑦</m:t>
                        </m:r>
                      </m:num>
                      <m:den>
                        <m:r>
                          <a:rPr lang="en-ZA" sz="2400" b="0" i="1" smtClean="0">
                            <a:latin typeface="Cambria Math" panose="02040503050406030204" pitchFamily="18" charset="0"/>
                            <a:cs typeface="Arial" panose="020B0604020202020204" pitchFamily="34" charset="0"/>
                          </a:rPr>
                          <m:t>𝑑𝑥</m:t>
                        </m:r>
                      </m:den>
                    </m:f>
                    <m:r>
                      <a:rPr lang="en-ZA" sz="2400" b="0" i="1" smtClean="0">
                        <a:latin typeface="Cambria Math" panose="02040503050406030204" pitchFamily="18" charset="0"/>
                        <a:cs typeface="Arial" panose="020B0604020202020204" pitchFamily="34" charset="0"/>
                      </a:rPr>
                      <m:t>=</m:t>
                    </m:r>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𝑑𝑓</m:t>
                        </m:r>
                      </m:num>
                      <m:den>
                        <m:r>
                          <a:rPr lang="en-ZA" sz="2400" b="0" i="1" smtClean="0">
                            <a:latin typeface="Cambria Math" panose="02040503050406030204" pitchFamily="18" charset="0"/>
                            <a:cs typeface="Arial" panose="020B0604020202020204" pitchFamily="34" charset="0"/>
                          </a:rPr>
                          <m:t>𝑑𝑥</m:t>
                        </m:r>
                      </m:den>
                    </m:f>
                    <m:r>
                      <a:rPr lang="en-ZA" sz="2400" b="0" i="1" smtClean="0">
                        <a:latin typeface="Cambria Math" panose="02040503050406030204" pitchFamily="18" charset="0"/>
                        <a:cs typeface="Arial" panose="020B0604020202020204" pitchFamily="34" charset="0"/>
                      </a:rPr>
                      <m:t>=</m:t>
                    </m:r>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𝑑</m:t>
                        </m:r>
                      </m:num>
                      <m:den>
                        <m:r>
                          <a:rPr lang="en-ZA" sz="2400" b="0" i="1" smtClean="0">
                            <a:latin typeface="Cambria Math" panose="02040503050406030204" pitchFamily="18" charset="0"/>
                            <a:cs typeface="Arial" panose="020B0604020202020204" pitchFamily="34" charset="0"/>
                          </a:rPr>
                          <m:t>𝑑𝑥</m:t>
                        </m:r>
                      </m:den>
                    </m:f>
                    <m:d>
                      <m:dPr>
                        <m:begChr m:val="["/>
                        <m:endChr m:val="]"/>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e>
                    </m:d>
                    <m:r>
                      <a:rPr lang="en-ZA" sz="2400" b="0" i="1" smtClean="0">
                        <a:latin typeface="Cambria Math" panose="02040503050406030204" pitchFamily="18" charset="0"/>
                        <a:cs typeface="Arial" panose="020B0604020202020204" pitchFamily="34" charset="0"/>
                      </a:rPr>
                      <m:t>=</m:t>
                    </m:r>
                    <m:r>
                      <a:rPr lang="en-ZA" sz="2400" b="0" i="1" smtClean="0">
                        <a:latin typeface="Cambria Math" panose="02040503050406030204" pitchFamily="18" charset="0"/>
                        <a:cs typeface="Arial" panose="020B0604020202020204" pitchFamily="34" charset="0"/>
                      </a:rPr>
                      <m:t>𝐷𝑓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𝑥</m:t>
                        </m:r>
                      </m:e>
                    </m:d>
                    <m:r>
                      <a:rPr lang="en-ZA" sz="2400" b="0" i="1" smtClean="0">
                        <a:latin typeface="Cambria Math" panose="02040503050406030204" pitchFamily="18" charset="0"/>
                        <a:cs typeface="Arial" panose="020B0604020202020204" pitchFamily="34" charset="0"/>
                      </a:rPr>
                      <m:t>=</m:t>
                    </m:r>
                    <m:sSub>
                      <m:sSubPr>
                        <m:ctrlPr>
                          <a:rPr lang="en-ZA" sz="2400" b="0" i="1" smtClean="0">
                            <a:latin typeface="Cambria Math" panose="02040503050406030204" pitchFamily="18" charset="0"/>
                            <a:cs typeface="Arial" panose="020B0604020202020204" pitchFamily="34" charset="0"/>
                          </a:rPr>
                        </m:ctrlPr>
                      </m:sSubPr>
                      <m:e>
                        <m:r>
                          <a:rPr lang="en-ZA" sz="2400" b="0" i="1" smtClean="0">
                            <a:latin typeface="Cambria Math" panose="02040503050406030204" pitchFamily="18" charset="0"/>
                            <a:cs typeface="Arial" panose="020B0604020202020204" pitchFamily="34" charset="0"/>
                          </a:rPr>
                          <m:t>𝐷</m:t>
                        </m:r>
                      </m:e>
                      <m:sub>
                        <m:r>
                          <a:rPr lang="en-ZA" sz="2400" b="0" i="1" smtClean="0">
                            <a:latin typeface="Cambria Math" panose="02040503050406030204" pitchFamily="18" charset="0"/>
                            <a:cs typeface="Arial" panose="020B0604020202020204" pitchFamily="34" charset="0"/>
                          </a:rPr>
                          <m:t>𝑥</m:t>
                        </m:r>
                      </m:sub>
                    </m:sSub>
                    <m:r>
                      <a:rPr lang="en-ZA" sz="2400" b="0" i="1" smtClean="0">
                        <a:latin typeface="Cambria Math" panose="02040503050406030204" pitchFamily="18" charset="0"/>
                        <a:cs typeface="Arial" panose="020B0604020202020204" pitchFamily="34" charset="0"/>
                      </a:rPr>
                      <m:t>𝑦</m:t>
                    </m:r>
                  </m:oMath>
                </a14:m>
                <a:endParaRPr lang="en-ZA"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1093824" cy="1728678"/>
              </a:xfrm>
              <a:prstGeom prst="rect">
                <a:avLst/>
              </a:prstGeom>
              <a:blipFill>
                <a:blip r:embed="rId3"/>
                <a:stretch>
                  <a:fillRect l="-824" b="-2827"/>
                </a:stretch>
              </a:blipFill>
            </p:spPr>
            <p:txBody>
              <a:bodyPr/>
              <a:lstStyle/>
              <a:p>
                <a:r>
                  <a:rPr lang="en-ZA">
                    <a:noFill/>
                  </a:rPr>
                  <a:t> </a:t>
                </a:r>
              </a:p>
            </p:txBody>
          </p:sp>
        </mc:Fallback>
      </mc:AlternateContent>
    </p:spTree>
    <p:extLst>
      <p:ext uri="{BB962C8B-B14F-4D97-AF65-F5344CB8AC3E}">
        <p14:creationId xmlns:p14="http://schemas.microsoft.com/office/powerpoint/2010/main" val="135589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020040"/>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NEWTON’S METHOD TO FIND THE APPROXIMATE VALUE OF IRRATIONAL ROOTS OF AN EQUATION</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14:m>
                  <m:oMath xmlns:m="http://schemas.openxmlformats.org/officeDocument/2006/math">
                    <m:sSub>
                      <m:sSubPr>
                        <m:ctrlPr>
                          <a:rPr lang="en-ZA" sz="2400" b="0" i="1" smtClean="0">
                            <a:latin typeface="Cambria Math" panose="02040503050406030204" pitchFamily="18" charset="0"/>
                            <a:cs typeface="Arial" panose="020B0604020202020204" pitchFamily="34" charset="0"/>
                          </a:rPr>
                        </m:ctrlPr>
                      </m:sSubPr>
                      <m:e>
                        <m:r>
                          <a:rPr lang="en-ZA" sz="2400" b="0" i="1" smtClean="0">
                            <a:latin typeface="Cambria Math" panose="02040503050406030204" pitchFamily="18" charset="0"/>
                            <a:cs typeface="Arial" panose="020B0604020202020204" pitchFamily="34" charset="0"/>
                          </a:rPr>
                          <m:t>𝑥</m:t>
                        </m:r>
                      </m:e>
                      <m:sub>
                        <m:r>
                          <a:rPr lang="en-ZA" sz="2400" b="0" i="1" smtClean="0">
                            <a:latin typeface="Cambria Math" panose="02040503050406030204" pitchFamily="18" charset="0"/>
                            <a:cs typeface="Arial" panose="020B0604020202020204" pitchFamily="34" charset="0"/>
                          </a:rPr>
                          <m:t>𝑛</m:t>
                        </m:r>
                        <m:r>
                          <a:rPr lang="en-ZA" sz="2400" b="0" i="1" smtClean="0">
                            <a:latin typeface="Cambria Math" panose="02040503050406030204" pitchFamily="18" charset="0"/>
                            <a:cs typeface="Arial" panose="020B0604020202020204" pitchFamily="34" charset="0"/>
                          </a:rPr>
                          <m:t>+1</m:t>
                        </m:r>
                      </m:sub>
                    </m:sSub>
                    <m:r>
                      <a:rPr lang="en-ZA" sz="2400" b="0" i="1" smtClean="0">
                        <a:latin typeface="Cambria Math" panose="02040503050406030204" pitchFamily="18" charset="0"/>
                        <a:cs typeface="Arial" panose="020B0604020202020204" pitchFamily="34" charset="0"/>
                      </a:rPr>
                      <m:t>=</m:t>
                    </m:r>
                    <m:sSub>
                      <m:sSubPr>
                        <m:ctrlPr>
                          <a:rPr lang="en-ZA" sz="2400" b="0" i="1" smtClean="0">
                            <a:latin typeface="Cambria Math" panose="02040503050406030204" pitchFamily="18" charset="0"/>
                            <a:cs typeface="Arial" panose="020B0604020202020204" pitchFamily="34" charset="0"/>
                          </a:rPr>
                        </m:ctrlPr>
                      </m:sSubPr>
                      <m:e>
                        <m:r>
                          <a:rPr lang="en-ZA" sz="2400" b="0" i="1" smtClean="0">
                            <a:latin typeface="Cambria Math" panose="02040503050406030204" pitchFamily="18" charset="0"/>
                            <a:cs typeface="Arial" panose="020B0604020202020204" pitchFamily="34" charset="0"/>
                          </a:rPr>
                          <m:t>𝑥</m:t>
                        </m:r>
                      </m:e>
                      <m:sub>
                        <m:r>
                          <a:rPr lang="en-ZA" sz="2400" b="0" i="1" smtClean="0">
                            <a:latin typeface="Cambria Math" panose="02040503050406030204" pitchFamily="18" charset="0"/>
                            <a:cs typeface="Arial" panose="020B0604020202020204" pitchFamily="34" charset="0"/>
                          </a:rPr>
                          <m:t>𝑛</m:t>
                        </m:r>
                      </m:sub>
                    </m:sSub>
                    <m:r>
                      <a:rPr lang="en-ZA" sz="2400" b="0" i="1" smtClean="0">
                        <a:latin typeface="Cambria Math" panose="02040503050406030204" pitchFamily="18" charset="0"/>
                        <a:cs typeface="Arial" panose="020B0604020202020204" pitchFamily="34" charset="0"/>
                      </a:rPr>
                      <m:t>−</m:t>
                    </m:r>
                    <m:f>
                      <m:fPr>
                        <m:ctrlPr>
                          <a:rPr lang="en-ZA" sz="2400" b="0" i="1" smtClean="0">
                            <a:latin typeface="Cambria Math" panose="02040503050406030204" pitchFamily="18" charset="0"/>
                            <a:cs typeface="Arial" panose="020B0604020202020204" pitchFamily="34" charset="0"/>
                          </a:rPr>
                        </m:ctrlPr>
                      </m:fPr>
                      <m:num>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r>
                              <a:rPr lang="en-ZA" sz="2400" b="0" i="1" smtClean="0">
                                <a:latin typeface="Cambria Math" panose="02040503050406030204" pitchFamily="18" charset="0"/>
                                <a:cs typeface="Arial" panose="020B0604020202020204" pitchFamily="34" charset="0"/>
                              </a:rPr>
                              <m:t>𝑓</m:t>
                            </m:r>
                            <m:sSub>
                              <m:sSubPr>
                                <m:ctrlPr>
                                  <a:rPr lang="en-ZA" sz="2400" b="0" i="1" smtClean="0">
                                    <a:latin typeface="Cambria Math" panose="02040503050406030204" pitchFamily="18" charset="0"/>
                                    <a:cs typeface="Arial" panose="020B0604020202020204" pitchFamily="34" charset="0"/>
                                  </a:rPr>
                                </m:ctrlPr>
                              </m:sSubPr>
                              <m:e>
                                <m:r>
                                  <a:rPr lang="en-ZA" sz="2400" b="0" i="1" smtClean="0">
                                    <a:latin typeface="Cambria Math" panose="02040503050406030204" pitchFamily="18" charset="0"/>
                                    <a:cs typeface="Arial" panose="020B0604020202020204" pitchFamily="34" charset="0"/>
                                  </a:rPr>
                                  <m:t>𝑥</m:t>
                                </m:r>
                              </m:e>
                              <m:sub>
                                <m:r>
                                  <a:rPr lang="en-ZA" sz="2400" b="0" i="1" smtClean="0">
                                    <a:latin typeface="Cambria Math" panose="02040503050406030204" pitchFamily="18" charset="0"/>
                                    <a:cs typeface="Arial" panose="020B0604020202020204" pitchFamily="34" charset="0"/>
                                  </a:rPr>
                                  <m:t>𝑛</m:t>
                                </m:r>
                              </m:sub>
                            </m:sSub>
                          </m:e>
                        </m:d>
                      </m:num>
                      <m:den>
                        <m:r>
                          <a:rPr lang="en-ZA" sz="2400" b="0" i="1" smtClean="0">
                            <a:latin typeface="Cambria Math" panose="02040503050406030204" pitchFamily="18" charset="0"/>
                            <a:cs typeface="Arial" panose="020B0604020202020204" pitchFamily="34" charset="0"/>
                          </a:rPr>
                          <m:t>𝑓</m:t>
                        </m:r>
                        <m:d>
                          <m:dPr>
                            <m:ctrlPr>
                              <a:rPr lang="en-ZA" sz="2400" b="0" i="1" smtClean="0">
                                <a:latin typeface="Cambria Math" panose="02040503050406030204" pitchFamily="18" charset="0"/>
                                <a:cs typeface="Arial" panose="020B0604020202020204" pitchFamily="34" charset="0"/>
                              </a:rPr>
                            </m:ctrlPr>
                          </m:dPr>
                          <m:e>
                            <m:sSub>
                              <m:sSubPr>
                                <m:ctrlPr>
                                  <a:rPr lang="en-ZA" sz="2400" b="0" i="1" smtClean="0">
                                    <a:latin typeface="Cambria Math" panose="02040503050406030204" pitchFamily="18" charset="0"/>
                                    <a:cs typeface="Arial" panose="020B0604020202020204" pitchFamily="34" charset="0"/>
                                  </a:rPr>
                                </m:ctrlPr>
                              </m:sSubPr>
                              <m:e>
                                <m:r>
                                  <a:rPr lang="en-ZA" sz="2400" b="0" i="1" smtClean="0">
                                    <a:latin typeface="Cambria Math" panose="02040503050406030204" pitchFamily="18" charset="0"/>
                                    <a:cs typeface="Arial" panose="020B0604020202020204" pitchFamily="34" charset="0"/>
                                  </a:rPr>
                                  <m:t>𝑥</m:t>
                                </m:r>
                              </m:e>
                              <m:sub>
                                <m:r>
                                  <a:rPr lang="en-ZA" sz="2400" b="0" i="1" smtClean="0">
                                    <a:latin typeface="Cambria Math" panose="02040503050406030204" pitchFamily="18" charset="0"/>
                                    <a:cs typeface="Arial" panose="020B0604020202020204" pitchFamily="34" charset="0"/>
                                  </a:rPr>
                                  <m:t>𝑛</m:t>
                                </m:r>
                              </m:sub>
                            </m:sSub>
                          </m:e>
                        </m:d>
                      </m:den>
                    </m:f>
                    <m:r>
                      <a:rPr lang="en-ZA" sz="2400" b="0" i="1" smtClean="0">
                        <a:latin typeface="Cambria Math" panose="02040503050406030204" pitchFamily="18" charset="0"/>
                        <a:cs typeface="Arial" panose="020B0604020202020204" pitchFamily="34" charset="0"/>
                      </a:rPr>
                      <m:t> </m:t>
                    </m:r>
                  </m:oMath>
                </a14:m>
                <a:r>
                  <a:rPr lang="en-GB" sz="2400" dirty="0">
                    <a:latin typeface="Arial" panose="020B0604020202020204" pitchFamily="34" charset="0"/>
                    <a:cs typeface="Arial" panose="020B0604020202020204" pitchFamily="34" charset="0"/>
                  </a:rPr>
                  <a:t> for </a:t>
                </a:r>
                <a14:m>
                  <m:oMath xmlns:m="http://schemas.openxmlformats.org/officeDocument/2006/math">
                    <m:r>
                      <a:rPr lang="en-ZA" sz="2400" b="0" i="1" smtClean="0">
                        <a:latin typeface="Cambria Math" panose="02040503050406030204" pitchFamily="18" charset="0"/>
                        <a:cs typeface="Arial" panose="020B0604020202020204" pitchFamily="34" charset="0"/>
                      </a:rPr>
                      <m:t>𝑛</m:t>
                    </m:r>
                    <m:r>
                      <a:rPr lang="en-ZA" sz="2400" b="0" i="1" smtClean="0">
                        <a:latin typeface="Cambria Math" panose="02040503050406030204" pitchFamily="18" charset="0"/>
                        <a:cs typeface="Arial" panose="020B0604020202020204" pitchFamily="34" charset="0"/>
                      </a:rPr>
                      <m:t>=0, 1, 2, 3, 4,…</m:t>
                    </m:r>
                  </m:oMath>
                </a14:m>
                <a:endParaRPr lang="en-GB"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2020040"/>
              </a:xfrm>
              <a:prstGeom prst="rect">
                <a:avLst/>
              </a:prstGeom>
              <a:blipFill>
                <a:blip r:embed="rId3"/>
                <a:stretch>
                  <a:fillRect l="-863"/>
                </a:stretch>
              </a:blipFill>
            </p:spPr>
            <p:txBody>
              <a:bodyPr/>
              <a:lstStyle/>
              <a:p>
                <a:r>
                  <a:rPr lang="en-ZA">
                    <a:noFill/>
                  </a:rPr>
                  <a:t> </a:t>
                </a:r>
              </a:p>
            </p:txBody>
          </p:sp>
        </mc:Fallback>
      </mc:AlternateContent>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Application of Differentiation</a:t>
            </a:r>
          </a:p>
        </p:txBody>
      </p:sp>
      <p:pic>
        <p:nvPicPr>
          <p:cNvPr id="2" name="Picture 1">
            <a:extLst>
              <a:ext uri="{FF2B5EF4-FFF2-40B4-BE49-F238E27FC236}">
                <a16:creationId xmlns:a16="http://schemas.microsoft.com/office/drawing/2014/main" id="{0B1C930E-0453-4552-ABE2-305B3A610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05" b="4675"/>
          <a:stretch/>
        </p:blipFill>
        <p:spPr>
          <a:xfrm>
            <a:off x="7797494" y="2971800"/>
            <a:ext cx="3045938" cy="2671011"/>
          </a:xfrm>
          <a:prstGeom prst="rect">
            <a:avLst/>
          </a:prstGeom>
        </p:spPr>
      </p:pic>
    </p:spTree>
    <p:extLst>
      <p:ext uri="{BB962C8B-B14F-4D97-AF65-F5344CB8AC3E}">
        <p14:creationId xmlns:p14="http://schemas.microsoft.com/office/powerpoint/2010/main" val="32719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Application of Differentiation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339845" cy="2793842"/>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MAXIMA AND MINIMA </a:t>
            </a:r>
          </a:p>
          <a:p>
            <a:pPr>
              <a:lnSpc>
                <a:spcPct val="150000"/>
              </a:lnSpc>
            </a:pPr>
            <a:r>
              <a:rPr lang="en-ZA" sz="2400" dirty="0">
                <a:latin typeface="Arial" panose="020B0604020202020204" pitchFamily="34" charset="0"/>
                <a:cs typeface="Arial" panose="020B0604020202020204" pitchFamily="34" charset="0"/>
              </a:rPr>
              <a:t>The maxima and minima (which are the plurals of maximum and minimum respectively) of a given function, which are collectively known as extrema, are the smallest and largest values of a function either in an interval or for the entire domain.</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66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Application of Differentiation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1093824" cy="2239844"/>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CONCAVITY AND INFLECTION POINT</a:t>
            </a:r>
          </a:p>
          <a:p>
            <a:pPr>
              <a:lnSpc>
                <a:spcPct val="150000"/>
              </a:lnSpc>
            </a:pPr>
            <a:r>
              <a:rPr lang="en-ZA" sz="2400" dirty="0">
                <a:latin typeface="Arial" panose="020B0604020202020204" pitchFamily="34" charset="0"/>
                <a:cs typeface="Arial" panose="020B0604020202020204" pitchFamily="34" charset="0"/>
              </a:rPr>
              <a:t>Concavity refers to the inward-curving or hollow object.</a:t>
            </a:r>
          </a:p>
          <a:p>
            <a:pPr>
              <a:lnSpc>
                <a:spcPct val="150000"/>
              </a:lnSpc>
            </a:pPr>
            <a:r>
              <a:rPr lang="en-ZA" sz="2400" dirty="0">
                <a:latin typeface="Arial" panose="020B0604020202020204" pitchFamily="34" charset="0"/>
                <a:cs typeface="Arial" panose="020B0604020202020204" pitchFamily="34" charset="0"/>
              </a:rPr>
              <a:t>Inflection point refers to a point of a curve at which a change in the direction of the curve occurs.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295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1499</Words>
  <Application>Microsoft Office PowerPoint</Application>
  <PresentationFormat>Widescreen</PresentationFormat>
  <Paragraphs>131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146</cp:revision>
  <dcterms:created xsi:type="dcterms:W3CDTF">2018-09-18T08:47:31Z</dcterms:created>
  <dcterms:modified xsi:type="dcterms:W3CDTF">2018-12-19T11:58:00Z</dcterms:modified>
</cp:coreProperties>
</file>