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91" r:id="rId4"/>
    <p:sldId id="276" r:id="rId5"/>
    <p:sldId id="277" r:id="rId6"/>
    <p:sldId id="278" r:id="rId7"/>
    <p:sldId id="279" r:id="rId8"/>
    <p:sldId id="272" r:id="rId9"/>
    <p:sldId id="273" r:id="rId10"/>
    <p:sldId id="292" r:id="rId11"/>
    <p:sldId id="293" r:id="rId12"/>
    <p:sldId id="294" r:id="rId13"/>
    <p:sldId id="295" r:id="rId14"/>
    <p:sldId id="296" r:id="rId15"/>
    <p:sldId id="297" r:id="rId16"/>
    <p:sldId id="298" r:id="rId17"/>
    <p:sldId id="283" r:id="rId18"/>
    <p:sldId id="274" r:id="rId19"/>
    <p:sldId id="285" r:id="rId20"/>
    <p:sldId id="299" r:id="rId21"/>
    <p:sldId id="300" r:id="rId22"/>
    <p:sldId id="301" r:id="rId23"/>
    <p:sldId id="302" r:id="rId24"/>
    <p:sldId id="287"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275"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290" r:id="rId56"/>
    <p:sldId id="33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1" autoAdjust="0"/>
    <p:restoredTop sz="94529"/>
  </p:normalViewPr>
  <p:slideViewPr>
    <p:cSldViewPr snapToGrid="0" snapToObjects="1">
      <p:cViewPr>
        <p:scale>
          <a:sx n="33" d="100"/>
          <a:sy n="33" d="100"/>
        </p:scale>
        <p:origin x="806" y="99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31/10/2019</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31/10/2019</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DD3BF5-131C-4FE3-ADD0-408ECD89B30A}"/>
              </a:ext>
            </a:extLst>
          </p:cNvPr>
          <p:cNvPicPr>
            <a:picLocks noChangeAspect="1"/>
          </p:cNvPicPr>
          <p:nvPr/>
        </p:nvPicPr>
        <p:blipFill rotWithShape="1">
          <a:blip r:embed="rId2"/>
          <a:srcRect t="17026" b="42949"/>
          <a:stretch/>
        </p:blipFill>
        <p:spPr>
          <a:xfrm>
            <a:off x="1021" y="0"/>
            <a:ext cx="12190979" cy="6862982"/>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Building Administration</a:t>
            </a:r>
          </a:p>
          <a:p>
            <a:pPr algn="r"/>
            <a:r>
              <a:rPr lang="en-GB" sz="5400" b="1" dirty="0">
                <a:solidFill>
                  <a:schemeClr val="bg1"/>
                </a:solidFill>
                <a:latin typeface="Brandon Grotesque Medium" panose="020B0603020203060202" pitchFamily="34" charset="77"/>
              </a:rPr>
              <a:t>N5</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3"/>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Scheduling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DRAWINGS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office of the architect is responsible for the drawings.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On a civil project, the engineer is responsible for the drawings.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On a project where structural steel is used, the engineer is responsible for the drawings.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On a project where reinforced concrete is used, the engineer is responsible for the drawings.</a:t>
            </a:r>
          </a:p>
        </p:txBody>
      </p:sp>
    </p:spTree>
    <p:extLst>
      <p:ext uri="{BB962C8B-B14F-4D97-AF65-F5344CB8AC3E}">
        <p14:creationId xmlns:p14="http://schemas.microsoft.com/office/powerpoint/2010/main" val="1193795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Scheduling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SPECIFICATIONS</a:t>
            </a:r>
          </a:p>
          <a:p>
            <a:pPr>
              <a:lnSpc>
                <a:spcPct val="150000"/>
              </a:lnSpc>
            </a:pPr>
            <a:r>
              <a:rPr lang="en-GB" sz="2400" dirty="0">
                <a:latin typeface="Arial" panose="020B0604020202020204" pitchFamily="34" charset="0"/>
                <a:cs typeface="Arial" panose="020B0604020202020204" pitchFamily="34" charset="0"/>
              </a:rPr>
              <a:t>This is a “written” document that gives all the information that does not appear on the drawings. The architect (or in case of a civil project, the engineer) is responsible for this document.</a:t>
            </a:r>
          </a:p>
        </p:txBody>
      </p:sp>
    </p:spTree>
    <p:extLst>
      <p:ext uri="{BB962C8B-B14F-4D97-AF65-F5344CB8AC3E}">
        <p14:creationId xmlns:p14="http://schemas.microsoft.com/office/powerpoint/2010/main" val="2487198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Scheduling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BILL OF QUANTITIES</a:t>
            </a:r>
          </a:p>
          <a:p>
            <a:pPr>
              <a:lnSpc>
                <a:spcPct val="150000"/>
              </a:lnSpc>
            </a:pPr>
            <a:r>
              <a:rPr lang="en-GB" sz="2400" dirty="0">
                <a:latin typeface="Arial" panose="020B0604020202020204" pitchFamily="34" charset="0"/>
                <a:cs typeface="Arial" panose="020B0604020202020204" pitchFamily="34" charset="0"/>
              </a:rPr>
              <a:t>The bill of quantities is a document that consists of lists of all the items and their quantities that are required to complete a project. This document is also an important part of the tender documents because the tenderers “price” it to get to a tender price. This means that they put a RATE to all items and times it with the quantity of the specific item and the sum of all this will give a total to complete the project.</a:t>
            </a:r>
          </a:p>
        </p:txBody>
      </p:sp>
    </p:spTree>
    <p:extLst>
      <p:ext uri="{BB962C8B-B14F-4D97-AF65-F5344CB8AC3E}">
        <p14:creationId xmlns:p14="http://schemas.microsoft.com/office/powerpoint/2010/main" val="3034466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Scheduling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SCHEDULE OF RATES</a:t>
            </a:r>
          </a:p>
          <a:p>
            <a:pPr>
              <a:lnSpc>
                <a:spcPct val="150000"/>
              </a:lnSpc>
            </a:pPr>
            <a:r>
              <a:rPr lang="en-GB" sz="2400" dirty="0">
                <a:latin typeface="Arial" panose="020B0604020202020204" pitchFamily="34" charset="0"/>
                <a:cs typeface="Arial" panose="020B0604020202020204" pitchFamily="34" charset="0"/>
              </a:rPr>
              <a:t>To calculate the quantities’ for a bill of quantities takes a lot of time and it is very expensive. To overcome this we use a schedule of rates. This is like the bill of quantities; a list of all the items to complete the project but without the quantities. The tenderer simply puts a rate to all the items on the schedule. To complete a schedule of rates, the drawings and specifications are used like in the case of the bill of quantities.</a:t>
            </a:r>
          </a:p>
        </p:txBody>
      </p:sp>
    </p:spTree>
    <p:extLst>
      <p:ext uri="{BB962C8B-B14F-4D97-AF65-F5344CB8AC3E}">
        <p14:creationId xmlns:p14="http://schemas.microsoft.com/office/powerpoint/2010/main" val="798321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Scheduling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CONDITIONS OF CONTRACT</a:t>
            </a:r>
          </a:p>
          <a:p>
            <a:pPr>
              <a:lnSpc>
                <a:spcPct val="150000"/>
              </a:lnSpc>
            </a:pPr>
            <a:r>
              <a:rPr lang="en-GB" sz="2400" dirty="0">
                <a:latin typeface="Arial" panose="020B0604020202020204" pitchFamily="34" charset="0"/>
                <a:cs typeface="Arial" panose="020B0604020202020204" pitchFamily="34" charset="0"/>
              </a:rPr>
              <a:t>Conditions of contract are usually compiled by the organised industry and consist of all the conditions. The architect or engineer is responsible for it.</a:t>
            </a:r>
          </a:p>
        </p:txBody>
      </p:sp>
    </p:spTree>
    <p:extLst>
      <p:ext uri="{BB962C8B-B14F-4D97-AF65-F5344CB8AC3E}">
        <p14:creationId xmlns:p14="http://schemas.microsoft.com/office/powerpoint/2010/main" val="2346278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Scheduling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CONTRACT/AGREEMENT</a:t>
            </a:r>
          </a:p>
          <a:p>
            <a:pPr>
              <a:lnSpc>
                <a:spcPct val="150000"/>
              </a:lnSpc>
            </a:pPr>
            <a:r>
              <a:rPr lang="en-GB" sz="2400" dirty="0">
                <a:latin typeface="Arial" panose="020B0604020202020204" pitchFamily="34" charset="0"/>
                <a:cs typeface="Arial" panose="020B0604020202020204" pitchFamily="34" charset="0"/>
              </a:rPr>
              <a:t>This document spells out the agreement between the different parties and also the responsibilities of each party.</a:t>
            </a:r>
          </a:p>
        </p:txBody>
      </p:sp>
    </p:spTree>
    <p:extLst>
      <p:ext uri="{BB962C8B-B14F-4D97-AF65-F5344CB8AC3E}">
        <p14:creationId xmlns:p14="http://schemas.microsoft.com/office/powerpoint/2010/main" val="33197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Scheduling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TENDER FORM</a:t>
            </a:r>
          </a:p>
          <a:p>
            <a:pPr>
              <a:lnSpc>
                <a:spcPct val="150000"/>
              </a:lnSpc>
            </a:pPr>
            <a:r>
              <a:rPr lang="en-GB" sz="2400" dirty="0">
                <a:latin typeface="Arial" panose="020B0604020202020204" pitchFamily="34" charset="0"/>
                <a:cs typeface="Arial" panose="020B0604020202020204" pitchFamily="34" charset="0"/>
              </a:rPr>
              <a:t>This document usually consists of one or more pages that the tenderer must complete. It states that he officially tenders for the project. The tender form will include details of the: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Contractor.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Ordinary (selected) sub-contractor.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Nominated sub-contractors.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Nominated suppliers.</a:t>
            </a:r>
          </a:p>
        </p:txBody>
      </p:sp>
    </p:spTree>
    <p:extLst>
      <p:ext uri="{BB962C8B-B14F-4D97-AF65-F5344CB8AC3E}">
        <p14:creationId xmlns:p14="http://schemas.microsoft.com/office/powerpoint/2010/main" val="1357663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Scheduling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EFFECTS OF EFFICIENT SITE ADMINISTRATION UPON PRODUCTION</a:t>
            </a:r>
          </a:p>
          <a:p>
            <a:pPr>
              <a:lnSpc>
                <a:spcPct val="150000"/>
              </a:lnSpc>
            </a:pPr>
            <a:r>
              <a:rPr lang="en-GB" sz="2400" dirty="0">
                <a:latin typeface="Arial" panose="020B0604020202020204" pitchFamily="34" charset="0"/>
                <a:cs typeface="Arial" panose="020B0604020202020204" pitchFamily="34" charset="0"/>
              </a:rPr>
              <a:t>Efficient site administration must have its effect on production, and in this the foreman who has succeeded in establishing himself, must play a major role if correct use is made of the experience he has gained in doing so. Extensive planning is essential to successful work in the building industry and in this, efficient site administration by the foreman lies in his ability to plan in advance on various factors.</a:t>
            </a:r>
          </a:p>
        </p:txBody>
      </p:sp>
    </p:spTree>
    <p:extLst>
      <p:ext uri="{BB962C8B-B14F-4D97-AF65-F5344CB8AC3E}">
        <p14:creationId xmlns:p14="http://schemas.microsoft.com/office/powerpoint/2010/main" val="2253332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Whilst planning is generally considered as a means of preparing for an overall achievement, it is also a means of preparing for and checking on all the minor achievements that lead to the overall achievement. By frequently checking these, many causes may be detected, and once detected, suitable action may be taken to correct them if this is possible, or to find ways of achieving the objectives by other means.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Planning</a:t>
            </a:r>
          </a:p>
        </p:txBody>
      </p:sp>
    </p:spTree>
    <p:extLst>
      <p:ext uri="{BB962C8B-B14F-4D97-AF65-F5344CB8AC3E}">
        <p14:creationId xmlns:p14="http://schemas.microsoft.com/office/powerpoint/2010/main" val="194521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FACTORS TO BE CONSIDERED IN PLANNING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Progress;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Material;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Plant;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Site meetings.</a:t>
            </a:r>
          </a:p>
          <a:p>
            <a:pPr marL="342900" indent="-342900">
              <a:lnSpc>
                <a:spcPct val="150000"/>
              </a:lnSpc>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07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MECHANICAL PLANT AND EQUIPMENT; THE ADVANTAGES OF MECHANISATION</a:t>
            </a:r>
          </a:p>
          <a:p>
            <a:pPr>
              <a:lnSpc>
                <a:spcPct val="150000"/>
              </a:lnSpc>
            </a:pPr>
            <a:r>
              <a:rPr lang="en-GB" sz="2400" dirty="0">
                <a:latin typeface="Arial" panose="020B0604020202020204" pitchFamily="34" charset="0"/>
                <a:cs typeface="Arial" panose="020B0604020202020204" pitchFamily="34" charset="0"/>
              </a:rPr>
              <a:t>Mechanisation plays an increasingly important role in building and civil engineering operations, where both time and money can be saved by the efficient use of mechanical plant and equipment. Modern transport has also facilitated the movement of plant from one site to another to such an extent that it is easier and more convenient to transport plant as compared to labour.</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Mechanical plant and mechanisation</a:t>
            </a:r>
          </a:p>
        </p:txBody>
      </p:sp>
    </p:spTree>
    <p:extLst>
      <p:ext uri="{BB962C8B-B14F-4D97-AF65-F5344CB8AC3E}">
        <p14:creationId xmlns:p14="http://schemas.microsoft.com/office/powerpoint/2010/main" val="371778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PROGRESS </a:t>
            </a:r>
          </a:p>
          <a:p>
            <a:pPr>
              <a:lnSpc>
                <a:spcPct val="150000"/>
              </a:lnSpc>
            </a:pPr>
            <a:r>
              <a:rPr lang="en-GB" sz="2400" dirty="0">
                <a:latin typeface="Arial" panose="020B0604020202020204" pitchFamily="34" charset="0"/>
                <a:cs typeface="Arial" panose="020B0604020202020204" pitchFamily="34" charset="0"/>
              </a:rPr>
              <a:t>If the planning has been done in greater detail, the progressing may also follow in detail. By this means it is easier to assess the individual progress of operations and hence the progress of the whole project. By super imposing the actual progress achieved onto the programme for the project, the immediate relative position of the project may be seen and control maintained.</a:t>
            </a:r>
          </a:p>
        </p:txBody>
      </p:sp>
    </p:spTree>
    <p:extLst>
      <p:ext uri="{BB962C8B-B14F-4D97-AF65-F5344CB8AC3E}">
        <p14:creationId xmlns:p14="http://schemas.microsoft.com/office/powerpoint/2010/main" val="313782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MATERIAL </a:t>
            </a:r>
          </a:p>
          <a:p>
            <a:pPr>
              <a:lnSpc>
                <a:spcPct val="150000"/>
              </a:lnSpc>
            </a:pPr>
            <a:r>
              <a:rPr lang="en-GB" sz="2400" dirty="0">
                <a:latin typeface="Arial" panose="020B0604020202020204" pitchFamily="34" charset="0"/>
                <a:cs typeface="Arial" panose="020B0604020202020204" pitchFamily="34" charset="0"/>
              </a:rPr>
              <a:t>This falls into the following categories: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Materials built into, and forming part of, the building, such as bricks, window frames, </a:t>
            </a:r>
            <a:r>
              <a:rPr lang="en-GB" sz="2400" dirty="0" err="1">
                <a:latin typeface="Arial" panose="020B0604020202020204" pitchFamily="34" charset="0"/>
                <a:cs typeface="Arial" panose="020B0604020202020204" pitchFamily="34" charset="0"/>
              </a:rPr>
              <a:t>carcassing</a:t>
            </a:r>
            <a:r>
              <a:rPr lang="en-GB" sz="2400" dirty="0">
                <a:latin typeface="Arial" panose="020B0604020202020204" pitchFamily="34" charset="0"/>
                <a:cs typeface="Arial" panose="020B0604020202020204" pitchFamily="34" charset="0"/>
              </a:rPr>
              <a:t> and timber.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Materials used for temporary work, the most common being formwork, particularly timber formwork.</a:t>
            </a:r>
          </a:p>
        </p:txBody>
      </p:sp>
    </p:spTree>
    <p:extLst>
      <p:ext uri="{BB962C8B-B14F-4D97-AF65-F5344CB8AC3E}">
        <p14:creationId xmlns:p14="http://schemas.microsoft.com/office/powerpoint/2010/main" val="2134313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PLANT </a:t>
            </a:r>
          </a:p>
          <a:p>
            <a:pPr>
              <a:lnSpc>
                <a:spcPct val="150000"/>
              </a:lnSpc>
            </a:pPr>
            <a:r>
              <a:rPr lang="en-GB" sz="2400" dirty="0">
                <a:latin typeface="Arial" panose="020B0604020202020204" pitchFamily="34" charset="0"/>
                <a:cs typeface="Arial" panose="020B0604020202020204" pitchFamily="34" charset="0"/>
              </a:rPr>
              <a:t>Effective control of plant is dependent on cost control, which in turn is virtually impossible without records. Items of mechanical plant normally involved in site operations are excavation and earthworks plant, concrete plant, pile driving, pumping, joinery, etc. A firm through either a plant department or a controlling officer must keep careful records of, first of all, the movement of plant under its control. </a:t>
            </a:r>
          </a:p>
        </p:txBody>
      </p:sp>
    </p:spTree>
    <p:extLst>
      <p:ext uri="{BB962C8B-B14F-4D97-AF65-F5344CB8AC3E}">
        <p14:creationId xmlns:p14="http://schemas.microsoft.com/office/powerpoint/2010/main" val="3562024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SITE MEETINGS</a:t>
            </a:r>
          </a:p>
          <a:p>
            <a:pPr>
              <a:lnSpc>
                <a:spcPct val="150000"/>
              </a:lnSpc>
            </a:pPr>
            <a:r>
              <a:rPr lang="en-GB" sz="2400" dirty="0">
                <a:latin typeface="Arial" panose="020B0604020202020204" pitchFamily="34" charset="0"/>
                <a:cs typeface="Arial" panose="020B0604020202020204" pitchFamily="34" charset="0"/>
              </a:rPr>
              <a:t>Site meetings held at the start of a contract, and thereafter regularly each month, or as required during the progress of the work, are highly desirable, and should be initiated by the contractor if neglected by the architect. Well-organised site meetings maintain the impetus of the job, help to avoid delays, and can resolve differences before they generate friction and lead to misunderstanding.</a:t>
            </a:r>
          </a:p>
        </p:txBody>
      </p:sp>
    </p:spTree>
    <p:extLst>
      <p:ext uri="{BB962C8B-B14F-4D97-AF65-F5344CB8AC3E}">
        <p14:creationId xmlns:p14="http://schemas.microsoft.com/office/powerpoint/2010/main" val="2464543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SITE RELATIONS</a:t>
            </a:r>
          </a:p>
          <a:p>
            <a:pPr>
              <a:lnSpc>
                <a:spcPct val="150000"/>
              </a:lnSpc>
            </a:pPr>
            <a:r>
              <a:rPr lang="en-GB" sz="2400" dirty="0">
                <a:latin typeface="Arial" panose="020B0604020202020204" pitchFamily="34" charset="0"/>
                <a:cs typeface="Arial" panose="020B0604020202020204" pitchFamily="34" charset="0"/>
              </a:rPr>
              <a:t>We have seen that once the building site has been handed over to the contractor he is wholly responsible for all activities on such a site. Having delegated the authority of control of the site, with all its activities, to his general foreman, the foreman finds himself a key figure, with, among his many duties, the added responsibility of ensuring that the face-to-face and other indirect contracts he may have with the building industry and the public, are as exemplary and efficient as possible.</a:t>
            </a:r>
          </a:p>
        </p:txBody>
      </p:sp>
    </p:spTree>
    <p:extLst>
      <p:ext uri="{BB962C8B-B14F-4D97-AF65-F5344CB8AC3E}">
        <p14:creationId xmlns:p14="http://schemas.microsoft.com/office/powerpoint/2010/main" val="1282673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DELEGATIONS OF RESPONSIBILITY</a:t>
            </a:r>
          </a:p>
          <a:p>
            <a:pPr>
              <a:lnSpc>
                <a:spcPct val="150000"/>
              </a:lnSpc>
            </a:pPr>
            <a:r>
              <a:rPr lang="en-GB" sz="2400" dirty="0">
                <a:latin typeface="Arial" panose="020B0604020202020204" pitchFamily="34" charset="0"/>
                <a:cs typeface="Arial" panose="020B0604020202020204" pitchFamily="34" charset="0"/>
              </a:rPr>
              <a:t>On the building site a great deal depends on the foreman because of his strategic position and the nature of his duties and responsibilities. He is a member of a team comprising his immediate superior and other senior executives in the organisation, the trade foreman, and the various operators, drivers and store men that may be on site.</a:t>
            </a:r>
          </a:p>
        </p:txBody>
      </p:sp>
    </p:spTree>
    <p:extLst>
      <p:ext uri="{BB962C8B-B14F-4D97-AF65-F5344CB8AC3E}">
        <p14:creationId xmlns:p14="http://schemas.microsoft.com/office/powerpoint/2010/main" val="2881902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RECEIVING, ISSUING AND RECORDING OF INSTRUCTIONS</a:t>
            </a:r>
          </a:p>
          <a:p>
            <a:pPr>
              <a:lnSpc>
                <a:spcPct val="150000"/>
              </a:lnSpc>
            </a:pPr>
            <a:r>
              <a:rPr lang="en-GB" sz="2400" dirty="0">
                <a:latin typeface="Arial" panose="020B0604020202020204" pitchFamily="34" charset="0"/>
                <a:cs typeface="Arial" panose="020B0604020202020204" pitchFamily="34" charset="0"/>
              </a:rPr>
              <a:t>In any organisation, the channels of the chain of command are the formal channels of communication, and if these are clear, direct and short, there will be less chance of delay, misunderstanding and possible resultant disharmony.</a:t>
            </a:r>
          </a:p>
        </p:txBody>
      </p:sp>
    </p:spTree>
    <p:extLst>
      <p:ext uri="{BB962C8B-B14F-4D97-AF65-F5344CB8AC3E}">
        <p14:creationId xmlns:p14="http://schemas.microsoft.com/office/powerpoint/2010/main" val="2003498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DAY-TO-DAY INSTRUCTIONS TO CONTRACTORS</a:t>
            </a:r>
          </a:p>
          <a:p>
            <a:pPr>
              <a:lnSpc>
                <a:spcPct val="150000"/>
              </a:lnSpc>
            </a:pPr>
            <a:r>
              <a:rPr lang="en-GB" sz="2400" dirty="0">
                <a:latin typeface="Arial" panose="020B0604020202020204" pitchFamily="34" charset="0"/>
                <a:cs typeface="Arial" panose="020B0604020202020204" pitchFamily="34" charset="0"/>
              </a:rPr>
              <a:t>There are often daily occasions when it is necessary to inform, or make requests to, the contractor about the work. Some simple system of sending notes to the agent or members of his staff is necessary. It is best to have only one book in use at a time, all staff writing their notes in it, the carbon copy which remains in the book representing a daily log of all detailed written instructions sent to the agent.</a:t>
            </a:r>
          </a:p>
        </p:txBody>
      </p:sp>
    </p:spTree>
    <p:extLst>
      <p:ext uri="{BB962C8B-B14F-4D97-AF65-F5344CB8AC3E}">
        <p14:creationId xmlns:p14="http://schemas.microsoft.com/office/powerpoint/2010/main" val="1728571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REVIEW OBJECTIVES</a:t>
            </a:r>
          </a:p>
          <a:p>
            <a:pPr>
              <a:lnSpc>
                <a:spcPct val="150000"/>
              </a:lnSpc>
            </a:pPr>
            <a:r>
              <a:rPr lang="en-GB" sz="2400" dirty="0">
                <a:latin typeface="Arial" panose="020B0604020202020204" pitchFamily="34" charset="0"/>
                <a:cs typeface="Arial" panose="020B0604020202020204" pitchFamily="34" charset="0"/>
              </a:rPr>
              <a:t>Each programmed step should carry us toward the end results we want to accomplish. Therefore, as a first step, we should review our objectives, making sure that we have clearly in mind the overall result we want to accomplish. To repeat, it we do not know where we want to go, we can hardly decide how best to get there.</a:t>
            </a:r>
          </a:p>
        </p:txBody>
      </p:sp>
    </p:spTree>
    <p:extLst>
      <p:ext uri="{BB962C8B-B14F-4D97-AF65-F5344CB8AC3E}">
        <p14:creationId xmlns:p14="http://schemas.microsoft.com/office/powerpoint/2010/main" val="1458977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DETERMINE MAJOR STEPS</a:t>
            </a:r>
          </a:p>
          <a:p>
            <a:pPr>
              <a:lnSpc>
                <a:spcPct val="150000"/>
              </a:lnSpc>
            </a:pPr>
            <a:r>
              <a:rPr lang="en-GB" sz="2400" dirty="0">
                <a:latin typeface="Arial" panose="020B0604020202020204" pitchFamily="34" charset="0"/>
                <a:cs typeface="Arial" panose="020B0604020202020204" pitchFamily="34" charset="0"/>
              </a:rPr>
              <a:t>The major areas of accomplishment should be considered, and we should not become bogged down with detail. The natural tendency to work out each step as it comes to mind should be avoided. Our purpose now is to lay out the course as a whole. </a:t>
            </a:r>
          </a:p>
        </p:txBody>
      </p:sp>
    </p:spTree>
    <p:extLst>
      <p:ext uri="{BB962C8B-B14F-4D97-AF65-F5344CB8AC3E}">
        <p14:creationId xmlns:p14="http://schemas.microsoft.com/office/powerpoint/2010/main" val="1711744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Mechanical plant and mechanisation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VARIOUS TYPES OF MECHANISATION</a:t>
            </a:r>
          </a:p>
          <a:p>
            <a:pPr>
              <a:lnSpc>
                <a:spcPct val="150000"/>
              </a:lnSpc>
            </a:pPr>
            <a:r>
              <a:rPr lang="en-GB" sz="2400" dirty="0">
                <a:latin typeface="Arial" panose="020B0604020202020204" pitchFamily="34" charset="0"/>
                <a:cs typeface="Arial" panose="020B0604020202020204" pitchFamily="34" charset="0"/>
              </a:rPr>
              <a:t>Electrically powered plant;</a:t>
            </a:r>
          </a:p>
          <a:p>
            <a:pPr>
              <a:lnSpc>
                <a:spcPct val="150000"/>
              </a:lnSpc>
            </a:pPr>
            <a:r>
              <a:rPr lang="en-GB" sz="2400" dirty="0">
                <a:latin typeface="Arial" panose="020B0604020202020204" pitchFamily="34" charset="0"/>
                <a:cs typeface="Arial" panose="020B0604020202020204" pitchFamily="34" charset="0"/>
              </a:rPr>
              <a:t>Petrol powered plant;</a:t>
            </a:r>
          </a:p>
          <a:p>
            <a:pPr>
              <a:lnSpc>
                <a:spcPct val="150000"/>
              </a:lnSpc>
            </a:pPr>
            <a:r>
              <a:rPr lang="en-GB" sz="2400" dirty="0">
                <a:latin typeface="Arial" panose="020B0604020202020204" pitchFamily="34" charset="0"/>
                <a:cs typeface="Arial" panose="020B0604020202020204" pitchFamily="34" charset="0"/>
              </a:rPr>
              <a:t>Compressed air; and</a:t>
            </a:r>
          </a:p>
          <a:p>
            <a:pPr>
              <a:lnSpc>
                <a:spcPct val="150000"/>
              </a:lnSpc>
            </a:pPr>
            <a:r>
              <a:rPr lang="en-GB" sz="2400" dirty="0">
                <a:latin typeface="Arial" panose="020B0604020202020204" pitchFamily="34" charset="0"/>
                <a:cs typeface="Arial" panose="020B0604020202020204" pitchFamily="34" charset="0"/>
              </a:rPr>
              <a:t>Diesel powered plant.</a:t>
            </a:r>
          </a:p>
        </p:txBody>
      </p:sp>
    </p:spTree>
    <p:extLst>
      <p:ext uri="{BB962C8B-B14F-4D97-AF65-F5344CB8AC3E}">
        <p14:creationId xmlns:p14="http://schemas.microsoft.com/office/powerpoint/2010/main" val="3968097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ESTABLISH PRIORITIES</a:t>
            </a:r>
          </a:p>
          <a:p>
            <a:pPr>
              <a:lnSpc>
                <a:spcPct val="150000"/>
              </a:lnSpc>
            </a:pPr>
            <a:r>
              <a:rPr lang="en-GB" sz="2400" dirty="0">
                <a:latin typeface="Arial" panose="020B0604020202020204" pitchFamily="34" charset="0"/>
                <a:cs typeface="Arial" panose="020B0604020202020204" pitchFamily="34" charset="0"/>
              </a:rPr>
              <a:t>Certain things have to be done before others so as to work towards a cumulative end result. When in doubt, a useful criterion is: What contribution does this particular step make toward accomplishment of the objectives I have set? The more important the contribution to end results, the higher the priority.</a:t>
            </a:r>
          </a:p>
        </p:txBody>
      </p:sp>
    </p:spTree>
    <p:extLst>
      <p:ext uri="{BB962C8B-B14F-4D97-AF65-F5344CB8AC3E}">
        <p14:creationId xmlns:p14="http://schemas.microsoft.com/office/powerpoint/2010/main" val="2162158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SCHEDULE</a:t>
            </a:r>
          </a:p>
          <a:p>
            <a:pPr>
              <a:lnSpc>
                <a:spcPct val="150000"/>
              </a:lnSpc>
            </a:pPr>
            <a:r>
              <a:rPr lang="en-GB" sz="2400" dirty="0">
                <a:latin typeface="Arial" panose="020B0604020202020204" pitchFamily="34" charset="0"/>
                <a:cs typeface="Arial" panose="020B0604020202020204" pitchFamily="34" charset="0"/>
              </a:rPr>
              <a:t>We now look to timing. The first step here is to determine the time limits within which we must work. One approach is to begin at the end point and work back. If we know when we must be finished, we have the best means of determining the total time available and how best to allocate it against each of the major steps we must take. </a:t>
            </a:r>
          </a:p>
        </p:txBody>
      </p:sp>
    </p:spTree>
    <p:extLst>
      <p:ext uri="{BB962C8B-B14F-4D97-AF65-F5344CB8AC3E}">
        <p14:creationId xmlns:p14="http://schemas.microsoft.com/office/powerpoint/2010/main" val="1893788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DETERMINE DETAIL</a:t>
            </a:r>
          </a:p>
          <a:p>
            <a:pPr>
              <a:lnSpc>
                <a:spcPct val="150000"/>
              </a:lnSpc>
            </a:pPr>
            <a:r>
              <a:rPr lang="en-GB" sz="2400" dirty="0">
                <a:latin typeface="Arial" panose="020B0604020202020204" pitchFamily="34" charset="0"/>
                <a:cs typeface="Arial" panose="020B0604020202020204" pitchFamily="34" charset="0"/>
              </a:rPr>
              <a:t>Once we have the major area of accomplishment blocked out, together with the timing, we can establish the detail steps. In those cases where major steps pertain to one subordinate unit, we may want to delegate the detail in full to the accountable managers of that unit, asking him to work out with his people the detail steps together with the attendant schedule. When we do this, he should be given as wide a latitude as possible. </a:t>
            </a:r>
          </a:p>
        </p:txBody>
      </p:sp>
    </p:spTree>
    <p:extLst>
      <p:ext uri="{BB962C8B-B14F-4D97-AF65-F5344CB8AC3E}">
        <p14:creationId xmlns:p14="http://schemas.microsoft.com/office/powerpoint/2010/main" val="2789942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REVIEW AND RECONCILE</a:t>
            </a:r>
          </a:p>
          <a:p>
            <a:pPr>
              <a:lnSpc>
                <a:spcPct val="150000"/>
              </a:lnSpc>
            </a:pPr>
            <a:r>
              <a:rPr lang="en-GB" sz="2400" dirty="0">
                <a:latin typeface="Arial" panose="020B0604020202020204" pitchFamily="34" charset="0"/>
                <a:cs typeface="Arial" panose="020B0604020202020204" pitchFamily="34" charset="0"/>
              </a:rPr>
              <a:t>This review and reconciliation can be accomplished at a committee meeting. When this approach is used, we should be sure to give each committee participant copies of the overall programme and schedule to study beforehand, so that they can come prepared. It is poor practice to ask committee members to review data or assemble information during the meeting.</a:t>
            </a:r>
          </a:p>
        </p:txBody>
      </p:sp>
    </p:spTree>
    <p:extLst>
      <p:ext uri="{BB962C8B-B14F-4D97-AF65-F5344CB8AC3E}">
        <p14:creationId xmlns:p14="http://schemas.microsoft.com/office/powerpoint/2010/main" val="2651533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NEED FOR PLANNING</a:t>
            </a:r>
          </a:p>
          <a:p>
            <a:pPr>
              <a:lnSpc>
                <a:spcPct val="150000"/>
              </a:lnSpc>
            </a:pPr>
            <a:r>
              <a:rPr lang="en-GB" sz="2400" dirty="0">
                <a:latin typeface="Arial" panose="020B0604020202020204" pitchFamily="34" charset="0"/>
                <a:cs typeface="Arial" panose="020B0604020202020204" pitchFamily="34" charset="0"/>
              </a:rPr>
              <a:t>Planning is a fundamental necessity in any civilised society. Without it, getting a specific result by a definite date is a matter of chance. If success is to be assured, national economic planning has to be developed up to ten years in advance. Planning is a continuous process and must be sensitive to change; flexible in approach and vigorous in application.</a:t>
            </a:r>
          </a:p>
        </p:txBody>
      </p:sp>
    </p:spTree>
    <p:extLst>
      <p:ext uri="{BB962C8B-B14F-4D97-AF65-F5344CB8AC3E}">
        <p14:creationId xmlns:p14="http://schemas.microsoft.com/office/powerpoint/2010/main" val="1961124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PLANNING IN THE BUILDING INDUSTRY</a:t>
            </a:r>
          </a:p>
          <a:p>
            <a:pPr>
              <a:lnSpc>
                <a:spcPct val="150000"/>
              </a:lnSpc>
            </a:pPr>
            <a:r>
              <a:rPr lang="en-GB" sz="2400" dirty="0">
                <a:latin typeface="Arial" panose="020B0604020202020204" pitchFamily="34" charset="0"/>
                <a:cs typeface="Arial" panose="020B0604020202020204" pitchFamily="34" charset="0"/>
              </a:rPr>
              <a:t>The prudent building contractor, like a business proprietor, starts his activities with a plan. The builder has to find answers to such questions as: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What proposed building projects are there for the next five to ten years?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What type of construction?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Is building land available?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Are there prospects of development?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Has the area a tendency to grow industrially or residentially?</a:t>
            </a:r>
          </a:p>
        </p:txBody>
      </p:sp>
    </p:spTree>
    <p:extLst>
      <p:ext uri="{BB962C8B-B14F-4D97-AF65-F5344CB8AC3E}">
        <p14:creationId xmlns:p14="http://schemas.microsoft.com/office/powerpoint/2010/main" val="1132471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PRODUCTION PLANNING</a:t>
            </a:r>
          </a:p>
          <a:p>
            <a:pPr>
              <a:lnSpc>
                <a:spcPct val="150000"/>
              </a:lnSpc>
            </a:pPr>
            <a:r>
              <a:rPr lang="en-GB" sz="2400" dirty="0">
                <a:latin typeface="Arial" panose="020B0604020202020204" pitchFamily="34" charset="0"/>
                <a:cs typeface="Arial" panose="020B0604020202020204" pitchFamily="34" charset="0"/>
              </a:rPr>
              <a:t>Production planning in the building industry generally falls into three distinct stages, namely: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Pre-tender planning.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Contract planning.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Detailed, stage or period planning.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Pre-tender planning.</a:t>
            </a:r>
          </a:p>
        </p:txBody>
      </p:sp>
    </p:spTree>
    <p:extLst>
      <p:ext uri="{BB962C8B-B14F-4D97-AF65-F5344CB8AC3E}">
        <p14:creationId xmlns:p14="http://schemas.microsoft.com/office/powerpoint/2010/main" val="3803807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CONTRACT PLANNING</a:t>
            </a:r>
          </a:p>
          <a:p>
            <a:pPr>
              <a:lnSpc>
                <a:spcPct val="150000"/>
              </a:lnSpc>
            </a:pPr>
            <a:r>
              <a:rPr lang="en-GB" sz="2400" dirty="0">
                <a:latin typeface="Arial" panose="020B0604020202020204" pitchFamily="34" charset="0"/>
                <a:cs typeface="Arial" panose="020B0604020202020204" pitchFamily="34" charset="0"/>
              </a:rPr>
              <a:t>Contract planning can be said to comprise five main stages:</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Preliminary negotiations.</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Labour requirements and site organisation.</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Preparation of contract programme.</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Site layout and ancillary arrangements.</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Setting up a reviewing and co-ordinating system.</a:t>
            </a:r>
          </a:p>
        </p:txBody>
      </p:sp>
    </p:spTree>
    <p:extLst>
      <p:ext uri="{BB962C8B-B14F-4D97-AF65-F5344CB8AC3E}">
        <p14:creationId xmlns:p14="http://schemas.microsoft.com/office/powerpoint/2010/main" val="4065030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GENERAL PRINCIPLES </a:t>
            </a:r>
          </a:p>
          <a:p>
            <a:pPr>
              <a:lnSpc>
                <a:spcPct val="150000"/>
              </a:lnSpc>
            </a:pPr>
            <a:r>
              <a:rPr lang="en-GB" sz="2400" dirty="0">
                <a:latin typeface="Arial" panose="020B0604020202020204" pitchFamily="34" charset="0"/>
                <a:cs typeface="Arial" panose="020B0604020202020204" pitchFamily="34" charset="0"/>
              </a:rPr>
              <a:t>This stage of contract planning is concerned with the site itself and there are several major decisions that must be taken at an early stage to ensure the smooth running of the contract later or during the construction period.</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5: Site layout and ancillary arrangements</a:t>
            </a:r>
          </a:p>
        </p:txBody>
      </p:sp>
    </p:spTree>
    <p:extLst>
      <p:ext uri="{BB962C8B-B14F-4D97-AF65-F5344CB8AC3E}">
        <p14:creationId xmlns:p14="http://schemas.microsoft.com/office/powerpoint/2010/main" val="2807545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ARCHITECT/ENGINEER </a:t>
            </a:r>
          </a:p>
          <a:p>
            <a:pPr>
              <a:lnSpc>
                <a:spcPct val="150000"/>
              </a:lnSpc>
            </a:pPr>
            <a:r>
              <a:rPr lang="en-GB" sz="2400" dirty="0">
                <a:latin typeface="Arial" panose="020B0604020202020204" pitchFamily="34" charset="0"/>
                <a:cs typeface="Arial" panose="020B0604020202020204" pitchFamily="34" charset="0"/>
              </a:rPr>
              <a:t>In the initial stage of any project, the work involved is carried out by what could be termed the “design team” working with the building owner. This team is headed by the architect who, up to the stage where the site is handed over, has co ordinated the team comprising his own designers and the client and his advisers and drawn up a fully descriptive set of documents of the building to be erected.</a:t>
            </a:r>
          </a:p>
        </p:txBody>
      </p:sp>
    </p:spTree>
    <p:extLst>
      <p:ext uri="{BB962C8B-B14F-4D97-AF65-F5344CB8AC3E}">
        <p14:creationId xmlns:p14="http://schemas.microsoft.com/office/powerpoint/2010/main" val="2887024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Mechanical plant and mechanisation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FACTORS CONCERNING SELECTION OF MECHANICAL PLANT</a:t>
            </a:r>
          </a:p>
          <a:p>
            <a:pPr>
              <a:lnSpc>
                <a:spcPct val="150000"/>
              </a:lnSpc>
            </a:pPr>
            <a:r>
              <a:rPr lang="en-GB" sz="2400" dirty="0">
                <a:latin typeface="Arial" panose="020B0604020202020204" pitchFamily="34" charset="0"/>
                <a:cs typeface="Arial" panose="020B0604020202020204" pitchFamily="34" charset="0"/>
              </a:rPr>
              <a:t>When choosing plant, capital outlay, running costs and maintenance costs must all be carefully considered, as a larger proportion of the fixed capital of the contracting industry is absorbed by plant. It becomes more important that it should be used to its full working capacity in order to pay for itself and help reduce construction costs.</a:t>
            </a:r>
          </a:p>
        </p:txBody>
      </p:sp>
    </p:spTree>
    <p:extLst>
      <p:ext uri="{BB962C8B-B14F-4D97-AF65-F5344CB8AC3E}">
        <p14:creationId xmlns:p14="http://schemas.microsoft.com/office/powerpoint/2010/main" val="3239537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CLERKS OF WORKS/RESIDENT ENGINEER</a:t>
            </a:r>
          </a:p>
          <a:p>
            <a:pPr>
              <a:lnSpc>
                <a:spcPct val="150000"/>
              </a:lnSpc>
            </a:pPr>
            <a:r>
              <a:rPr lang="en-GB" sz="2400" dirty="0">
                <a:latin typeface="Arial" panose="020B0604020202020204" pitchFamily="34" charset="0"/>
                <a:cs typeface="Arial" panose="020B0604020202020204" pitchFamily="34" charset="0"/>
              </a:rPr>
              <a:t>His position differs from that of others, in that he is not a member of either the design or construction group. He is officially appointed and paid by the client. He is an inspector for the client, but acts under the direction of the architect. He cannot issue an instruction that the architect is not empowered to issue, and when issuing an instruction on behalf of the architect, does so subject to its being confirmed by the architect within a reasonable time.</a:t>
            </a:r>
          </a:p>
        </p:txBody>
      </p:sp>
    </p:spTree>
    <p:extLst>
      <p:ext uri="{BB962C8B-B14F-4D97-AF65-F5344CB8AC3E}">
        <p14:creationId xmlns:p14="http://schemas.microsoft.com/office/powerpoint/2010/main" val="4115789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GENERAL FOREMAN</a:t>
            </a:r>
          </a:p>
          <a:p>
            <a:pPr>
              <a:lnSpc>
                <a:spcPct val="150000"/>
              </a:lnSpc>
            </a:pPr>
            <a:r>
              <a:rPr lang="en-GB" sz="2400" dirty="0">
                <a:latin typeface="Arial" panose="020B0604020202020204" pitchFamily="34" charset="0"/>
                <a:cs typeface="Arial" panose="020B0604020202020204" pitchFamily="34" charset="0"/>
              </a:rPr>
              <a:t>He must, above all, have a thorough understanding of the interpretation of conditions of contracts, specifications, drawings and bills of quantities. Those of the job on which he has been appointed must be as familiar to him as the palm of his hand.</a:t>
            </a:r>
          </a:p>
        </p:txBody>
      </p:sp>
    </p:spTree>
    <p:extLst>
      <p:ext uri="{BB962C8B-B14F-4D97-AF65-F5344CB8AC3E}">
        <p14:creationId xmlns:p14="http://schemas.microsoft.com/office/powerpoint/2010/main" val="1051882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QUANTITY SURVEYOR</a:t>
            </a:r>
          </a:p>
          <a:p>
            <a:pPr>
              <a:lnSpc>
                <a:spcPct val="150000"/>
              </a:lnSpc>
            </a:pPr>
            <a:r>
              <a:rPr lang="en-GB" sz="2400" dirty="0">
                <a:latin typeface="Arial" panose="020B0604020202020204" pitchFamily="34" charset="0"/>
                <a:cs typeface="Arial" panose="020B0604020202020204" pitchFamily="34" charset="0"/>
              </a:rPr>
              <a:t>Prior to, and up to the contract stage, the quantity surveyor has given advice and been Concerned with the cost planning of the building throughout the design stage. He has prepared full bills of quantities based on the drawings and information provided to him by the architect and others.</a:t>
            </a:r>
          </a:p>
        </p:txBody>
      </p:sp>
    </p:spTree>
    <p:extLst>
      <p:ext uri="{BB962C8B-B14F-4D97-AF65-F5344CB8AC3E}">
        <p14:creationId xmlns:p14="http://schemas.microsoft.com/office/powerpoint/2010/main" val="1499806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FOREMAN</a:t>
            </a:r>
          </a:p>
          <a:p>
            <a:pPr>
              <a:lnSpc>
                <a:spcPct val="150000"/>
              </a:lnSpc>
            </a:pPr>
            <a:r>
              <a:rPr lang="en-GB" sz="2400" dirty="0">
                <a:latin typeface="Arial" panose="020B0604020202020204" pitchFamily="34" charset="0"/>
                <a:cs typeface="Arial" panose="020B0604020202020204" pitchFamily="34" charset="0"/>
              </a:rPr>
              <a:t>In most cases the foreman has risen from the ranks, which is an advantage in that he knows much about the workers' jobs and is better able to appreciate their problems as well as recognise their weaknesses and strengths.</a:t>
            </a:r>
          </a:p>
        </p:txBody>
      </p:sp>
    </p:spTree>
    <p:extLst>
      <p:ext uri="{BB962C8B-B14F-4D97-AF65-F5344CB8AC3E}">
        <p14:creationId xmlns:p14="http://schemas.microsoft.com/office/powerpoint/2010/main" val="525379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CHARACTERISTICS OF HUMAN BEHAVIOUR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need to belong;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need for approval;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need for status;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need to achieve success;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need for self-respect.</a:t>
            </a:r>
          </a:p>
        </p:txBody>
      </p:sp>
    </p:spTree>
    <p:extLst>
      <p:ext uri="{BB962C8B-B14F-4D97-AF65-F5344CB8AC3E}">
        <p14:creationId xmlns:p14="http://schemas.microsoft.com/office/powerpoint/2010/main" val="1875101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SUPERVISORS</a:t>
            </a:r>
          </a:p>
          <a:p>
            <a:pPr>
              <a:lnSpc>
                <a:spcPct val="150000"/>
              </a:lnSpc>
            </a:pPr>
            <a:r>
              <a:rPr lang="en-GB" sz="2400" dirty="0">
                <a:latin typeface="Arial" panose="020B0604020202020204" pitchFamily="34" charset="0"/>
                <a:cs typeface="Arial" panose="020B0604020202020204" pitchFamily="34" charset="0"/>
              </a:rPr>
              <a:t>The main responsibilities of a supervisor are to ensure that: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firm for which he works makes a profit.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Workers are afforded good working conditions.</a:t>
            </a:r>
          </a:p>
        </p:txBody>
      </p:sp>
    </p:spTree>
    <p:extLst>
      <p:ext uri="{BB962C8B-B14F-4D97-AF65-F5344CB8AC3E}">
        <p14:creationId xmlns:p14="http://schemas.microsoft.com/office/powerpoint/2010/main" val="3181423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SUB-CONTRACTORS</a:t>
            </a:r>
          </a:p>
          <a:p>
            <a:pPr>
              <a:lnSpc>
                <a:spcPct val="150000"/>
              </a:lnSpc>
            </a:pPr>
            <a:r>
              <a:rPr lang="en-GB" sz="2400" dirty="0">
                <a:latin typeface="Arial" panose="020B0604020202020204" pitchFamily="34" charset="0"/>
                <a:cs typeface="Arial" panose="020B0604020202020204" pitchFamily="34" charset="0"/>
              </a:rPr>
              <a:t>"Sub-contracting" means the undertaking of certain work by a contractor who is subsidiary to the main contractor. The main contractor engages the sub contractor to carry out part of the work of the main contract.</a:t>
            </a:r>
          </a:p>
        </p:txBody>
      </p:sp>
    </p:spTree>
    <p:extLst>
      <p:ext uri="{BB962C8B-B14F-4D97-AF65-F5344CB8AC3E}">
        <p14:creationId xmlns:p14="http://schemas.microsoft.com/office/powerpoint/2010/main" val="3460867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TOOLS</a:t>
            </a:r>
          </a:p>
          <a:p>
            <a:pPr>
              <a:lnSpc>
                <a:spcPct val="150000"/>
              </a:lnSpc>
            </a:pPr>
            <a:r>
              <a:rPr lang="en-GB" sz="2400" dirty="0">
                <a:latin typeface="Arial" panose="020B0604020202020204" pitchFamily="34" charset="0"/>
                <a:cs typeface="Arial" panose="020B0604020202020204" pitchFamily="34" charset="0"/>
              </a:rPr>
              <a:t>Small tools will be requisitioned from main plant stores as required. The foreman on site will be responsible for their storage and return. Site issue and receipt sub ledger and its maintenance in this respect are essential for effective control against losses.</a:t>
            </a:r>
          </a:p>
        </p:txBody>
      </p:sp>
    </p:spTree>
    <p:extLst>
      <p:ext uri="{BB962C8B-B14F-4D97-AF65-F5344CB8AC3E}">
        <p14:creationId xmlns:p14="http://schemas.microsoft.com/office/powerpoint/2010/main" val="3583057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CORRESPONDENCE</a:t>
            </a:r>
          </a:p>
          <a:p>
            <a:pPr>
              <a:lnSpc>
                <a:spcPct val="150000"/>
              </a:lnSpc>
            </a:pPr>
            <a:r>
              <a:rPr lang="en-GB" sz="2400" dirty="0">
                <a:latin typeface="Arial" panose="020B0604020202020204" pitchFamily="34" charset="0"/>
                <a:cs typeface="Arial" panose="020B0604020202020204" pitchFamily="34" charset="0"/>
              </a:rPr>
              <a:t>The supervisor’s copies of letters and memoranda, both to and from the site, should be filed under the name of the firms that have written the letters or the department that has sent the memorandum. This correspondence should be carefully endorsed with any comment he has on the matter, particularly indicating what action has been taken before being filed in date order.</a:t>
            </a:r>
          </a:p>
        </p:txBody>
      </p:sp>
    </p:spTree>
    <p:extLst>
      <p:ext uri="{BB962C8B-B14F-4D97-AF65-F5344CB8AC3E}">
        <p14:creationId xmlns:p14="http://schemas.microsoft.com/office/powerpoint/2010/main" val="3005901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DRAWINGS</a:t>
            </a:r>
          </a:p>
          <a:p>
            <a:pPr>
              <a:lnSpc>
                <a:spcPct val="150000"/>
              </a:lnSpc>
            </a:pPr>
            <a:r>
              <a:rPr lang="en-GB" sz="2400" dirty="0">
                <a:latin typeface="Arial" panose="020B0604020202020204" pitchFamily="34" charset="0"/>
                <a:cs typeface="Arial" panose="020B0604020202020204" pitchFamily="34" charset="0"/>
              </a:rPr>
              <a:t>A complete set of drawings will be provided for use on the site. They must be arranged and filed in a manner that will facilitate easy reference. The method of filing will be to his own ideas but in a form to be found easily. A drawing cabinet or racks are essential. The receipt of drawings issued on site should be recorded in a register set aside for that purpose to keep a check on drawings and for reference during the contract period.</a:t>
            </a:r>
          </a:p>
        </p:txBody>
      </p:sp>
    </p:spTree>
    <p:extLst>
      <p:ext uri="{BB962C8B-B14F-4D97-AF65-F5344CB8AC3E}">
        <p14:creationId xmlns:p14="http://schemas.microsoft.com/office/powerpoint/2010/main" val="2165694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Mechanical plant and mechanisation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PLANNING OF PLANT AND EQUIPMENT</a:t>
            </a:r>
          </a:p>
          <a:p>
            <a:pPr>
              <a:lnSpc>
                <a:spcPct val="150000"/>
              </a:lnSpc>
            </a:pPr>
            <a:r>
              <a:rPr lang="en-GB" sz="2400" dirty="0">
                <a:latin typeface="Arial" panose="020B0604020202020204" pitchFamily="34" charset="0"/>
                <a:cs typeface="Arial" panose="020B0604020202020204" pitchFamily="34" charset="0"/>
              </a:rPr>
              <a:t>When planning how a contract is to be carried out, the first question that has to be answered is: What mechanical plant can best carry out the various operations? With a large selection of mechanical plant now available, the most economical choice of machines and methods of operation in any situation are not always obvious and must be determined by comparative costing.</a:t>
            </a:r>
          </a:p>
        </p:txBody>
      </p:sp>
    </p:spTree>
    <p:extLst>
      <p:ext uri="{BB962C8B-B14F-4D97-AF65-F5344CB8AC3E}">
        <p14:creationId xmlns:p14="http://schemas.microsoft.com/office/powerpoint/2010/main" val="502016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TELEPHONE</a:t>
            </a:r>
          </a:p>
          <a:p>
            <a:pPr>
              <a:lnSpc>
                <a:spcPct val="150000"/>
              </a:lnSpc>
            </a:pPr>
            <a:r>
              <a:rPr lang="en-GB" sz="2400" dirty="0">
                <a:latin typeface="Arial" panose="020B0604020202020204" pitchFamily="34" charset="0"/>
                <a:cs typeface="Arial" panose="020B0604020202020204" pitchFamily="34" charset="0"/>
              </a:rPr>
              <a:t>On a large contract, a telephone will be provided by the contractor for the use of the supervisor and site office. To enable the telephone accounts to be checked, outgoing calls, particularly trunk calls, should be recorded. Sub-contractors and others wishing to use the telephone can be allowed to do so with such calls recorded and paid for on a monthly basis or daily.</a:t>
            </a:r>
          </a:p>
        </p:txBody>
      </p:sp>
    </p:spTree>
    <p:extLst>
      <p:ext uri="{BB962C8B-B14F-4D97-AF65-F5344CB8AC3E}">
        <p14:creationId xmlns:p14="http://schemas.microsoft.com/office/powerpoint/2010/main" val="3712408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DUTIES OF A SITE FOREMAN/SUPERVISOR</a:t>
            </a:r>
          </a:p>
          <a:p>
            <a:pPr>
              <a:lnSpc>
                <a:spcPct val="150000"/>
              </a:lnSpc>
            </a:pPr>
            <a:r>
              <a:rPr lang="en-GB" sz="2400" dirty="0">
                <a:latin typeface="Arial" panose="020B0604020202020204" pitchFamily="34" charset="0"/>
                <a:cs typeface="Arial" panose="020B0604020202020204" pitchFamily="34" charset="0"/>
              </a:rPr>
              <a:t>The keynotes of his duties are leadership and co-operation, and adequate knowledge of the principles governing the work of other departments in the organisation will enable him to carry out his function with due appreciation of their respective values in the general scheme of production.</a:t>
            </a:r>
          </a:p>
        </p:txBody>
      </p:sp>
    </p:spTree>
    <p:extLst>
      <p:ext uri="{BB962C8B-B14F-4D97-AF65-F5344CB8AC3E}">
        <p14:creationId xmlns:p14="http://schemas.microsoft.com/office/powerpoint/2010/main" val="2749848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SITE SERVICING </a:t>
            </a:r>
          </a:p>
          <a:p>
            <a:pPr>
              <a:lnSpc>
                <a:spcPct val="150000"/>
              </a:lnSpc>
            </a:pPr>
            <a:r>
              <a:rPr lang="en-GB" sz="2400" dirty="0">
                <a:latin typeface="Arial" panose="020B0604020202020204" pitchFamily="34" charset="0"/>
                <a:cs typeface="Arial" panose="020B0604020202020204" pitchFamily="34" charset="0"/>
              </a:rPr>
              <a:t>The first stage of maintenance consists of regular attention by the operator to ensure that such items as cleaning, oiling and greasing, tightening loose nuts and bolts, etc. are in order. Daily routine checks must be made of water, oil, fuel, lights, tyres and brakes (for vehicles), while weekly servicing instruction can be incorporated into the driver’s log book to ensure complete coverage.</a:t>
            </a:r>
          </a:p>
        </p:txBody>
      </p:sp>
    </p:spTree>
    <p:extLst>
      <p:ext uri="{BB962C8B-B14F-4D97-AF65-F5344CB8AC3E}">
        <p14:creationId xmlns:p14="http://schemas.microsoft.com/office/powerpoint/2010/main" val="2073475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PREVENTIVE MAINTENANCE</a:t>
            </a:r>
          </a:p>
          <a:p>
            <a:pPr>
              <a:lnSpc>
                <a:spcPct val="150000"/>
              </a:lnSpc>
            </a:pPr>
            <a:r>
              <a:rPr lang="en-GB" sz="2400" dirty="0">
                <a:latin typeface="Arial" panose="020B0604020202020204" pitchFamily="34" charset="0"/>
                <a:cs typeface="Arial" panose="020B0604020202020204" pitchFamily="34" charset="0"/>
              </a:rPr>
              <a:t>Regular inspection by a competent mechanic is the next stage, in order to ensure that machines are kept in good working order and thus reduce the number of breakdowns. These checks should preferably take place outside working hours, for example at weekends, otherwise the plant will need to be withdrawn at agreed intervals for this purpose.</a:t>
            </a:r>
          </a:p>
        </p:txBody>
      </p:sp>
    </p:spTree>
    <p:extLst>
      <p:ext uri="{BB962C8B-B14F-4D97-AF65-F5344CB8AC3E}">
        <p14:creationId xmlns:p14="http://schemas.microsoft.com/office/powerpoint/2010/main" val="3790864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PLANNED MAINTENANCE</a:t>
            </a:r>
          </a:p>
          <a:p>
            <a:pPr>
              <a:lnSpc>
                <a:spcPct val="150000"/>
              </a:lnSpc>
            </a:pPr>
            <a:r>
              <a:rPr lang="en-GB" sz="2400" dirty="0">
                <a:latin typeface="Arial" panose="020B0604020202020204" pitchFamily="34" charset="0"/>
                <a:cs typeface="Arial" panose="020B0604020202020204" pitchFamily="34" charset="0"/>
              </a:rPr>
              <a:t>A maintenance inspection may reveal the need for a future major repair, or a periodic overhaul in a workshop may be due when the machine will be completely stripped down and any worn parts renewed. Arrangement for this work and planning so that the minimum production time is lost, the available workshop resources are not over-taxed, and that the anticipated replacement parts are in stock, constitutes the second leg of systematic maintenance known as planned maintenance. </a:t>
            </a:r>
          </a:p>
        </p:txBody>
      </p:sp>
    </p:spTree>
    <p:extLst>
      <p:ext uri="{BB962C8B-B14F-4D97-AF65-F5344CB8AC3E}">
        <p14:creationId xmlns:p14="http://schemas.microsoft.com/office/powerpoint/2010/main" val="3739043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MASS-HAUL DIAGRAM</a:t>
            </a:r>
          </a:p>
          <a:p>
            <a:pPr>
              <a:lnSpc>
                <a:spcPct val="150000"/>
              </a:lnSpc>
            </a:pPr>
            <a:r>
              <a:rPr lang="en-GB" sz="2400" dirty="0">
                <a:latin typeface="Arial" panose="020B0604020202020204" pitchFamily="34" charset="0"/>
                <a:cs typeface="Arial" panose="020B0604020202020204" pitchFamily="34" charset="0"/>
              </a:rPr>
              <a:t>The work involved in earthworks fall roughly into three categories: excavation, haulage and formation of embankments. Whereas the costs of excavation and embankments depend mainly on the nature of the soil, the amount and cost of haulage depends on the profile of the road in relation to the ground line the economic positioning of borrow pits and spoil heaps, and the good judgement as to the direction of haul.</a:t>
            </a:r>
          </a:p>
        </p:txBody>
      </p:sp>
    </p:spTree>
    <p:extLst>
      <p:ext uri="{BB962C8B-B14F-4D97-AF65-F5344CB8AC3E}">
        <p14:creationId xmlns:p14="http://schemas.microsoft.com/office/powerpoint/2010/main" val="490001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Site layout and ancillary arrangements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MASS-HAUL</a:t>
            </a:r>
          </a:p>
          <a:p>
            <a:pPr>
              <a:lnSpc>
                <a:spcPct val="150000"/>
              </a:lnSpc>
            </a:pPr>
            <a:r>
              <a:rPr lang="en-GB" sz="2400" dirty="0">
                <a:latin typeface="Arial" panose="020B0604020202020204" pitchFamily="34" charset="0"/>
                <a:cs typeface="Arial" panose="020B0604020202020204" pitchFamily="34" charset="0"/>
              </a:rPr>
              <a:t>It should be noted that the mass-haul diagram does not show earthwork volumes, where the section is “cut and cast”, i.e. partly in cutting and partly in bank, so that the earth is simply shifted laterally across the section and does not appear as an accumulated volume. The amount so shifted must, of course, be paid for as excavation.</a:t>
            </a:r>
          </a:p>
        </p:txBody>
      </p:sp>
    </p:spTree>
    <p:extLst>
      <p:ext uri="{BB962C8B-B14F-4D97-AF65-F5344CB8AC3E}">
        <p14:creationId xmlns:p14="http://schemas.microsoft.com/office/powerpoint/2010/main" val="2010866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Mechanical plant and mechanisation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CLASSIFICATION OF PLANT</a:t>
            </a:r>
          </a:p>
          <a:p>
            <a:pPr>
              <a:lnSpc>
                <a:spcPct val="150000"/>
              </a:lnSpc>
            </a:pPr>
            <a:r>
              <a:rPr lang="en-GB" sz="2400" dirty="0">
                <a:latin typeface="Arial" panose="020B0604020202020204" pitchFamily="34" charset="0"/>
                <a:cs typeface="Arial" panose="020B0604020202020204" pitchFamily="34" charset="0"/>
              </a:rPr>
              <a:t>The machines and power tools are divided into three classes according to their degree of mobility: fixed, portable, and mobile. The fixed group includes machines that operate from a fixed position to the site; the portable group applies to machines and tools that can be moved about by pulling, pushing or carrying by hand; and the mobile group describes machines that can move from one place to another under their own power.</a:t>
            </a:r>
          </a:p>
        </p:txBody>
      </p:sp>
    </p:spTree>
    <p:extLst>
      <p:ext uri="{BB962C8B-B14F-4D97-AF65-F5344CB8AC3E}">
        <p14:creationId xmlns:p14="http://schemas.microsoft.com/office/powerpoint/2010/main" val="1530314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Mechanical plant and mechanisation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UTILISATION </a:t>
            </a:r>
          </a:p>
          <a:p>
            <a:pPr>
              <a:lnSpc>
                <a:spcPct val="150000"/>
              </a:lnSpc>
            </a:pPr>
            <a:r>
              <a:rPr lang="en-GB" sz="2400" dirty="0">
                <a:latin typeface="Arial" panose="020B0604020202020204" pitchFamily="34" charset="0"/>
                <a:cs typeface="Arial" panose="020B0604020202020204" pitchFamily="34" charset="0"/>
              </a:rPr>
              <a:t>An experienced person will select a machine in the light of the following requirements: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It must be the right kind of machine for the job.</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It must be able to carry out its task economically, and continuously.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There must always be sufficient work on the job to keep it occupied.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There must be sufficient site attendance available to maintain its maximum output.</a:t>
            </a:r>
          </a:p>
        </p:txBody>
      </p:sp>
    </p:spTree>
    <p:extLst>
      <p:ext uri="{BB962C8B-B14F-4D97-AF65-F5344CB8AC3E}">
        <p14:creationId xmlns:p14="http://schemas.microsoft.com/office/powerpoint/2010/main" val="3321078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Contractual roles, laws and regulations play a major role in building administration; one has to always work within the law or risk facing possible fines for offences. Of major importance is the distinction between the employer, the client, the architect and the contractor.</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Agreement of contract</a:t>
            </a:r>
          </a:p>
        </p:txBody>
      </p:sp>
    </p:spTree>
    <p:extLst>
      <p:ext uri="{BB962C8B-B14F-4D97-AF65-F5344CB8AC3E}">
        <p14:creationId xmlns:p14="http://schemas.microsoft.com/office/powerpoint/2010/main" val="2371092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TENDER/CONTRACT DOCUMENT</a:t>
            </a:r>
          </a:p>
          <a:p>
            <a:pPr>
              <a:lnSpc>
                <a:spcPct val="150000"/>
              </a:lnSpc>
            </a:pPr>
            <a:r>
              <a:rPr lang="en-GB" sz="2400" dirty="0">
                <a:latin typeface="Arial" panose="020B0604020202020204" pitchFamily="34" charset="0"/>
                <a:cs typeface="Arial" panose="020B0604020202020204" pitchFamily="34" charset="0"/>
              </a:rPr>
              <a:t>The tender sets out the formal wording of the tenderer's offer to undertake the contract, and should include: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Scheduling</a:t>
            </a:r>
          </a:p>
        </p:txBody>
      </p:sp>
      <p:sp>
        <p:nvSpPr>
          <p:cNvPr id="2" name="Rectangle 1">
            <a:extLst>
              <a:ext uri="{FF2B5EF4-FFF2-40B4-BE49-F238E27FC236}">
                <a16:creationId xmlns:a16="http://schemas.microsoft.com/office/drawing/2014/main" id="{E62490E8-B23E-4519-9B7B-4A36D814D3F2}"/>
              </a:ext>
            </a:extLst>
          </p:cNvPr>
          <p:cNvSpPr/>
          <p:nvPr/>
        </p:nvSpPr>
        <p:spPr>
          <a:xfrm>
            <a:off x="802340" y="3407406"/>
            <a:ext cx="11093823" cy="2239844"/>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Drawings;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Specifications;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Bill of quantities;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Schedule of rates;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Conditions of contract;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Contract/agreement;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Tender form.</a:t>
            </a:r>
          </a:p>
        </p:txBody>
      </p:sp>
    </p:spTree>
    <p:extLst>
      <p:ext uri="{BB962C8B-B14F-4D97-AF65-F5344CB8AC3E}">
        <p14:creationId xmlns:p14="http://schemas.microsoft.com/office/powerpoint/2010/main" val="2876176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4616</TotalTime>
  <Words>4153</Words>
  <Application>Microsoft Office PowerPoint</Application>
  <PresentationFormat>Widescreen</PresentationFormat>
  <Paragraphs>268</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Brandon Grotesque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Becky Leighton</cp:lastModifiedBy>
  <cp:revision>135</cp:revision>
  <dcterms:created xsi:type="dcterms:W3CDTF">2018-09-18T08:47:31Z</dcterms:created>
  <dcterms:modified xsi:type="dcterms:W3CDTF">2019-10-31T14:25:14Z</dcterms:modified>
</cp:coreProperties>
</file>