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75" r:id="rId5"/>
    <p:sldId id="261" r:id="rId6"/>
    <p:sldId id="276" r:id="rId7"/>
    <p:sldId id="277" r:id="rId8"/>
    <p:sldId id="278" r:id="rId9"/>
    <p:sldId id="279" r:id="rId10"/>
    <p:sldId id="280" r:id="rId11"/>
    <p:sldId id="281" r:id="rId12"/>
    <p:sldId id="282" r:id="rId13"/>
    <p:sldId id="262" r:id="rId14"/>
    <p:sldId id="283" r:id="rId15"/>
    <p:sldId id="284" r:id="rId16"/>
    <p:sldId id="285" r:id="rId17"/>
    <p:sldId id="263" r:id="rId18"/>
    <p:sldId id="286" r:id="rId19"/>
    <p:sldId id="287" r:id="rId20"/>
    <p:sldId id="288" r:id="rId21"/>
    <p:sldId id="289" r:id="rId22"/>
    <p:sldId id="264" r:id="rId23"/>
    <p:sldId id="290" r:id="rId24"/>
    <p:sldId id="291" r:id="rId25"/>
    <p:sldId id="292" r:id="rId26"/>
    <p:sldId id="293" r:id="rId27"/>
    <p:sldId id="294" r:id="rId28"/>
    <p:sldId id="295" r:id="rId29"/>
    <p:sldId id="296" r:id="rId30"/>
    <p:sldId id="265" r:id="rId31"/>
    <p:sldId id="297" r:id="rId32"/>
    <p:sldId id="298" r:id="rId33"/>
    <p:sldId id="299" r:id="rId34"/>
    <p:sldId id="300" r:id="rId35"/>
    <p:sldId id="301" r:id="rId36"/>
    <p:sldId id="266" r:id="rId37"/>
    <p:sldId id="302" r:id="rId38"/>
    <p:sldId id="303" r:id="rId39"/>
    <p:sldId id="304" r:id="rId40"/>
    <p:sldId id="305" r:id="rId41"/>
    <p:sldId id="306" r:id="rId42"/>
    <p:sldId id="350" r:id="rId43"/>
    <p:sldId id="267" r:id="rId44"/>
    <p:sldId id="309" r:id="rId45"/>
    <p:sldId id="310" r:id="rId46"/>
    <p:sldId id="311" r:id="rId47"/>
    <p:sldId id="268" r:id="rId48"/>
    <p:sldId id="312" r:id="rId49"/>
    <p:sldId id="313" r:id="rId50"/>
    <p:sldId id="314" r:id="rId51"/>
    <p:sldId id="315" r:id="rId52"/>
    <p:sldId id="316" r:id="rId53"/>
    <p:sldId id="318" r:id="rId54"/>
    <p:sldId id="319" r:id="rId55"/>
    <p:sldId id="320" r:id="rId56"/>
    <p:sldId id="321" r:id="rId57"/>
    <p:sldId id="322" r:id="rId58"/>
    <p:sldId id="323" r:id="rId59"/>
    <p:sldId id="351" r:id="rId60"/>
    <p:sldId id="324" r:id="rId61"/>
    <p:sldId id="269" r:id="rId62"/>
    <p:sldId id="326" r:id="rId63"/>
    <p:sldId id="327" r:id="rId64"/>
    <p:sldId id="328" r:id="rId65"/>
    <p:sldId id="329" r:id="rId66"/>
    <p:sldId id="270" r:id="rId67"/>
    <p:sldId id="330" r:id="rId68"/>
    <p:sldId id="331" r:id="rId69"/>
    <p:sldId id="332" r:id="rId70"/>
    <p:sldId id="333" r:id="rId71"/>
    <p:sldId id="271" r:id="rId72"/>
    <p:sldId id="334" r:id="rId73"/>
    <p:sldId id="336" r:id="rId74"/>
    <p:sldId id="337" r:id="rId75"/>
    <p:sldId id="272" r:id="rId76"/>
    <p:sldId id="338" r:id="rId77"/>
    <p:sldId id="339" r:id="rId78"/>
    <p:sldId id="340" r:id="rId79"/>
    <p:sldId id="341" r:id="rId80"/>
    <p:sldId id="342" r:id="rId81"/>
    <p:sldId id="343" r:id="rId82"/>
    <p:sldId id="344" r:id="rId83"/>
    <p:sldId id="273" r:id="rId84"/>
    <p:sldId id="345" r:id="rId85"/>
    <p:sldId id="346" r:id="rId86"/>
    <p:sldId id="347" r:id="rId87"/>
    <p:sldId id="348" r:id="rId88"/>
    <p:sldId id="34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38"/>
    <p:restoredTop sz="94570"/>
  </p:normalViewPr>
  <p:slideViewPr>
    <p:cSldViewPr snapToGrid="0" snapToObjects="1">
      <p:cViewPr varScale="1">
        <p:scale>
          <a:sx n="54" d="100"/>
          <a:sy n="54" d="100"/>
        </p:scale>
        <p:origin x="102" y="3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8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B704E-2471-8C4C-B124-16D1A89E82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1"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Industrial Electronics</a:t>
            </a:r>
          </a:p>
          <a:p>
            <a:pPr algn="r"/>
            <a:r>
              <a:rPr lang="en-GB" sz="5400" b="1" dirty="0">
                <a:solidFill>
                  <a:schemeClr val="bg1"/>
                </a:solidFill>
                <a:latin typeface="Brandon Grotesque Medium" panose="020B0603020203060202" pitchFamily="34" charset="77"/>
              </a:rPr>
              <a:t>N1</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POSITIVE- AND NEGATIVE CHARGES</a:t>
            </a:r>
          </a:p>
          <a:p>
            <a:pPr>
              <a:lnSpc>
                <a:spcPct val="150000"/>
              </a:lnSpc>
            </a:pPr>
            <a:r>
              <a:rPr lang="en-GB" sz="2400" dirty="0">
                <a:latin typeface="Arial" panose="020B0604020202020204" pitchFamily="34" charset="0"/>
                <a:cs typeface="Arial" panose="020B0604020202020204" pitchFamily="34" charset="0"/>
              </a:rPr>
              <a:t>An atom that has valence electrons will always strive to become stable and in doing so will either lose or gain electrons. When an atom gains an electron the atom becomes negatively charged since it has a surplus of electrons and when an atom loses an electron it will become positively charged since it will have a deficit of electrons.</a:t>
            </a:r>
          </a:p>
        </p:txBody>
      </p:sp>
    </p:spTree>
    <p:extLst>
      <p:ext uri="{BB962C8B-B14F-4D97-AF65-F5344CB8AC3E}">
        <p14:creationId xmlns:p14="http://schemas.microsoft.com/office/powerpoint/2010/main" val="93626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CONDUCTION</a:t>
            </a:r>
          </a:p>
          <a:p>
            <a:pPr>
              <a:lnSpc>
                <a:spcPct val="150000"/>
              </a:lnSpc>
            </a:pPr>
            <a:r>
              <a:rPr lang="en-GB" sz="2400" dirty="0">
                <a:latin typeface="Arial" panose="020B0604020202020204" pitchFamily="34" charset="0"/>
                <a:cs typeface="Arial" panose="020B0604020202020204" pitchFamily="34" charset="0"/>
              </a:rPr>
              <a:t>Movement of electrons or conduction can and will take place in any given conducting material, in a desired direction, should a source of power be applied across such material. The conduction process can be by either hole flow (transfer) or electron motion or by both.</a:t>
            </a:r>
          </a:p>
        </p:txBody>
      </p:sp>
    </p:spTree>
    <p:extLst>
      <p:ext uri="{BB962C8B-B14F-4D97-AF65-F5344CB8AC3E}">
        <p14:creationId xmlns:p14="http://schemas.microsoft.com/office/powerpoint/2010/main" val="9067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ENERGY BANDS</a:t>
            </a:r>
          </a:p>
          <a:p>
            <a:pPr>
              <a:lnSpc>
                <a:spcPct val="150000"/>
              </a:lnSpc>
            </a:pPr>
            <a:r>
              <a:rPr lang="en-GB" sz="2400" dirty="0">
                <a:latin typeface="Arial" panose="020B0604020202020204" pitchFamily="34" charset="0"/>
                <a:cs typeface="Arial" panose="020B0604020202020204" pitchFamily="34" charset="0"/>
              </a:rPr>
              <a:t>In any given material, conducting or insulating, there are two distinct energy bands in which electrons may exist, namely the conduction band and the valence band but they will be separated by the forbidden gap.</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3027" y="4058189"/>
            <a:ext cx="2523026" cy="2154093"/>
          </a:xfrm>
          <a:prstGeom prst="rect">
            <a:avLst/>
          </a:prstGeom>
        </p:spPr>
      </p:pic>
    </p:spTree>
    <p:extLst>
      <p:ext uri="{BB962C8B-B14F-4D97-AF65-F5344CB8AC3E}">
        <p14:creationId xmlns:p14="http://schemas.microsoft.com/office/powerpoint/2010/main" val="183277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CONDUCTING MATERIALS</a:t>
            </a:r>
          </a:p>
          <a:p>
            <a:pPr>
              <a:lnSpc>
                <a:spcPct val="150000"/>
              </a:lnSpc>
            </a:pPr>
            <a:r>
              <a:rPr lang="en-GB" sz="2400" dirty="0">
                <a:latin typeface="Arial" panose="020B0604020202020204" pitchFamily="34" charset="0"/>
                <a:cs typeface="Arial" panose="020B0604020202020204" pitchFamily="34" charset="0"/>
              </a:rPr>
              <a:t>All conducting materials are normally metallic and/or alloys of metals and are classified according to the conductivity of that particular material. Silver, for example, is the best conductor but is very expensive. Copper is used more often as it is versatile and affordable.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Conductors and Insulators</a:t>
            </a:r>
          </a:p>
        </p:txBody>
      </p:sp>
    </p:spTree>
    <p:extLst>
      <p:ext uri="{BB962C8B-B14F-4D97-AF65-F5344CB8AC3E}">
        <p14:creationId xmlns:p14="http://schemas.microsoft.com/office/powerpoint/2010/main" val="5242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Conductors and Insulators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ALLOYS</a:t>
            </a:r>
          </a:p>
          <a:p>
            <a:pPr>
              <a:lnSpc>
                <a:spcPct val="150000"/>
              </a:lnSpc>
            </a:pPr>
            <a:r>
              <a:rPr lang="en-GB" sz="2400" dirty="0">
                <a:latin typeface="Arial" panose="020B0604020202020204" pitchFamily="34" charset="0"/>
                <a:cs typeface="Arial" panose="020B0604020202020204" pitchFamily="34" charset="0"/>
              </a:rPr>
              <a:t>There are materials that may be combined chemically so as to give specific properties and this combination is termed an alloy. Examples of alloys include: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Brass;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Bronze;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Soft solder; and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Carbon.</a:t>
            </a:r>
          </a:p>
        </p:txBody>
      </p:sp>
    </p:spTree>
    <p:extLst>
      <p:ext uri="{BB962C8B-B14F-4D97-AF65-F5344CB8AC3E}">
        <p14:creationId xmlns:p14="http://schemas.microsoft.com/office/powerpoint/2010/main" val="172588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Conductors and Insulators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INSULATING MATERIALS</a:t>
            </a:r>
          </a:p>
          <a:p>
            <a:pPr>
              <a:lnSpc>
                <a:spcPct val="150000"/>
              </a:lnSpc>
            </a:pPr>
            <a:r>
              <a:rPr lang="en-GB" sz="2400" dirty="0">
                <a:latin typeface="Arial" panose="020B0604020202020204" pitchFamily="34" charset="0"/>
                <a:cs typeface="Arial" panose="020B0604020202020204" pitchFamily="34" charset="0"/>
              </a:rPr>
              <a:t>An insulator may be defined as an element that will not allow an electrical current to flow since there are no free electrons in those elements. Materials commonly used in the electrical industry include: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Pure rubber;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Cotton;</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Paper;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Mica.</a:t>
            </a:r>
          </a:p>
        </p:txBody>
      </p:sp>
    </p:spTree>
    <p:extLst>
      <p:ext uri="{BB962C8B-B14F-4D97-AF65-F5344CB8AC3E}">
        <p14:creationId xmlns:p14="http://schemas.microsoft.com/office/powerpoint/2010/main" val="116550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Conductors and Insulators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CLASSFICATION OF INSULATING MATERIALS</a:t>
            </a:r>
          </a:p>
          <a:p>
            <a:pPr>
              <a:lnSpc>
                <a:spcPct val="150000"/>
              </a:lnSpc>
            </a:pPr>
            <a:r>
              <a:rPr lang="en-GB" sz="2400" dirty="0">
                <a:latin typeface="Arial" panose="020B0604020202020204" pitchFamily="34" charset="0"/>
                <a:cs typeface="Arial" panose="020B0604020202020204" pitchFamily="34" charset="0"/>
              </a:rPr>
              <a:t>All insulating materials used in electrical engineering and industries today are classified according to the temperature they can withstand.</a:t>
            </a:r>
          </a:p>
        </p:txBody>
      </p:sp>
    </p:spTree>
    <p:extLst>
      <p:ext uri="{BB962C8B-B14F-4D97-AF65-F5344CB8AC3E}">
        <p14:creationId xmlns:p14="http://schemas.microsoft.com/office/powerpoint/2010/main" val="171482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GB" sz="2400" dirty="0">
                <a:latin typeface="Arial" panose="020B0604020202020204" pitchFamily="34" charset="0"/>
                <a:cs typeface="Arial" panose="020B0604020202020204" pitchFamily="34" charset="0"/>
              </a:rPr>
              <a:t>All conducting materials will have an opposition to the flow of an electrical current and that this phenomenon is termed resistance of that specific material. A resistor is an electronic component, which offers opposition to the flow of an electric current.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Resistors</a:t>
            </a:r>
          </a:p>
        </p:txBody>
      </p:sp>
    </p:spTree>
    <p:extLst>
      <p:ext uri="{BB962C8B-B14F-4D97-AF65-F5344CB8AC3E}">
        <p14:creationId xmlns:p14="http://schemas.microsoft.com/office/powerpoint/2010/main" val="59780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Resistors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7831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DETERMINING RESISTANCE</a:t>
            </a:r>
          </a:p>
          <a:p>
            <a:pPr>
              <a:lnSpc>
                <a:spcPct val="150000"/>
              </a:lnSpc>
            </a:pPr>
            <a:r>
              <a:rPr lang="en-GB" sz="2400" dirty="0">
                <a:latin typeface="Arial" panose="020B0604020202020204" pitchFamily="34" charset="0"/>
                <a:cs typeface="Arial" panose="020B0604020202020204" pitchFamily="34" charset="0"/>
              </a:rPr>
              <a:t>Resistance can be determined by means of</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Colour coding in which selected colours are assigned with a specific numerical value and by merely looking at the colour code and the value of that particular resistor is determined,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Measurement in which an instrument is used to measure the quantities of current, voltage and resistance by selecting the suitable quantity and scale of the variable to be measured.</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5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Resistors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RESISTORS</a:t>
            </a:r>
          </a:p>
          <a:p>
            <a:pPr>
              <a:lnSpc>
                <a:spcPct val="150000"/>
              </a:lnSpc>
            </a:pPr>
            <a:r>
              <a:rPr lang="en-GB" sz="2400" dirty="0">
                <a:latin typeface="Arial" panose="020B0604020202020204" pitchFamily="34" charset="0"/>
                <a:cs typeface="Arial" panose="020B0604020202020204" pitchFamily="34" charset="0"/>
              </a:rPr>
              <a:t>Resistors are divided into two main categories namely: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Fixed-types; and</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Variable- or adjustable types.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42830" y="3026121"/>
            <a:ext cx="3977107" cy="2913710"/>
          </a:xfrm>
          <a:prstGeom prst="rect">
            <a:avLst/>
          </a:prstGeom>
        </p:spPr>
      </p:pic>
    </p:spTree>
    <p:extLst>
      <p:ext uri="{BB962C8B-B14F-4D97-AF65-F5344CB8AC3E}">
        <p14:creationId xmlns:p14="http://schemas.microsoft.com/office/powerpoint/2010/main" val="183139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UNITS OF MEASUREMENT AND PREFIXES</a:t>
                </a:r>
              </a:p>
              <a:p>
                <a:pPr>
                  <a:lnSpc>
                    <a:spcPct val="150000"/>
                  </a:lnSpc>
                </a:pPr>
                <a:r>
                  <a:rPr lang="en-GB" sz="2400" dirty="0">
                    <a:latin typeface="Arial" panose="020B0604020202020204" pitchFamily="34" charset="0"/>
                    <a:cs typeface="Arial" panose="020B0604020202020204" pitchFamily="34" charset="0"/>
                  </a:rPr>
                  <a:t>It it important to have a solid background and knowledge of the units of measurement in this field of study. This is related to quantities such as: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Length. E.g. metres (m)</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Area. E.g. square metres (</a:t>
                </a:r>
                <a14:m>
                  <m:oMath xmlns:m="http://schemas.openxmlformats.org/officeDocument/2006/math">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charset="0"/>
                            <a:cs typeface="Arial" panose="020B0604020202020204" pitchFamily="34" charset="0"/>
                          </a:rPr>
                          <m:t>𝑚</m:t>
                        </m:r>
                      </m:e>
                      <m:sup>
                        <m:r>
                          <a:rPr lang="en-US" sz="2400" b="0" i="1" smtClean="0">
                            <a:latin typeface="Cambria Math" charset="0"/>
                            <a:cs typeface="Arial" panose="020B0604020202020204" pitchFamily="34" charset="0"/>
                          </a:rPr>
                          <m:t>2</m:t>
                        </m:r>
                      </m:sup>
                    </m:sSup>
                  </m:oMath>
                </a14:m>
                <a:r>
                  <a:rPr lang="en-GB" sz="2400" dirty="0">
                    <a:latin typeface="Arial" panose="020B0604020202020204" pitchFamily="34" charset="0"/>
                    <a:cs typeface="Arial" panose="020B0604020202020204" pitchFamily="34" charset="0"/>
                  </a:rPr>
                  <a: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Time. E.g. seconds (s)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Electromotive forces: Volts (V)</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Frequency: Hertz (Hz)</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524315"/>
              </a:xfrm>
              <a:prstGeom prst="rect">
                <a:avLst/>
              </a:prstGeom>
              <a:blipFill rotWithShape="0">
                <a:blip r:embed="rId4"/>
                <a:stretch>
                  <a:fillRect l="-863" b="-80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Introduction to Electronics</a:t>
            </a: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Resistors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INFLUENCING RESISTANCE</a:t>
            </a:r>
          </a:p>
          <a:p>
            <a:pPr>
              <a:lnSpc>
                <a:spcPct val="150000"/>
              </a:lnSpc>
            </a:pPr>
            <a:r>
              <a:rPr lang="en-GB" sz="2400" dirty="0">
                <a:latin typeface="Arial" panose="020B0604020202020204" pitchFamily="34" charset="0"/>
                <a:cs typeface="Arial" panose="020B0604020202020204" pitchFamily="34" charset="0"/>
              </a:rPr>
              <a:t>The resistance of all materials are dependant upon the following four factors: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resistivity of the material;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length of the material;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cross-sectional area of the conductor;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temperature.</a:t>
            </a:r>
          </a:p>
        </p:txBody>
      </p:sp>
    </p:spTree>
    <p:extLst>
      <p:ext uri="{BB962C8B-B14F-4D97-AF65-F5344CB8AC3E}">
        <p14:creationId xmlns:p14="http://schemas.microsoft.com/office/powerpoint/2010/main" val="67817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Resistors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ARRANGEMENT OF RESISTORS</a:t>
            </a:r>
          </a:p>
          <a:p>
            <a:pPr>
              <a:lnSpc>
                <a:spcPct val="150000"/>
              </a:lnSpc>
            </a:pPr>
            <a:r>
              <a:rPr lang="en-GB" sz="2400" dirty="0">
                <a:latin typeface="Arial" panose="020B0604020202020204" pitchFamily="34" charset="0"/>
                <a:cs typeface="Arial" panose="020B0604020202020204" pitchFamily="34" charset="0"/>
              </a:rPr>
              <a:t>Resistors may be arranged in any way so as to give any desired result as we require it to give. They can be arranged in:</a:t>
            </a:r>
          </a:p>
        </p:txBody>
      </p:sp>
      <p:sp>
        <p:nvSpPr>
          <p:cNvPr id="2" name="TextBox 1"/>
          <p:cNvSpPr txBox="1"/>
          <p:nvPr/>
        </p:nvSpPr>
        <p:spPr>
          <a:xfrm>
            <a:off x="1483443" y="3751990"/>
            <a:ext cx="10420056" cy="461665"/>
          </a:xfrm>
          <a:prstGeom prst="rect">
            <a:avLst/>
          </a:prstGeom>
          <a:noFill/>
        </p:spPr>
        <p:txBody>
          <a:bodyPr wrap="square" numCol="2" rtlCol="0">
            <a:spAutoFit/>
          </a:bodyPr>
          <a:lstStyle/>
          <a:p>
            <a:pPr marL="342900" indent="-342900">
              <a:buFont typeface="Arial" charset="0"/>
              <a:buChar char="•"/>
            </a:pPr>
            <a:r>
              <a:rPr lang="en-US" sz="2400" dirty="0">
                <a:latin typeface="Arial" charset="0"/>
                <a:ea typeface="Arial" charset="0"/>
                <a:cs typeface="Arial" charset="0"/>
              </a:rPr>
              <a:t>Series, and </a:t>
            </a:r>
          </a:p>
          <a:p>
            <a:pPr marL="342900" indent="-342900">
              <a:buFont typeface="Arial" charset="0"/>
              <a:buChar char="•"/>
            </a:pPr>
            <a:r>
              <a:rPr lang="en-US" sz="2400" dirty="0">
                <a:latin typeface="Arial" charset="0"/>
                <a:ea typeface="Arial" charset="0"/>
                <a:cs typeface="Arial" charset="0"/>
              </a:rPr>
              <a:t>Parallel</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376" y="4296596"/>
            <a:ext cx="3528733" cy="12315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4891" y="4408544"/>
            <a:ext cx="1864752" cy="1663157"/>
          </a:xfrm>
          <a:prstGeom prst="rect">
            <a:avLst/>
          </a:prstGeom>
        </p:spPr>
      </p:pic>
    </p:spTree>
    <p:extLst>
      <p:ext uri="{BB962C8B-B14F-4D97-AF65-F5344CB8AC3E}">
        <p14:creationId xmlns:p14="http://schemas.microsoft.com/office/powerpoint/2010/main" val="50044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GB" sz="2400" dirty="0">
                <a:latin typeface="Arial" panose="020B0604020202020204" pitchFamily="34" charset="0"/>
                <a:cs typeface="Arial" panose="020B0604020202020204" pitchFamily="34" charset="0"/>
              </a:rPr>
              <a:t>Capacitors are extensively used in electronic circuits for coupling, filter networks, tuned circuits and by-passing circuits. A capacitor is a component that will be able to store an electrostatic charge and its unit of measurement is the Farad.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Capacitors</a:t>
            </a:r>
          </a:p>
        </p:txBody>
      </p:sp>
    </p:spTree>
    <p:extLst>
      <p:ext uri="{BB962C8B-B14F-4D97-AF65-F5344CB8AC3E}">
        <p14:creationId xmlns:p14="http://schemas.microsoft.com/office/powerpoint/2010/main" val="156544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THAT INFLUENCE CAPACITANCE</a:t>
            </a:r>
          </a:p>
          <a:p>
            <a:pPr>
              <a:lnSpc>
                <a:spcPct val="150000"/>
              </a:lnSpc>
            </a:pPr>
            <a:r>
              <a:rPr lang="en-GB" sz="2400" dirty="0">
                <a:latin typeface="Arial" panose="020B0604020202020204" pitchFamily="34" charset="0"/>
                <a:cs typeface="Arial" panose="020B0604020202020204" pitchFamily="34" charset="0"/>
              </a:rPr>
              <a:t>There are three main factors that influence the capacity of a capacitor:</a:t>
            </a:r>
          </a:p>
          <a:p>
            <a:pPr marL="457200" indent="-457200">
              <a:lnSpc>
                <a:spcPct val="150000"/>
              </a:lnSpc>
              <a:buFont typeface="Arial" charset="0"/>
              <a:buChar char="•"/>
            </a:pPr>
            <a:r>
              <a:rPr lang="en-GB" sz="2400" dirty="0">
                <a:latin typeface="Arial" panose="020B0604020202020204" pitchFamily="34" charset="0"/>
                <a:cs typeface="Arial" panose="020B0604020202020204" pitchFamily="34" charset="0"/>
              </a:rPr>
              <a:t>Dielectric constant;</a:t>
            </a:r>
          </a:p>
          <a:p>
            <a:pPr marL="457200" indent="-457200">
              <a:lnSpc>
                <a:spcPct val="150000"/>
              </a:lnSpc>
              <a:buFont typeface="Arial" charset="0"/>
              <a:buChar char="•"/>
            </a:pPr>
            <a:r>
              <a:rPr lang="en-GB" sz="2400" dirty="0">
                <a:latin typeface="Arial" panose="020B0604020202020204" pitchFamily="34" charset="0"/>
                <a:cs typeface="Arial" panose="020B0604020202020204" pitchFamily="34" charset="0"/>
              </a:rPr>
              <a:t>Cross-sectional area of plates; and</a:t>
            </a:r>
          </a:p>
          <a:p>
            <a:pPr marL="457200" indent="-457200">
              <a:lnSpc>
                <a:spcPct val="150000"/>
              </a:lnSpc>
              <a:buFont typeface="Arial" charset="0"/>
              <a:buChar char="•"/>
            </a:pPr>
            <a:r>
              <a:rPr lang="en-GB" sz="2400" dirty="0">
                <a:latin typeface="Arial" panose="020B0604020202020204" pitchFamily="34" charset="0"/>
                <a:cs typeface="Arial" panose="020B0604020202020204" pitchFamily="34" charset="0"/>
              </a:rPr>
              <a:t>Distance between the plates.</a:t>
            </a:r>
          </a:p>
        </p:txBody>
      </p:sp>
    </p:spTree>
    <p:extLst>
      <p:ext uri="{BB962C8B-B14F-4D97-AF65-F5344CB8AC3E}">
        <p14:creationId xmlns:p14="http://schemas.microsoft.com/office/powerpoint/2010/main" val="91931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CAPACITORS</a:t>
            </a:r>
          </a:p>
          <a:p>
            <a:pPr>
              <a:lnSpc>
                <a:spcPct val="150000"/>
              </a:lnSpc>
            </a:pPr>
            <a:r>
              <a:rPr lang="en-GB" sz="2400" dirty="0">
                <a:latin typeface="Arial" panose="020B0604020202020204" pitchFamily="34" charset="0"/>
                <a:cs typeface="Arial" panose="020B0604020202020204" pitchFamily="34" charset="0"/>
              </a:rPr>
              <a:t>There are several types of capacitors such as: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Air capacitors;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Mica capacitors;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Paper capacitors;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Ceramic capacitors;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Aluminium electrolytic capacitors;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Tantalum electrolytic capacitors.</a:t>
            </a:r>
          </a:p>
        </p:txBody>
      </p:sp>
    </p:spTree>
    <p:extLst>
      <p:ext uri="{BB962C8B-B14F-4D97-AF65-F5344CB8AC3E}">
        <p14:creationId xmlns:p14="http://schemas.microsoft.com/office/powerpoint/2010/main" val="211749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OF CAPACITORS</a:t>
            </a:r>
          </a:p>
          <a:p>
            <a:pPr>
              <a:lnSpc>
                <a:spcPct val="150000"/>
              </a:lnSpc>
            </a:pPr>
            <a:r>
              <a:rPr lang="en-GB" sz="2400" dirty="0">
                <a:latin typeface="Arial" panose="020B0604020202020204" pitchFamily="34" charset="0"/>
                <a:cs typeface="Arial" panose="020B0604020202020204" pitchFamily="34" charset="0"/>
              </a:rPr>
              <a:t>When testing capacitors, they be removed from the circuit and discharged and only then can the testing commence.</a:t>
            </a:r>
          </a:p>
          <a:p>
            <a:pPr>
              <a:lnSpc>
                <a:spcPct val="150000"/>
              </a:lnSpc>
            </a:pPr>
            <a:r>
              <a:rPr lang="en-GB" sz="2400" dirty="0">
                <a:latin typeface="Arial" panose="020B0604020202020204" pitchFamily="34" charset="0"/>
                <a:cs typeface="Arial" panose="020B0604020202020204" pitchFamily="34" charset="0"/>
              </a:rPr>
              <a:t>There are two types of faults that can occur in a capacitor and each one will be treated individually: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short-circuited capacitor;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leaky capacitor.</a:t>
            </a:r>
          </a:p>
        </p:txBody>
      </p:sp>
    </p:spTree>
    <p:extLst>
      <p:ext uri="{BB962C8B-B14F-4D97-AF65-F5344CB8AC3E}">
        <p14:creationId xmlns:p14="http://schemas.microsoft.com/office/powerpoint/2010/main" val="207791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CHARGING AND DISCHARGING OF A CAPACITOR</a:t>
                </a:r>
              </a:p>
              <a:p>
                <a:pPr>
                  <a:lnSpc>
                    <a:spcPct val="150000"/>
                  </a:lnSpc>
                </a:pPr>
                <a:r>
                  <a:rPr lang="en-GB" sz="2400" dirty="0">
                    <a:latin typeface="Arial" panose="020B0604020202020204" pitchFamily="34" charset="0"/>
                    <a:cs typeface="Arial" panose="020B0604020202020204" pitchFamily="34" charset="0"/>
                  </a:rPr>
                  <a:t>It takes a period of time for a capacitor to charge up to the supply potential. This period of time is termed the time constant of the capacitor. This time will never exceed five time constants and it mathematically given by:</a:t>
                </a:r>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charset="0"/>
                          <a:ea typeface="Cambria Math" charset="0"/>
                          <a:cs typeface="Cambria Math" charset="0"/>
                        </a:rPr>
                        <m:t>𝜏</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𝑅</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𝐶</m:t>
                      </m:r>
                    </m:oMath>
                  </m:oMathPara>
                </a14:m>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a:t>
                </a:r>
                <a14:m>
                  <m:oMath xmlns:m="http://schemas.openxmlformats.org/officeDocument/2006/math">
                    <m:r>
                      <a:rPr lang="en-GB" sz="2400" i="1">
                        <a:latin typeface="Cambria Math" charset="0"/>
                        <a:ea typeface="Cambria Math" charset="0"/>
                        <a:cs typeface="Cambria Math" charset="0"/>
                      </a:rPr>
                      <m:t>𝜏</m:t>
                    </m:r>
                  </m:oMath>
                </a14:m>
                <a:r>
                  <a:rPr lang="en-GB" sz="2400" dirty="0">
                    <a:latin typeface="Arial" panose="020B0604020202020204" pitchFamily="34" charset="0"/>
                    <a:cs typeface="Arial" panose="020B0604020202020204" pitchFamily="34" charset="0"/>
                  </a:rPr>
                  <a:t> = time,</a:t>
                </a:r>
              </a:p>
              <a:p>
                <a:pPr>
                  <a:lnSpc>
                    <a:spcPct val="150000"/>
                  </a:lnSpc>
                </a:pPr>
                <a:r>
                  <a:rPr lang="en-GB" sz="2400" dirty="0">
                    <a:latin typeface="Arial" panose="020B0604020202020204" pitchFamily="34" charset="0"/>
                    <a:cs typeface="Arial" panose="020B0604020202020204" pitchFamily="34" charset="0"/>
                  </a:rPr>
                  <a:t>R = value of resistance, and</a:t>
                </a:r>
              </a:p>
              <a:p>
                <a:pPr>
                  <a:lnSpc>
                    <a:spcPct val="150000"/>
                  </a:lnSpc>
                </a:pPr>
                <a:r>
                  <a:rPr lang="en-GB" sz="2400" dirty="0">
                    <a:latin typeface="Arial" panose="020B0604020202020204" pitchFamily="34" charset="0"/>
                    <a:cs typeface="Arial" panose="020B0604020202020204" pitchFamily="34" charset="0"/>
                  </a:rPr>
                  <a:t>C = value of capacitor.</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524315"/>
              </a:xfrm>
              <a:prstGeom prst="rect">
                <a:avLst/>
              </a:prstGeom>
              <a:blipFill rotWithShape="0">
                <a:blip r:embed="rId4"/>
                <a:stretch>
                  <a:fillRect l="-863" r="-748" b="-809"/>
                </a:stretch>
              </a:blipFill>
            </p:spPr>
            <p:txBody>
              <a:bodyPr/>
              <a:lstStyle/>
              <a:p>
                <a:r>
                  <a:rPr lang="en-US">
                    <a:noFill/>
                  </a:rPr>
                  <a:t> </a:t>
                </a:r>
              </a:p>
            </p:txBody>
          </p:sp>
        </mc:Fallback>
      </mc:AlternateContent>
    </p:spTree>
    <p:extLst>
      <p:ext uri="{BB962C8B-B14F-4D97-AF65-F5344CB8AC3E}">
        <p14:creationId xmlns:p14="http://schemas.microsoft.com/office/powerpoint/2010/main" val="88793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COLOUR CODING OF CAPACITORS</a:t>
            </a:r>
          </a:p>
          <a:p>
            <a:pPr>
              <a:lnSpc>
                <a:spcPct val="150000"/>
              </a:lnSpc>
            </a:pPr>
            <a:r>
              <a:rPr lang="en-GB" sz="2400" dirty="0">
                <a:latin typeface="Arial" panose="020B0604020202020204" pitchFamily="34" charset="0"/>
                <a:cs typeface="Arial" panose="020B0604020202020204" pitchFamily="34" charset="0"/>
              </a:rPr>
              <a:t>This International colour coding concept for capacitors can be illustrated:</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88867" y="3441473"/>
            <a:ext cx="5607542" cy="2428463"/>
          </a:xfrm>
          <a:prstGeom prst="rect">
            <a:avLst/>
          </a:prstGeom>
        </p:spPr>
      </p:pic>
    </p:spTree>
    <p:extLst>
      <p:ext uri="{BB962C8B-B14F-4D97-AF65-F5344CB8AC3E}">
        <p14:creationId xmlns:p14="http://schemas.microsoft.com/office/powerpoint/2010/main" val="197083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ARRANGEMENT OF CAPACITORS</a:t>
            </a:r>
          </a:p>
          <a:p>
            <a:pPr>
              <a:lnSpc>
                <a:spcPct val="150000"/>
              </a:lnSpc>
            </a:pPr>
            <a:r>
              <a:rPr lang="en-GB" sz="2400" dirty="0">
                <a:latin typeface="Arial" panose="020B0604020202020204" pitchFamily="34" charset="0"/>
                <a:cs typeface="Arial" panose="020B0604020202020204" pitchFamily="34" charset="0"/>
              </a:rPr>
              <a:t>Capacitors can be arranged in:</a:t>
            </a:r>
          </a:p>
        </p:txBody>
      </p:sp>
      <p:sp>
        <p:nvSpPr>
          <p:cNvPr id="2" name="TextBox 1"/>
          <p:cNvSpPr txBox="1"/>
          <p:nvPr/>
        </p:nvSpPr>
        <p:spPr>
          <a:xfrm>
            <a:off x="793375" y="3029282"/>
            <a:ext cx="10845053" cy="461665"/>
          </a:xfrm>
          <a:prstGeom prst="rect">
            <a:avLst/>
          </a:prstGeom>
          <a:noFill/>
        </p:spPr>
        <p:txBody>
          <a:bodyPr wrap="square" numCol="2" rtlCol="0">
            <a:spAutoFit/>
          </a:bodyPr>
          <a:lstStyle/>
          <a:p>
            <a:pPr marL="342900" indent="-342900">
              <a:buFont typeface="Arial" charset="0"/>
              <a:buChar char="•"/>
            </a:pPr>
            <a:r>
              <a:rPr lang="en-US" sz="2400" dirty="0">
                <a:latin typeface="Arial" charset="0"/>
                <a:ea typeface="Arial" charset="0"/>
                <a:cs typeface="Arial" charset="0"/>
              </a:rPr>
              <a:t>Series, and</a:t>
            </a:r>
          </a:p>
          <a:p>
            <a:pPr marL="342900" indent="-342900">
              <a:buFont typeface="Arial" charset="0"/>
              <a:buChar char="•"/>
            </a:pPr>
            <a:r>
              <a:rPr lang="en-US" sz="2400" dirty="0">
                <a:latin typeface="Arial" charset="0"/>
                <a:ea typeface="Arial" charset="0"/>
                <a:cs typeface="Arial" charset="0"/>
              </a:rPr>
              <a:t>Parallel</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82043" y="3596088"/>
            <a:ext cx="2374900" cy="16891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1624" y="3675714"/>
            <a:ext cx="2171700" cy="1397000"/>
          </a:xfrm>
          <a:prstGeom prst="rect">
            <a:avLst/>
          </a:prstGeom>
        </p:spPr>
      </p:pic>
    </p:spTree>
    <p:extLst>
      <p:ext uri="{BB962C8B-B14F-4D97-AF65-F5344CB8AC3E}">
        <p14:creationId xmlns:p14="http://schemas.microsoft.com/office/powerpoint/2010/main" val="84507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Capacitors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5426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REACTANCE OF A CAPACITOR</a:t>
                </a:r>
              </a:p>
              <a:p>
                <a:pPr>
                  <a:lnSpc>
                    <a:spcPct val="150000"/>
                  </a:lnSpc>
                </a:pPr>
                <a:r>
                  <a:rPr lang="en-GB" sz="2400" dirty="0">
                    <a:latin typeface="Arial" panose="020B0604020202020204" pitchFamily="34" charset="0"/>
                    <a:cs typeface="Arial" panose="020B0604020202020204" pitchFamily="34" charset="0"/>
                  </a:rPr>
                  <a:t>The capacitive reactance is the opposition that will be offered by a capacitor to an alternating quantity. This capacitive can be calculated:</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𝑋</m:t>
                          </m:r>
                        </m:e>
                        <m:sub>
                          <m:r>
                            <a:rPr lang="en-US" sz="2400" b="0" i="1" smtClean="0">
                              <a:latin typeface="Cambria Math" charset="0"/>
                              <a:cs typeface="Arial" panose="020B0604020202020204" pitchFamily="34" charset="0"/>
                            </a:rPr>
                            <m:t>𝑐</m:t>
                          </m:r>
                        </m:sub>
                      </m:sSub>
                      <m:r>
                        <a:rPr lang="en-US" sz="2400" b="0" i="1" smtClean="0">
                          <a:latin typeface="Cambria Math"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charset="0"/>
                              <a:cs typeface="Arial" panose="020B0604020202020204" pitchFamily="34" charset="0"/>
                            </a:rPr>
                            <m:t>1</m:t>
                          </m:r>
                        </m:num>
                        <m:den>
                          <m:r>
                            <a:rPr lang="en-US" sz="2400" b="0" i="1" smtClean="0">
                              <a:latin typeface="Cambria Math" charset="0"/>
                              <a:cs typeface="Arial" panose="020B0604020202020204" pitchFamily="34" charset="0"/>
                            </a:rPr>
                            <m:t>2×</m:t>
                          </m:r>
                          <m:r>
                            <a:rPr lang="en-US" sz="2400" b="0" i="1" smtClean="0">
                              <a:latin typeface="Cambria Math" charset="0"/>
                              <a:cs typeface="Arial" panose="020B0604020202020204" pitchFamily="34" charset="0"/>
                            </a:rPr>
                            <m:t>𝜋</m:t>
                          </m:r>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𝑓</m:t>
                          </m:r>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𝐶</m:t>
                          </m:r>
                        </m:den>
                      </m:f>
                    </m:oMath>
                  </m:oMathPara>
                </a14:m>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charset="0"/>
                            <a:cs typeface="Arial" panose="020B0604020202020204" pitchFamily="34" charset="0"/>
                          </a:rPr>
                          <m:t>𝑋</m:t>
                        </m:r>
                      </m:e>
                      <m:sub>
                        <m:r>
                          <a:rPr lang="en-US" sz="2400" i="1">
                            <a:latin typeface="Cambria Math" charset="0"/>
                            <a:cs typeface="Arial" panose="020B0604020202020204" pitchFamily="34" charset="0"/>
                          </a:rPr>
                          <m:t>𝑐</m:t>
                        </m:r>
                      </m:sub>
                    </m:sSub>
                  </m:oMath>
                </a14:m>
                <a:r>
                  <a:rPr lang="en-GB" sz="2400" dirty="0">
                    <a:latin typeface="Arial" panose="020B0604020202020204" pitchFamily="34" charset="0"/>
                    <a:cs typeface="Arial" panose="020B0604020202020204" pitchFamily="34" charset="0"/>
                  </a:rPr>
                  <a:t> = Capacitive reactance, </a:t>
                </a:r>
              </a:p>
              <a:p>
                <a:pPr>
                  <a:lnSpc>
                    <a:spcPct val="150000"/>
                  </a:lnSpc>
                </a:pPr>
                <a:r>
                  <a:rPr lang="en-GB" sz="2400" dirty="0">
                    <a:latin typeface="Arial" panose="020B0604020202020204" pitchFamily="34" charset="0"/>
                    <a:cs typeface="Arial" panose="020B0604020202020204" pitchFamily="34" charset="0"/>
                  </a:rPr>
                  <a:t>f = frequency, and </a:t>
                </a:r>
              </a:p>
              <a:p>
                <a:pPr>
                  <a:lnSpc>
                    <a:spcPct val="150000"/>
                  </a:lnSpc>
                </a:pPr>
                <a:r>
                  <a:rPr lang="en-GB" sz="2400" dirty="0">
                    <a:latin typeface="Arial" panose="020B0604020202020204" pitchFamily="34" charset="0"/>
                    <a:cs typeface="Arial" panose="020B0604020202020204" pitchFamily="34" charset="0"/>
                  </a:rPr>
                  <a:t>C = the value of capacitor.</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554260"/>
              </a:xfrm>
              <a:prstGeom prst="rect">
                <a:avLst/>
              </a:prstGeom>
              <a:blipFill rotWithShape="0">
                <a:blip r:embed="rId4"/>
                <a:stretch>
                  <a:fillRect l="-863" b="-669"/>
                </a:stretch>
              </a:blipFill>
            </p:spPr>
            <p:txBody>
              <a:bodyPr/>
              <a:lstStyle/>
              <a:p>
                <a:r>
                  <a:rPr lang="en-US">
                    <a:noFill/>
                  </a:rPr>
                  <a:t> </a:t>
                </a:r>
              </a:p>
            </p:txBody>
          </p:sp>
        </mc:Fallback>
      </mc:AlternateContent>
    </p:spTree>
    <p:extLst>
      <p:ext uri="{BB962C8B-B14F-4D97-AF65-F5344CB8AC3E}">
        <p14:creationId xmlns:p14="http://schemas.microsoft.com/office/powerpoint/2010/main" val="90704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Introduction to Electronics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GREEK ALPHABET</a:t>
            </a:r>
          </a:p>
          <a:p>
            <a:pPr>
              <a:lnSpc>
                <a:spcPct val="150000"/>
              </a:lnSpc>
            </a:pPr>
            <a:r>
              <a:rPr lang="en-GB" sz="2400" dirty="0">
                <a:latin typeface="Arial" panose="020B0604020202020204" pitchFamily="34" charset="0"/>
                <a:cs typeface="Arial" panose="020B0604020202020204" pitchFamily="34" charset="0"/>
              </a:rPr>
              <a:t>It is important that you become familiar with the letters of the Greek alphabet in use, such as the following:</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3993" y="3557101"/>
            <a:ext cx="6896100" cy="2654300"/>
          </a:xfrm>
          <a:prstGeom prst="rect">
            <a:avLst/>
          </a:prstGeom>
        </p:spPr>
      </p:pic>
    </p:spTree>
    <p:extLst>
      <p:ext uri="{BB962C8B-B14F-4D97-AF65-F5344CB8AC3E}">
        <p14:creationId xmlns:p14="http://schemas.microsoft.com/office/powerpoint/2010/main" val="296144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INFLUENCING INDUCTANCE</a:t>
            </a:r>
          </a:p>
          <a:p>
            <a:pPr>
              <a:lnSpc>
                <a:spcPct val="150000"/>
              </a:lnSpc>
            </a:pPr>
            <a:r>
              <a:rPr lang="en-GB" sz="2400" dirty="0">
                <a:latin typeface="Arial" panose="020B0604020202020204" pitchFamily="34" charset="0"/>
                <a:cs typeface="Arial" panose="020B0604020202020204" pitchFamily="34" charset="0"/>
              </a:rPr>
              <a:t>An inductor is so manufactured that it will produce a specific amount of inductance and is dependant upon the following factors: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 The number of turns in the inductor;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cross-sectional area of the core;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permeability, ability to conduct magnetic flux, of the core material;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length of the inductor.</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Inductors</a:t>
            </a:r>
          </a:p>
        </p:txBody>
      </p:sp>
    </p:spTree>
    <p:extLst>
      <p:ext uri="{BB962C8B-B14F-4D97-AF65-F5344CB8AC3E}">
        <p14:creationId xmlns:p14="http://schemas.microsoft.com/office/powerpoint/2010/main" val="157069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Inductors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PERMEABILITY</a:t>
            </a:r>
          </a:p>
          <a:p>
            <a:pPr>
              <a:lnSpc>
                <a:spcPct val="150000"/>
              </a:lnSpc>
            </a:pPr>
            <a:r>
              <a:rPr lang="en-GB" sz="2400" dirty="0">
                <a:latin typeface="Arial" panose="020B0604020202020204" pitchFamily="34" charset="0"/>
                <a:cs typeface="Arial" panose="020B0604020202020204" pitchFamily="34" charset="0"/>
              </a:rPr>
              <a:t>The permeability of any material is derived from the fact that the electrons orbiting an atom aids the magnetic flux set up by the current flowing in the inductor.</a:t>
            </a:r>
          </a:p>
        </p:txBody>
      </p:sp>
    </p:spTree>
    <p:extLst>
      <p:ext uri="{BB962C8B-B14F-4D97-AF65-F5344CB8AC3E}">
        <p14:creationId xmlns:p14="http://schemas.microsoft.com/office/powerpoint/2010/main" val="503273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Inductors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207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RELATIVE PERMEABILITY</a:t>
                </a:r>
              </a:p>
              <a:p>
                <a:pPr>
                  <a:lnSpc>
                    <a:spcPct val="150000"/>
                  </a:lnSpc>
                </a:pPr>
                <a:r>
                  <a:rPr lang="en-GB" sz="2400" dirty="0">
                    <a:latin typeface="Arial" panose="020B0604020202020204" pitchFamily="34" charset="0"/>
                    <a:cs typeface="Arial" panose="020B0604020202020204" pitchFamily="34" charset="0"/>
                  </a:rPr>
                  <a:t>Relative permeability indicates the ease with which core atoms line up with a magnetic field. This is mathematically defined as:</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charset="0"/>
                              <a:cs typeface="Cambria Math" charset="0"/>
                            </a:rPr>
                          </m:ctrlPr>
                        </m:sSubPr>
                        <m:e>
                          <m:r>
                            <a:rPr lang="en-GB" sz="2400" i="1" smtClean="0">
                              <a:latin typeface="Cambria Math" charset="0"/>
                              <a:ea typeface="Cambria Math" charset="0"/>
                              <a:cs typeface="Cambria Math" charset="0"/>
                            </a:rPr>
                            <m:t>𝜇</m:t>
                          </m:r>
                        </m:e>
                        <m:sub>
                          <m:r>
                            <a:rPr lang="en-US" sz="2400" b="0" i="1" smtClean="0">
                              <a:latin typeface="Cambria Math" charset="0"/>
                              <a:ea typeface="Cambria Math" charset="0"/>
                              <a:cs typeface="Cambria Math" charset="0"/>
                            </a:rPr>
                            <m:t>𝑟</m:t>
                          </m:r>
                        </m:sub>
                      </m:sSub>
                      <m:r>
                        <a:rPr lang="en-US" sz="2400" b="0" i="1" smtClean="0">
                          <a:latin typeface="Cambria Math" charset="0"/>
                          <a:ea typeface="Cambria Math" charset="0"/>
                          <a:cs typeface="Cambria Math" charset="0"/>
                        </a:rPr>
                        <m:t>=</m:t>
                      </m:r>
                      <m:f>
                        <m:fPr>
                          <m:ctrlPr>
                            <a:rPr lang="en-US" sz="2400" b="0" i="1" smtClean="0">
                              <a:latin typeface="Cambria Math" panose="02040503050406030204" pitchFamily="18" charset="0"/>
                              <a:ea typeface="Cambria Math" charset="0"/>
                              <a:cs typeface="Cambria Math" charset="0"/>
                            </a:rPr>
                          </m:ctrlPr>
                        </m:fPr>
                        <m:num>
                          <m:r>
                            <a:rPr lang="en-US" sz="2400" b="0" i="1" smtClean="0">
                              <a:latin typeface="Cambria Math" charset="0"/>
                              <a:ea typeface="Cambria Math" charset="0"/>
                              <a:cs typeface="Cambria Math" charset="0"/>
                            </a:rPr>
                            <m:t>𝜇</m:t>
                          </m:r>
                        </m:num>
                        <m:den>
                          <m:r>
                            <a:rPr lang="en-US" sz="2400" b="0" i="1" smtClean="0">
                              <a:latin typeface="Cambria Math" charset="0"/>
                              <a:ea typeface="Cambria Math" charset="0"/>
                              <a:cs typeface="Cambria Math" charset="0"/>
                            </a:rPr>
                            <m:t>𝜇</m:t>
                          </m:r>
                          <m:r>
                            <a:rPr lang="en-US" sz="2400" b="0" i="1" smtClean="0">
                              <a:latin typeface="Cambria Math" charset="0"/>
                              <a:ea typeface="Cambria Math" charset="0"/>
                              <a:cs typeface="Cambria Math" charset="0"/>
                            </a:rPr>
                            <m:t>𝑜</m:t>
                          </m:r>
                        </m:den>
                      </m:f>
                    </m:oMath>
                  </m:oMathPara>
                </a14:m>
                <a:endParaRPr lang="en-US" sz="2400" b="0" dirty="0">
                  <a:latin typeface="Arial" panose="020B0604020202020204" pitchFamily="34" charset="0"/>
                  <a:ea typeface="Cambria Math" charset="0"/>
                  <a:cs typeface="Cambria Math" charset="0"/>
                </a:endParaRPr>
              </a:p>
              <a:p>
                <a:pPr>
                  <a:lnSpc>
                    <a:spcPct val="150000"/>
                  </a:lnSpc>
                </a:pPr>
                <a:r>
                  <a:rPr lang="en-US" sz="2400" dirty="0">
                    <a:latin typeface="Arial" panose="020B0604020202020204" pitchFamily="34" charset="0"/>
                    <a:ea typeface="Cambria Math" charset="0"/>
                    <a:cs typeface="Cambria Math" charset="0"/>
                  </a:rPr>
                  <a:t>Where </a:t>
                </a:r>
                <a14:m>
                  <m:oMath xmlns:m="http://schemas.openxmlformats.org/officeDocument/2006/math">
                    <m:sSub>
                      <m:sSubPr>
                        <m:ctrlPr>
                          <a:rPr lang="en-US" sz="2400" i="1">
                            <a:latin typeface="Cambria Math" panose="02040503050406030204" pitchFamily="18" charset="0"/>
                            <a:ea typeface="Cambria Math" charset="0"/>
                            <a:cs typeface="Cambria Math" charset="0"/>
                          </a:rPr>
                        </m:ctrlPr>
                      </m:sSubPr>
                      <m:e>
                        <m:r>
                          <a:rPr lang="en-GB" sz="2400" i="1">
                            <a:latin typeface="Cambria Math" charset="0"/>
                            <a:ea typeface="Cambria Math" charset="0"/>
                            <a:cs typeface="Cambria Math" charset="0"/>
                          </a:rPr>
                          <m:t>𝜇</m:t>
                        </m:r>
                      </m:e>
                      <m:sub>
                        <m:r>
                          <a:rPr lang="en-US" sz="2400" i="1">
                            <a:latin typeface="Cambria Math" charset="0"/>
                            <a:ea typeface="Cambria Math" charset="0"/>
                            <a:cs typeface="Cambria Math" charset="0"/>
                          </a:rPr>
                          <m:t>𝑟</m:t>
                        </m:r>
                      </m:sub>
                    </m:sSub>
                  </m:oMath>
                </a14:m>
                <a:r>
                  <a:rPr lang="en-US" sz="2400" b="0" dirty="0">
                    <a:latin typeface="Arial" panose="020B0604020202020204" pitchFamily="34" charset="0"/>
                    <a:ea typeface="Cambria Math" charset="0"/>
                    <a:cs typeface="Cambria Math" charset="0"/>
                  </a:rPr>
                  <a:t> = relative </a:t>
                </a:r>
                <a:r>
                  <a:rPr lang="en-GB" sz="2400" dirty="0">
                    <a:latin typeface="Arial" panose="020B0604020202020204" pitchFamily="34" charset="0"/>
                    <a:cs typeface="Arial" panose="020B0604020202020204" pitchFamily="34" charset="0"/>
                  </a:rPr>
                  <a:t>permeability,  </a:t>
                </a:r>
              </a:p>
              <a:p>
                <a:pPr>
                  <a:lnSpc>
                    <a:spcPct val="150000"/>
                  </a:lnSpc>
                </a:pPr>
                <a:r>
                  <a:rPr lang="en-US" sz="2400" dirty="0">
                    <a:ea typeface="Cambria Math" charset="0"/>
                    <a:cs typeface="Cambria Math" charset="0"/>
                  </a:rPr>
                  <a:t> </a:t>
                </a:r>
                <a14:m>
                  <m:oMath xmlns:m="http://schemas.openxmlformats.org/officeDocument/2006/math">
                    <m:r>
                      <a:rPr lang="en-US" sz="2400" i="1">
                        <a:latin typeface="Cambria Math" charset="0"/>
                        <a:ea typeface="Cambria Math" charset="0"/>
                        <a:cs typeface="Cambria Math" charset="0"/>
                      </a:rPr>
                      <m:t>𝜇</m:t>
                    </m:r>
                  </m:oMath>
                </a14:m>
                <a:r>
                  <a:rPr lang="en-US" sz="2400" b="0" dirty="0">
                    <a:latin typeface="Arial" panose="020B0604020202020204" pitchFamily="34" charset="0"/>
                    <a:ea typeface="Cambria Math" charset="0"/>
                    <a:cs typeface="Cambria Math" charset="0"/>
                  </a:rPr>
                  <a:t> = </a:t>
                </a:r>
                <a:r>
                  <a:rPr lang="en-GB" sz="2400" dirty="0">
                    <a:latin typeface="Arial" panose="020B0604020202020204" pitchFamily="34" charset="0"/>
                    <a:cs typeface="Arial" panose="020B0604020202020204" pitchFamily="34" charset="0"/>
                  </a:rPr>
                  <a:t>permeability of a specific material, and</a:t>
                </a:r>
              </a:p>
              <a:p>
                <a:pPr>
                  <a:lnSpc>
                    <a:spcPct val="150000"/>
                  </a:lnSpc>
                </a:pPr>
                <a:r>
                  <a:rPr lang="en-US" sz="2400" dirty="0">
                    <a:ea typeface="Cambria Math" charset="0"/>
                    <a:cs typeface="Cambria Math" charset="0"/>
                  </a:rPr>
                  <a:t> </a:t>
                </a:r>
                <a14:m>
                  <m:oMath xmlns:m="http://schemas.openxmlformats.org/officeDocument/2006/math">
                    <m:r>
                      <a:rPr lang="en-US" sz="2400" i="1">
                        <a:latin typeface="Cambria Math" charset="0"/>
                        <a:ea typeface="Cambria Math" charset="0"/>
                        <a:cs typeface="Cambria Math" charset="0"/>
                      </a:rPr>
                      <m:t>𝜇</m:t>
                    </m:r>
                    <m:r>
                      <a:rPr lang="en-US" sz="2400" i="1">
                        <a:latin typeface="Cambria Math" charset="0"/>
                        <a:ea typeface="Cambria Math" charset="0"/>
                        <a:cs typeface="Cambria Math" charset="0"/>
                      </a:rPr>
                      <m:t>𝑜</m:t>
                    </m:r>
                  </m:oMath>
                </a14:m>
                <a:r>
                  <a:rPr lang="en-GB" sz="2400" dirty="0">
                    <a:latin typeface="Arial" panose="020B0604020202020204" pitchFamily="34" charset="0"/>
                    <a:cs typeface="Arial" panose="020B0604020202020204" pitchFamily="34" charset="0"/>
                  </a:rPr>
                  <a:t> = </a:t>
                </a:r>
                <a:r>
                  <a:rPr lang="en-US" sz="2400" dirty="0">
                    <a:latin typeface="Arial" panose="020B0604020202020204" pitchFamily="34" charset="0"/>
                    <a:ea typeface="Cambria Math" charset="0"/>
                    <a:cs typeface="Cambria Math" charset="0"/>
                  </a:rPr>
                  <a:t>relative </a:t>
                </a:r>
                <a:r>
                  <a:rPr lang="en-GB" sz="2400" dirty="0">
                    <a:latin typeface="Arial" panose="020B0604020202020204" pitchFamily="34" charset="0"/>
                    <a:cs typeface="Arial" panose="020B0604020202020204" pitchFamily="34" charset="0"/>
                  </a:rPr>
                  <a:t>permeability of</a:t>
                </a:r>
                <a:r>
                  <a:rPr lang="en-US" sz="2400" dirty="0">
                    <a:latin typeface="Arial" panose="020B0604020202020204" pitchFamily="34" charset="0"/>
                    <a:cs typeface="Arial" panose="020B0604020202020204" pitchFamily="34" charset="0"/>
                  </a:rPr>
                  <a:t> a vacuum.</a:t>
                </a:r>
                <a:endParaRPr lang="en-GB" sz="2400" dirty="0">
                  <a:latin typeface="Arial" panose="020B0604020202020204" pitchFamily="34" charset="0"/>
                  <a:cs typeface="Arial" panose="020B0604020202020204" pitchFamily="34" charset="0"/>
                </a:endParaRPr>
              </a:p>
              <a:p>
                <a:pPr>
                  <a:lnSpc>
                    <a:spcPct val="150000"/>
                  </a:lnSpc>
                </a:pPr>
                <a:endParaRPr lang="en-US" sz="2400" b="0" dirty="0">
                  <a:latin typeface="Arial" panose="020B0604020202020204" pitchFamily="34" charset="0"/>
                  <a:ea typeface="Cambria Math" charset="0"/>
                  <a:cs typeface="Cambria Math" charset="0"/>
                </a:endParaRP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5002075"/>
              </a:xfrm>
              <a:prstGeom prst="rect">
                <a:avLst/>
              </a:prstGeom>
              <a:blipFill rotWithShape="0">
                <a:blip r:embed="rId4"/>
                <a:stretch>
                  <a:fillRect l="-863" r="-921"/>
                </a:stretch>
              </a:blipFill>
            </p:spPr>
            <p:txBody>
              <a:bodyPr/>
              <a:lstStyle/>
              <a:p>
                <a:r>
                  <a:rPr lang="en-US">
                    <a:noFill/>
                  </a:rPr>
                  <a:t> </a:t>
                </a:r>
              </a:p>
            </p:txBody>
          </p:sp>
        </mc:Fallback>
      </mc:AlternateContent>
    </p:spTree>
    <p:extLst>
      <p:ext uri="{BB962C8B-B14F-4D97-AF65-F5344CB8AC3E}">
        <p14:creationId xmlns:p14="http://schemas.microsoft.com/office/powerpoint/2010/main" val="1740572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Inductors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OF INDUCTORS</a:t>
            </a:r>
          </a:p>
          <a:p>
            <a:pPr>
              <a:lnSpc>
                <a:spcPct val="150000"/>
              </a:lnSpc>
            </a:pPr>
            <a:r>
              <a:rPr lang="en-GB" sz="2400" dirty="0">
                <a:latin typeface="Arial" panose="020B0604020202020204" pitchFamily="34" charset="0"/>
                <a:cs typeface="Arial" panose="020B0604020202020204" pitchFamily="34" charset="0"/>
              </a:rPr>
              <a:t>The testing of inductors can also be accomplished using a multi-meter. It</a:t>
            </a:r>
          </a:p>
          <a:p>
            <a:pPr>
              <a:lnSpc>
                <a:spcPct val="150000"/>
              </a:lnSpc>
            </a:pPr>
            <a:r>
              <a:rPr lang="en-GB" sz="2400" dirty="0">
                <a:latin typeface="Arial" panose="020B0604020202020204" pitchFamily="34" charset="0"/>
                <a:cs typeface="Arial" panose="020B0604020202020204" pitchFamily="34" charset="0"/>
              </a:rPr>
              <a:t>is important that the inductor be removed from the circuit before testing commences. </a:t>
            </a:r>
          </a:p>
        </p:txBody>
      </p:sp>
    </p:spTree>
    <p:extLst>
      <p:ext uri="{BB962C8B-B14F-4D97-AF65-F5344CB8AC3E}">
        <p14:creationId xmlns:p14="http://schemas.microsoft.com/office/powerpoint/2010/main" val="49878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Inductors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INDUCTOR ARRANGEMENTS</a:t>
            </a:r>
          </a:p>
          <a:p>
            <a:pPr>
              <a:lnSpc>
                <a:spcPct val="150000"/>
              </a:lnSpc>
            </a:pPr>
            <a:r>
              <a:rPr lang="en-GB" sz="2400" dirty="0">
                <a:latin typeface="Arial" panose="020B0604020202020204" pitchFamily="34" charset="0"/>
                <a:cs typeface="Arial" panose="020B0604020202020204" pitchFamily="34" charset="0"/>
              </a:rPr>
              <a:t>Inductors can be arranged in:</a:t>
            </a:r>
          </a:p>
        </p:txBody>
      </p:sp>
      <p:sp>
        <p:nvSpPr>
          <p:cNvPr id="9" name="TextBox 8"/>
          <p:cNvSpPr txBox="1"/>
          <p:nvPr/>
        </p:nvSpPr>
        <p:spPr>
          <a:xfrm>
            <a:off x="867336" y="3029282"/>
            <a:ext cx="10845053" cy="461665"/>
          </a:xfrm>
          <a:prstGeom prst="rect">
            <a:avLst/>
          </a:prstGeom>
          <a:noFill/>
        </p:spPr>
        <p:txBody>
          <a:bodyPr wrap="square" numCol="2" rtlCol="0">
            <a:spAutoFit/>
          </a:bodyPr>
          <a:lstStyle/>
          <a:p>
            <a:pPr marL="342900" indent="-342900">
              <a:buFont typeface="Arial" charset="0"/>
              <a:buChar char="•"/>
            </a:pPr>
            <a:r>
              <a:rPr lang="en-US" sz="2400" dirty="0">
                <a:latin typeface="Arial" charset="0"/>
                <a:ea typeface="Arial" charset="0"/>
                <a:cs typeface="Arial" charset="0"/>
              </a:rPr>
              <a:t>Series</a:t>
            </a:r>
          </a:p>
          <a:p>
            <a:pPr marL="342900" indent="-342900">
              <a:buFont typeface="Arial" charset="0"/>
              <a:buChar char="•"/>
            </a:pPr>
            <a:r>
              <a:rPr lang="en-US" sz="2400" dirty="0">
                <a:latin typeface="Arial" charset="0"/>
                <a:ea typeface="Arial" charset="0"/>
                <a:cs typeface="Arial" charset="0"/>
              </a:rPr>
              <a:t>Parallel</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591" y="3520168"/>
            <a:ext cx="2397244" cy="123925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9862" y="3547710"/>
            <a:ext cx="2084532" cy="2122091"/>
          </a:xfrm>
          <a:prstGeom prst="rect">
            <a:avLst/>
          </a:prstGeom>
        </p:spPr>
      </p:pic>
    </p:spTree>
    <p:extLst>
      <p:ext uri="{BB962C8B-B14F-4D97-AF65-F5344CB8AC3E}">
        <p14:creationId xmlns:p14="http://schemas.microsoft.com/office/powerpoint/2010/main" val="33945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Inductors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REACTANCE OF AN INDUCTOR </a:t>
                </a:r>
              </a:p>
              <a:p>
                <a:pPr>
                  <a:lnSpc>
                    <a:spcPct val="150000"/>
                  </a:lnSpc>
                </a:pPr>
                <a:r>
                  <a:rPr lang="en-GB" sz="2400" dirty="0">
                    <a:latin typeface="Arial" panose="020B0604020202020204" pitchFamily="34" charset="0"/>
                    <a:cs typeface="Arial" panose="020B0604020202020204" pitchFamily="34" charset="0"/>
                  </a:rPr>
                  <a:t>The inductive reactance is the opposition that will be offered by an inductor to an alternating quantity. This inductive reactance can be calculated:</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𝑋</m:t>
                          </m:r>
                        </m:e>
                        <m:sub>
                          <m:r>
                            <a:rPr lang="en-US" sz="2400" b="0" i="1" smtClean="0">
                              <a:latin typeface="Cambria Math" charset="0"/>
                              <a:cs typeface="Arial" panose="020B0604020202020204" pitchFamily="34" charset="0"/>
                            </a:rPr>
                            <m:t>𝐿</m:t>
                          </m:r>
                        </m:sub>
                      </m:sSub>
                      <m:r>
                        <a:rPr lang="en-US" sz="2400" b="0" i="1" smtClean="0">
                          <a:latin typeface="Cambria Math" charset="0"/>
                          <a:cs typeface="Arial" panose="020B0604020202020204" pitchFamily="34" charset="0"/>
                        </a:rPr>
                        <m:t>=2×</m:t>
                      </m:r>
                      <m:r>
                        <a:rPr lang="en-US" sz="2400" b="0" i="1" smtClean="0">
                          <a:latin typeface="Cambria Math" charset="0"/>
                          <a:cs typeface="Arial" panose="020B0604020202020204" pitchFamily="34" charset="0"/>
                        </a:rPr>
                        <m:t>𝜋</m:t>
                      </m:r>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𝑓</m:t>
                      </m:r>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𝐿</m:t>
                      </m:r>
                    </m:oMath>
                  </m:oMathPara>
                </a14:m>
                <a:endParaRPr lang="en-US" sz="2400" b="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charset="0"/>
                            <a:cs typeface="Arial" panose="020B0604020202020204" pitchFamily="34" charset="0"/>
                          </a:rPr>
                          <m:t>𝑋</m:t>
                        </m:r>
                      </m:e>
                      <m:sub>
                        <m:r>
                          <a:rPr lang="en-US" sz="2400" i="1">
                            <a:latin typeface="Cambria Math" charset="0"/>
                            <a:cs typeface="Arial" panose="020B0604020202020204" pitchFamily="34" charset="0"/>
                          </a:rPr>
                          <m:t>𝐿</m:t>
                        </m:r>
                      </m:sub>
                    </m:sSub>
                  </m:oMath>
                </a14:m>
                <a:r>
                  <a:rPr lang="en-GB" sz="2400" dirty="0">
                    <a:latin typeface="Arial" panose="020B0604020202020204" pitchFamily="34" charset="0"/>
                    <a:cs typeface="Arial" panose="020B0604020202020204" pitchFamily="34" charset="0"/>
                  </a:rPr>
                  <a:t> = Inductive reactance,</a:t>
                </a:r>
              </a:p>
              <a:p>
                <a:pPr>
                  <a:lnSpc>
                    <a:spcPct val="150000"/>
                  </a:lnSpc>
                </a:pPr>
                <a:r>
                  <a:rPr lang="en-GB" sz="2400" dirty="0">
                    <a:latin typeface="Arial" panose="020B0604020202020204" pitchFamily="34" charset="0"/>
                    <a:cs typeface="Arial" panose="020B0604020202020204" pitchFamily="34" charset="0"/>
                  </a:rPr>
                  <a:t>f = frequency of alternating supply, and</a:t>
                </a:r>
              </a:p>
              <a:p>
                <a:pPr>
                  <a:lnSpc>
                    <a:spcPct val="150000"/>
                  </a:lnSpc>
                </a:pPr>
                <a:r>
                  <a:rPr lang="en-GB" sz="2400" dirty="0">
                    <a:latin typeface="Arial" panose="020B0604020202020204" pitchFamily="34" charset="0"/>
                    <a:cs typeface="Arial" panose="020B0604020202020204" pitchFamily="34" charset="0"/>
                  </a:rPr>
                  <a:t>L = value of inductor.</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970318"/>
              </a:xfrm>
              <a:prstGeom prst="rect">
                <a:avLst/>
              </a:prstGeom>
              <a:blipFill rotWithShape="0">
                <a:blip r:embed="rId4"/>
                <a:stretch>
                  <a:fillRect l="-863" b="-1075"/>
                </a:stretch>
              </a:blipFill>
            </p:spPr>
            <p:txBody>
              <a:bodyPr/>
              <a:lstStyle/>
              <a:p>
                <a:r>
                  <a:rPr lang="en-US">
                    <a:noFill/>
                  </a:rPr>
                  <a:t> </a:t>
                </a:r>
              </a:p>
            </p:txBody>
          </p:sp>
        </mc:Fallback>
      </mc:AlternateContent>
    </p:spTree>
    <p:extLst>
      <p:ext uri="{BB962C8B-B14F-4D97-AF65-F5344CB8AC3E}">
        <p14:creationId xmlns:p14="http://schemas.microsoft.com/office/powerpoint/2010/main" val="108322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Magnetism can be defined as an effect naturally created by certain magnetic</a:t>
            </a:r>
          </a:p>
          <a:p>
            <a:pPr>
              <a:lnSpc>
                <a:spcPct val="150000"/>
              </a:lnSpc>
            </a:pPr>
            <a:r>
              <a:rPr lang="en-GB" sz="2400" dirty="0">
                <a:latin typeface="Arial" panose="020B0604020202020204" pitchFamily="34" charset="0"/>
                <a:cs typeface="Arial" panose="020B0604020202020204" pitchFamily="34" charset="0"/>
              </a:rPr>
              <a:t>materials.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Magnetism</a:t>
            </a:r>
          </a:p>
        </p:txBody>
      </p:sp>
    </p:spTree>
    <p:extLst>
      <p:ext uri="{BB962C8B-B14F-4D97-AF65-F5344CB8AC3E}">
        <p14:creationId xmlns:p14="http://schemas.microsoft.com/office/powerpoint/2010/main" val="179209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NATURAL MAGNETS</a:t>
            </a:r>
          </a:p>
          <a:p>
            <a:pPr>
              <a:lnSpc>
                <a:spcPct val="150000"/>
              </a:lnSpc>
            </a:pPr>
            <a:r>
              <a:rPr lang="en-GB" sz="2400" dirty="0">
                <a:latin typeface="Arial" panose="020B0604020202020204" pitchFamily="34" charset="0"/>
                <a:cs typeface="Arial" panose="020B0604020202020204" pitchFamily="34" charset="0"/>
              </a:rPr>
              <a:t>The North-pole of the magnet will always be attracted by the North-pole</a:t>
            </a:r>
          </a:p>
          <a:p>
            <a:pPr>
              <a:lnSpc>
                <a:spcPct val="150000"/>
              </a:lnSpc>
            </a:pPr>
            <a:r>
              <a:rPr lang="en-GB" sz="2400" dirty="0">
                <a:latin typeface="Arial" panose="020B0604020202020204" pitchFamily="34" charset="0"/>
                <a:cs typeface="Arial" panose="020B0604020202020204" pitchFamily="34" charset="0"/>
              </a:rPr>
              <a:t>of the earth. A similar action will take place for materials which are attracted by a magnet. Between these poles, lines of magnetic flux will exist which will exert a magnetic force.</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6593" y="4159595"/>
            <a:ext cx="3390900" cy="1765300"/>
          </a:xfrm>
          <a:prstGeom prst="rect">
            <a:avLst/>
          </a:prstGeom>
        </p:spPr>
      </p:pic>
    </p:spTree>
    <p:extLst>
      <p:ext uri="{BB962C8B-B14F-4D97-AF65-F5344CB8AC3E}">
        <p14:creationId xmlns:p14="http://schemas.microsoft.com/office/powerpoint/2010/main" val="1040816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LAW OF MAGNETISM</a:t>
            </a:r>
          </a:p>
          <a:p>
            <a:pPr>
              <a:lnSpc>
                <a:spcPct val="150000"/>
              </a:lnSpc>
            </a:pPr>
            <a:r>
              <a:rPr lang="en-GB" sz="2400" dirty="0">
                <a:latin typeface="Arial" panose="020B0604020202020204" pitchFamily="34" charset="0"/>
                <a:cs typeface="Arial" panose="020B0604020202020204" pitchFamily="34" charset="0"/>
              </a:rPr>
              <a:t>The poles of a magnet have a definite relationship towards one another - unlike poles will always attract one another no matter what shape or size.</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9452" y="3957329"/>
            <a:ext cx="6519975" cy="1553188"/>
          </a:xfrm>
          <a:prstGeom prst="rect">
            <a:avLst/>
          </a:prstGeom>
        </p:spPr>
      </p:pic>
    </p:spTree>
    <p:extLst>
      <p:ext uri="{BB962C8B-B14F-4D97-AF65-F5344CB8AC3E}">
        <p14:creationId xmlns:p14="http://schemas.microsoft.com/office/powerpoint/2010/main" val="155225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CURRENT AND MAGNETISM</a:t>
            </a:r>
          </a:p>
          <a:p>
            <a:pPr>
              <a:lnSpc>
                <a:spcPct val="150000"/>
              </a:lnSpc>
            </a:pPr>
            <a:r>
              <a:rPr lang="en-GB" sz="2400" dirty="0">
                <a:latin typeface="Arial" panose="020B0604020202020204" pitchFamily="34" charset="0"/>
                <a:cs typeface="Arial" panose="020B0604020202020204" pitchFamily="34" charset="0"/>
              </a:rPr>
              <a:t>Conductors will follow the same rules as permanent magnets in that attraction and/or repulsion of these magnetic fields can take place.</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46988" y="3662242"/>
            <a:ext cx="6073484" cy="1828405"/>
          </a:xfrm>
          <a:prstGeom prst="rect">
            <a:avLst/>
          </a:prstGeom>
        </p:spPr>
      </p:pic>
    </p:spTree>
    <p:extLst>
      <p:ext uri="{BB962C8B-B14F-4D97-AF65-F5344CB8AC3E}">
        <p14:creationId xmlns:p14="http://schemas.microsoft.com/office/powerpoint/2010/main" val="46366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Introduction to Electronics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MULTI-METER</a:t>
            </a:r>
          </a:p>
          <a:p>
            <a:pPr>
              <a:lnSpc>
                <a:spcPct val="150000"/>
              </a:lnSpc>
            </a:pPr>
            <a:r>
              <a:rPr lang="en-GB" sz="2400" dirty="0">
                <a:latin typeface="Arial" panose="020B0604020202020204" pitchFamily="34" charset="0"/>
                <a:cs typeface="Arial" panose="020B0604020202020204" pitchFamily="34" charset="0"/>
              </a:rPr>
              <a:t>A multi-meter, which can be analogue or digital, has the capability to</a:t>
            </a:r>
          </a:p>
          <a:p>
            <a:pPr>
              <a:lnSpc>
                <a:spcPct val="150000"/>
              </a:lnSpc>
            </a:pPr>
            <a:r>
              <a:rPr lang="en-GB" sz="2400" dirty="0">
                <a:latin typeface="Arial" panose="020B0604020202020204" pitchFamily="34" charset="0"/>
                <a:cs typeface="Arial" panose="020B0604020202020204" pitchFamily="34" charset="0"/>
              </a:rPr>
              <a:t>measure current, voltage and resistance by merely changing to the quantity we would like to measure. </a:t>
            </a:r>
          </a:p>
        </p:txBody>
      </p:sp>
    </p:spTree>
    <p:extLst>
      <p:ext uri="{BB962C8B-B14F-4D97-AF65-F5344CB8AC3E}">
        <p14:creationId xmlns:p14="http://schemas.microsoft.com/office/powerpoint/2010/main" val="178689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ELECTROMAGNETS</a:t>
            </a:r>
          </a:p>
          <a:p>
            <a:pPr>
              <a:lnSpc>
                <a:spcPct val="150000"/>
              </a:lnSpc>
            </a:pPr>
            <a:r>
              <a:rPr lang="en-GB" sz="2400" dirty="0">
                <a:latin typeface="Arial" panose="020B0604020202020204" pitchFamily="34" charset="0"/>
                <a:cs typeface="Arial" panose="020B0604020202020204" pitchFamily="34" charset="0"/>
              </a:rPr>
              <a:t>The strength of the magnetism produced by a coil through which an electric current is flowing is dependant upon the following factors: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number of turns in the coil;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magnitude of the current flowing through the coil;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type of core material;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ratio of the coil diameter to its length.</a:t>
            </a:r>
          </a:p>
        </p:txBody>
      </p:sp>
    </p:spTree>
    <p:extLst>
      <p:ext uri="{BB962C8B-B14F-4D97-AF65-F5344CB8AC3E}">
        <p14:creationId xmlns:p14="http://schemas.microsoft.com/office/powerpoint/2010/main" val="1064422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MAGNETIC INDUCTION</a:t>
            </a:r>
          </a:p>
          <a:p>
            <a:pPr>
              <a:lnSpc>
                <a:spcPct val="150000"/>
              </a:lnSpc>
            </a:pPr>
            <a:r>
              <a:rPr lang="en-GB" sz="2400" dirty="0">
                <a:latin typeface="Arial" panose="020B0604020202020204" pitchFamily="34" charset="0"/>
                <a:cs typeface="Arial" panose="020B0604020202020204" pitchFamily="34" charset="0"/>
              </a:rPr>
              <a:t>It is possible to manufacture a magnet. This is done by using materials with magnetic qualities. If one takes an un-magnetised object into close proximity of a permanent magnet, the molecules will be aligned in the same fashion as that of the magnet creating a North- and South-pole on the same ends as that of the permanent magnet.</a:t>
            </a:r>
          </a:p>
        </p:txBody>
      </p:sp>
    </p:spTree>
    <p:extLst>
      <p:ext uri="{BB962C8B-B14F-4D97-AF65-F5344CB8AC3E}">
        <p14:creationId xmlns:p14="http://schemas.microsoft.com/office/powerpoint/2010/main" val="1153339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Magnetism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ELECTROMAGNETIC INDUCTION</a:t>
            </a:r>
          </a:p>
          <a:p>
            <a:pPr>
              <a:lnSpc>
                <a:spcPct val="150000"/>
              </a:lnSpc>
            </a:pPr>
            <a:r>
              <a:rPr lang="en-GB" sz="2400" dirty="0">
                <a:latin typeface="Arial" panose="020B0604020202020204" pitchFamily="34" charset="0"/>
                <a:cs typeface="Arial" panose="020B0604020202020204" pitchFamily="34" charset="0"/>
              </a:rPr>
              <a:t>Should a permanent magnet be brought in close proximity of a length of wire or passed through a coil, the magnetic flux produced by the magnet will cut across the wire and induce a voltage into the wire, which will cause a current to flow in the wire.</a:t>
            </a:r>
          </a:p>
        </p:txBody>
      </p:sp>
    </p:spTree>
    <p:extLst>
      <p:ext uri="{BB962C8B-B14F-4D97-AF65-F5344CB8AC3E}">
        <p14:creationId xmlns:p14="http://schemas.microsoft.com/office/powerpoint/2010/main" val="2022279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CURRENT FLOW</a:t>
            </a:r>
          </a:p>
          <a:p>
            <a:pPr>
              <a:lnSpc>
                <a:spcPct val="150000"/>
              </a:lnSpc>
            </a:pPr>
            <a:r>
              <a:rPr lang="en-GB" sz="2400" dirty="0">
                <a:latin typeface="Arial" panose="020B0604020202020204" pitchFamily="34" charset="0"/>
                <a:cs typeface="Arial" panose="020B0604020202020204" pitchFamily="34" charset="0"/>
              </a:rPr>
              <a:t>There is: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Conventional current flow;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Electron current flow.</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Direct Current Theory</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58273" y="3549640"/>
            <a:ext cx="4013200" cy="2476500"/>
          </a:xfrm>
          <a:prstGeom prst="rect">
            <a:avLst/>
          </a:prstGeom>
        </p:spPr>
      </p:pic>
    </p:spTree>
    <p:extLst>
      <p:ext uri="{BB962C8B-B14F-4D97-AF65-F5344CB8AC3E}">
        <p14:creationId xmlns:p14="http://schemas.microsoft.com/office/powerpoint/2010/main" val="58251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Direct Current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OHM’S LAW</a:t>
            </a:r>
          </a:p>
          <a:p>
            <a:pPr>
              <a:lnSpc>
                <a:spcPct val="150000"/>
              </a:lnSpc>
            </a:pPr>
            <a:r>
              <a:rPr lang="en-GB" sz="2400" dirty="0">
                <a:latin typeface="Arial" panose="020B0604020202020204" pitchFamily="34" charset="0"/>
                <a:cs typeface="Arial" panose="020B0604020202020204" pitchFamily="34" charset="0"/>
              </a:rPr>
              <a:t>The current flowing in a network is directly proportional to the applied voltage and inversely proportional to the resistance of that network.</a:t>
            </a:r>
          </a:p>
        </p:txBody>
      </p:sp>
    </p:spTree>
    <p:extLst>
      <p:ext uri="{BB962C8B-B14F-4D97-AF65-F5344CB8AC3E}">
        <p14:creationId xmlns:p14="http://schemas.microsoft.com/office/powerpoint/2010/main" val="1887330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Direct Current Theory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187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APPLICATION OF OHM’S LAW</a:t>
                </a:r>
              </a:p>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charset="0"/>
                          <a:cs typeface="Arial" panose="020B0604020202020204" pitchFamily="34" charset="0"/>
                        </a:rPr>
                        <m:t>𝐼</m:t>
                      </m:r>
                      <m:r>
                        <a:rPr lang="en-US" sz="2400" i="1">
                          <a:latin typeface="Cambria Math" charset="0"/>
                          <a:cs typeface="Arial" panose="020B0604020202020204" pitchFamily="34" charset="0"/>
                        </a:rPr>
                        <m:t>=</m:t>
                      </m:r>
                      <m:f>
                        <m:fPr>
                          <m:ctrlPr>
                            <a:rPr lang="en-US" sz="2400" i="1">
                              <a:latin typeface="Cambria Math" panose="02040503050406030204" pitchFamily="18" charset="0"/>
                              <a:cs typeface="Arial" panose="020B0604020202020204" pitchFamily="34" charset="0"/>
                            </a:rPr>
                          </m:ctrlPr>
                        </m:fPr>
                        <m:num>
                          <m:r>
                            <a:rPr lang="en-US" sz="2400" i="1">
                              <a:latin typeface="Cambria Math" charset="0"/>
                              <a:cs typeface="Arial" panose="020B0604020202020204" pitchFamily="34" charset="0"/>
                            </a:rPr>
                            <m:t>𝑉</m:t>
                          </m:r>
                        </m:num>
                        <m:den>
                          <m:r>
                            <a:rPr lang="en-US" sz="2400" i="1">
                              <a:latin typeface="Cambria Math" charset="0"/>
                              <a:cs typeface="Arial" panose="020B0604020202020204" pitchFamily="34" charset="0"/>
                            </a:rPr>
                            <m:t>𝑅</m:t>
                          </m:r>
                        </m:den>
                      </m:f>
                    </m:oMath>
                  </m:oMathPara>
                </a14:m>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I = current flowing,</a:t>
                </a:r>
              </a:p>
              <a:p>
                <a:pPr>
                  <a:lnSpc>
                    <a:spcPct val="150000"/>
                  </a:lnSpc>
                </a:pPr>
                <a:r>
                  <a:rPr lang="en-GB" sz="2400" dirty="0">
                    <a:latin typeface="Arial" panose="020B0604020202020204" pitchFamily="34" charset="0"/>
                    <a:cs typeface="Arial" panose="020B0604020202020204" pitchFamily="34" charset="0"/>
                  </a:rPr>
                  <a:t>V = Applied voltage, and </a:t>
                </a:r>
              </a:p>
              <a:p>
                <a:pPr>
                  <a:lnSpc>
                    <a:spcPct val="150000"/>
                  </a:lnSpc>
                </a:pPr>
                <a:r>
                  <a:rPr lang="en-GB" sz="2400" dirty="0">
                    <a:latin typeface="Arial" panose="020B0604020202020204" pitchFamily="34" charset="0"/>
                    <a:cs typeface="Arial" panose="020B0604020202020204" pitchFamily="34" charset="0"/>
                  </a:rPr>
                  <a:t>R = Resistance.</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341877"/>
              </a:xfrm>
              <a:prstGeom prst="rect">
                <a:avLst/>
              </a:prstGeom>
              <a:blipFill rotWithShape="0">
                <a:blip r:embed="rId4"/>
                <a:stretch>
                  <a:fillRect l="-863" b="-1277"/>
                </a:stretch>
              </a:blipFill>
            </p:spPr>
            <p:txBody>
              <a:bodyPr/>
              <a:lstStyle/>
              <a:p>
                <a:r>
                  <a:rPr lang="en-US">
                    <a:noFill/>
                  </a:rPr>
                  <a:t> </a:t>
                </a:r>
              </a:p>
            </p:txBody>
          </p:sp>
        </mc:Fallback>
      </mc:AlternateContent>
    </p:spTree>
    <p:extLst>
      <p:ext uri="{BB962C8B-B14F-4D97-AF65-F5344CB8AC3E}">
        <p14:creationId xmlns:p14="http://schemas.microsoft.com/office/powerpoint/2010/main" val="710301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Direct Current Theory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JOULE’S LAW</a:t>
                </a:r>
              </a:p>
              <a:p>
                <a:pPr>
                  <a:lnSpc>
                    <a:spcPct val="150000"/>
                  </a:lnSpc>
                </a:pPr>
                <a:r>
                  <a:rPr lang="en-GB" sz="2400" dirty="0">
                    <a:latin typeface="Arial" panose="020B0604020202020204" pitchFamily="34" charset="0"/>
                    <a:cs typeface="Arial" panose="020B0604020202020204" pitchFamily="34" charset="0"/>
                  </a:rPr>
                  <a:t>The heat produced by the current and is directly proportional to the square of the current, the resistance and the time.</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charset="0"/>
                          <a:cs typeface="Arial" panose="020B0604020202020204" pitchFamily="34" charset="0"/>
                        </a:rPr>
                        <m:t>𝑄</m:t>
                      </m:r>
                      <m:r>
                        <a:rPr lang="en-US" sz="2400" b="0" i="1" smtClean="0">
                          <a:latin typeface="Cambria Math"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charset="0"/>
                              <a:cs typeface="Arial" panose="020B0604020202020204" pitchFamily="34" charset="0"/>
                            </a:rPr>
                            <m:t>𝐼</m:t>
                          </m:r>
                        </m:e>
                        <m:sup>
                          <m:r>
                            <a:rPr lang="en-US" sz="2400" b="0" i="1" smtClean="0">
                              <a:latin typeface="Cambria Math" charset="0"/>
                              <a:cs typeface="Arial" panose="020B0604020202020204" pitchFamily="34" charset="0"/>
                            </a:rPr>
                            <m:t>2</m:t>
                          </m:r>
                        </m:sup>
                      </m:sSup>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𝑅</m:t>
                      </m:r>
                      <m:r>
                        <a:rPr lang="en-US" sz="2400" b="0" i="1" smtClean="0">
                          <a:latin typeface="Cambria Math" charset="0"/>
                          <a:cs typeface="Arial" panose="020B0604020202020204" pitchFamily="34" charset="0"/>
                        </a:rPr>
                        <m:t>×</m:t>
                      </m:r>
                      <m:r>
                        <a:rPr lang="en-US" sz="2400" b="0" i="1" smtClean="0">
                          <a:latin typeface="Cambria Math" charset="0"/>
                          <a:cs typeface="Arial" panose="020B0604020202020204" pitchFamily="34" charset="0"/>
                        </a:rPr>
                        <m:t>𝑡</m:t>
                      </m:r>
                    </m:oMath>
                  </m:oMathPara>
                </a14:m>
                <a:endParaRPr lang="en-US" sz="2400" b="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Q = amount of heat generated,</a:t>
                </a:r>
              </a:p>
              <a:p>
                <a:pPr>
                  <a:lnSpc>
                    <a:spcPct val="150000"/>
                  </a:lnSpc>
                </a:pPr>
                <a:r>
                  <a:rPr lang="en-GB" sz="2400" dirty="0">
                    <a:latin typeface="Arial" panose="020B0604020202020204" pitchFamily="34" charset="0"/>
                    <a:cs typeface="Arial" panose="020B0604020202020204" pitchFamily="34" charset="0"/>
                  </a:rPr>
                  <a:t>I = current magnitude, </a:t>
                </a:r>
              </a:p>
              <a:p>
                <a:pPr>
                  <a:lnSpc>
                    <a:spcPct val="150000"/>
                  </a:lnSpc>
                </a:pPr>
                <a:r>
                  <a:rPr lang="en-GB" sz="2400" dirty="0">
                    <a:latin typeface="Arial" panose="020B0604020202020204" pitchFamily="34" charset="0"/>
                    <a:cs typeface="Arial" panose="020B0604020202020204" pitchFamily="34" charset="0"/>
                  </a:rPr>
                  <a:t>R = resistance of element, and</a:t>
                </a:r>
              </a:p>
              <a:p>
                <a:pPr>
                  <a:lnSpc>
                    <a:spcPct val="150000"/>
                  </a:lnSpc>
                </a:pPr>
                <a:r>
                  <a:rPr lang="en-GB" sz="2400" dirty="0">
                    <a:latin typeface="Arial" panose="020B0604020202020204" pitchFamily="34" charset="0"/>
                    <a:cs typeface="Arial" panose="020B0604020202020204" pitchFamily="34" charset="0"/>
                  </a:rPr>
                  <a:t>t = time duration of current-flow.</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524315"/>
              </a:xfrm>
              <a:prstGeom prst="rect">
                <a:avLst/>
              </a:prstGeom>
              <a:blipFill rotWithShape="0">
                <a:blip r:embed="rId4"/>
                <a:stretch>
                  <a:fillRect l="-863" r="-1208" b="-809"/>
                </a:stretch>
              </a:blipFill>
            </p:spPr>
            <p:txBody>
              <a:bodyPr/>
              <a:lstStyle/>
              <a:p>
                <a:r>
                  <a:rPr lang="en-US">
                    <a:noFill/>
                  </a:rPr>
                  <a:t> </a:t>
                </a:r>
              </a:p>
            </p:txBody>
          </p:sp>
        </mc:Fallback>
      </mc:AlternateContent>
    </p:spTree>
    <p:extLst>
      <p:ext uri="{BB962C8B-B14F-4D97-AF65-F5344CB8AC3E}">
        <p14:creationId xmlns:p14="http://schemas.microsoft.com/office/powerpoint/2010/main" val="1397332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GB" sz="2400" dirty="0">
                <a:latin typeface="Arial" panose="020B0604020202020204" pitchFamily="34" charset="0"/>
                <a:cs typeface="Arial" panose="020B0604020202020204" pitchFamily="34" charset="0"/>
              </a:rPr>
              <a:t>Electricity may be produced by: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Chemical reaction - cells or batteries;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Magnetism </a:t>
            </a:r>
            <a:r>
              <a:rPr lang="en-US"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generators;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Friction - static electricity;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Pressure </a:t>
            </a:r>
            <a:r>
              <a:rPr lang="mr-IN"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crystals;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Light - photo-conductive devices;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Heat - thermocouples.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Sources of Electricity (Direct Current)</a:t>
            </a:r>
          </a:p>
        </p:txBody>
      </p:sp>
    </p:spTree>
    <p:extLst>
      <p:ext uri="{BB962C8B-B14F-4D97-AF65-F5344CB8AC3E}">
        <p14:creationId xmlns:p14="http://schemas.microsoft.com/office/powerpoint/2010/main" val="1925380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PRIMARY CELLS</a:t>
            </a:r>
          </a:p>
          <a:p>
            <a:pPr>
              <a:lnSpc>
                <a:spcPct val="150000"/>
              </a:lnSpc>
            </a:pPr>
            <a:r>
              <a:rPr lang="en-GB" sz="2400" dirty="0">
                <a:latin typeface="Arial" panose="020B0604020202020204" pitchFamily="34" charset="0"/>
                <a:cs typeface="Arial" panose="020B0604020202020204" pitchFamily="34" charset="0"/>
              </a:rPr>
              <a:t>A primary cell may be described as a device that will generate an electrical potential which will then be capable of delivering an electric current for as long as the chemicals used in the process are active.</a:t>
            </a:r>
          </a:p>
        </p:txBody>
      </p:sp>
    </p:spTree>
    <p:extLst>
      <p:ext uri="{BB962C8B-B14F-4D97-AF65-F5344CB8AC3E}">
        <p14:creationId xmlns:p14="http://schemas.microsoft.com/office/powerpoint/2010/main" val="1223347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LECLANCHÉ WET CELL</a:t>
            </a:r>
          </a:p>
          <a:p>
            <a:pPr>
              <a:lnSpc>
                <a:spcPct val="150000"/>
              </a:lnSpc>
            </a:pPr>
            <a:r>
              <a:rPr lang="en-GB" sz="2400" dirty="0">
                <a:latin typeface="Arial" panose="020B0604020202020204" pitchFamily="34" charset="0"/>
                <a:cs typeface="Arial" panose="020B0604020202020204" pitchFamily="34" charset="0"/>
              </a:rPr>
              <a:t>This cell is not suited for application of a steady current over long periods of time but is best suited for the application of intermittent current at different intervals. Typical values for this type of cell are 1, 5 volt.</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70232" y="3829650"/>
            <a:ext cx="2871301" cy="2116705"/>
          </a:xfrm>
          <a:prstGeom prst="rect">
            <a:avLst/>
          </a:prstGeom>
        </p:spPr>
      </p:pic>
    </p:spTree>
    <p:extLst>
      <p:ext uri="{BB962C8B-B14F-4D97-AF65-F5344CB8AC3E}">
        <p14:creationId xmlns:p14="http://schemas.microsoft.com/office/powerpoint/2010/main" val="58978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In order to understand the operation of Electronic components and devices it is imperative that we need to have a thorough understanding of basic atomic theory.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Basic Atomic Theory</a:t>
            </a:r>
          </a:p>
        </p:txBody>
      </p:sp>
    </p:spTree>
    <p:extLst>
      <p:ext uri="{BB962C8B-B14F-4D97-AF65-F5344CB8AC3E}">
        <p14:creationId xmlns:p14="http://schemas.microsoft.com/office/powerpoint/2010/main" val="551493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LECLANCHÉ DRY CELL</a:t>
            </a:r>
          </a:p>
          <a:p>
            <a:pPr>
              <a:lnSpc>
                <a:spcPct val="150000"/>
              </a:lnSpc>
            </a:pPr>
            <a:r>
              <a:rPr lang="en-GB" sz="2400" dirty="0">
                <a:latin typeface="Arial" panose="020B0604020202020204" pitchFamily="34" charset="0"/>
                <a:cs typeface="Arial" panose="020B0604020202020204" pitchFamily="34" charset="0"/>
              </a:rPr>
              <a:t>These cells can deliver an </a:t>
            </a:r>
            <a:r>
              <a:rPr lang="en-GB" sz="2400" dirty="0" err="1">
                <a:latin typeface="Arial" panose="020B0604020202020204" pitchFamily="34" charset="0"/>
                <a:cs typeface="Arial" panose="020B0604020202020204" pitchFamily="34" charset="0"/>
              </a:rPr>
              <a:t>emf</a:t>
            </a:r>
            <a:r>
              <a:rPr lang="en-GB" sz="2400" dirty="0">
                <a:latin typeface="Arial" panose="020B0604020202020204" pitchFamily="34" charset="0"/>
                <a:cs typeface="Arial" panose="020B0604020202020204" pitchFamily="34" charset="0"/>
              </a:rPr>
              <a:t> of about 1, 5 volt. Primary cells suffer</a:t>
            </a:r>
          </a:p>
          <a:p>
            <a:pPr>
              <a:lnSpc>
                <a:spcPct val="150000"/>
              </a:lnSpc>
            </a:pPr>
            <a:r>
              <a:rPr lang="en-GB" sz="2400" dirty="0">
                <a:latin typeface="Arial" panose="020B0604020202020204" pitchFamily="34" charset="0"/>
                <a:cs typeface="Arial" panose="020B0604020202020204" pitchFamily="34" charset="0"/>
              </a:rPr>
              <a:t>from a phenomenon termed polarisation and this leads to the rapid reduction of </a:t>
            </a:r>
            <a:r>
              <a:rPr lang="en-GB" sz="2400" dirty="0" err="1">
                <a:latin typeface="Arial" panose="020B0604020202020204" pitchFamily="34" charset="0"/>
                <a:cs typeface="Arial" panose="020B0604020202020204" pitchFamily="34" charset="0"/>
              </a:rPr>
              <a:t>emf</a:t>
            </a:r>
            <a:r>
              <a:rPr lang="en-GB" sz="24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02936" y="3506354"/>
            <a:ext cx="4431606" cy="2394953"/>
          </a:xfrm>
          <a:prstGeom prst="rect">
            <a:avLst/>
          </a:prstGeom>
        </p:spPr>
      </p:pic>
    </p:spTree>
    <p:extLst>
      <p:ext uri="{BB962C8B-B14F-4D97-AF65-F5344CB8AC3E}">
        <p14:creationId xmlns:p14="http://schemas.microsoft.com/office/powerpoint/2010/main" val="1029854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AND DISADVANTAGES OF PRIMARY CELLS</a:t>
            </a:r>
          </a:p>
        </p:txBody>
      </p:sp>
      <p:sp>
        <p:nvSpPr>
          <p:cNvPr id="2" name="TextBox 1"/>
          <p:cNvSpPr txBox="1"/>
          <p:nvPr/>
        </p:nvSpPr>
        <p:spPr>
          <a:xfrm>
            <a:off x="1006053" y="2451185"/>
            <a:ext cx="4836694" cy="3416320"/>
          </a:xfrm>
          <a:prstGeom prst="rect">
            <a:avLst/>
          </a:prstGeom>
          <a:noFill/>
        </p:spPr>
        <p:txBody>
          <a:bodyPr wrap="square" rtlCol="0">
            <a:spAutoFit/>
          </a:bodyPr>
          <a:lstStyle/>
          <a:p>
            <a:pPr>
              <a:lnSpc>
                <a:spcPct val="150000"/>
              </a:lnSpc>
            </a:pPr>
            <a:r>
              <a:rPr lang="en-US" sz="2400" dirty="0">
                <a:latin typeface="Arial" charset="0"/>
                <a:ea typeface="Arial" charset="0"/>
                <a:cs typeface="Arial" charset="0"/>
              </a:rPr>
              <a:t>Advantages:</a:t>
            </a:r>
          </a:p>
          <a:p>
            <a:pPr marL="342900" indent="-342900">
              <a:lnSpc>
                <a:spcPct val="150000"/>
              </a:lnSpc>
              <a:buFont typeface="Arial" charset="0"/>
              <a:buChar char="•"/>
            </a:pPr>
            <a:r>
              <a:rPr lang="en-US" sz="2400" dirty="0">
                <a:latin typeface="Arial" charset="0"/>
                <a:ea typeface="Arial" charset="0"/>
                <a:cs typeface="Arial" charset="0"/>
              </a:rPr>
              <a:t>Relatively inexpensive;</a:t>
            </a:r>
          </a:p>
          <a:p>
            <a:pPr marL="342900" indent="-342900">
              <a:lnSpc>
                <a:spcPct val="150000"/>
              </a:lnSpc>
              <a:buFont typeface="Arial" charset="0"/>
              <a:buChar char="•"/>
            </a:pPr>
            <a:r>
              <a:rPr lang="en-US" sz="2400" dirty="0">
                <a:latin typeface="Arial" charset="0"/>
                <a:ea typeface="Arial" charset="0"/>
                <a:cs typeface="Arial" charset="0"/>
              </a:rPr>
              <a:t>Easy to install;</a:t>
            </a:r>
          </a:p>
          <a:p>
            <a:pPr marL="342900" indent="-342900">
              <a:lnSpc>
                <a:spcPct val="150000"/>
              </a:lnSpc>
              <a:buFont typeface="Arial" charset="0"/>
              <a:buChar char="•"/>
            </a:pPr>
            <a:r>
              <a:rPr lang="en-US" sz="2400" dirty="0">
                <a:latin typeface="Arial" charset="0"/>
                <a:ea typeface="Arial" charset="0"/>
                <a:cs typeface="Arial" charset="0"/>
              </a:rPr>
              <a:t>Physically small;</a:t>
            </a:r>
          </a:p>
          <a:p>
            <a:pPr marL="342900" indent="-342900">
              <a:lnSpc>
                <a:spcPct val="150000"/>
              </a:lnSpc>
              <a:buFont typeface="Arial" charset="0"/>
              <a:buChar char="•"/>
            </a:pPr>
            <a:r>
              <a:rPr lang="en-US" sz="2400" dirty="0">
                <a:latin typeface="Arial" charset="0"/>
                <a:ea typeface="Arial" charset="0"/>
                <a:cs typeface="Arial" charset="0"/>
              </a:rPr>
              <a:t>Readily available; and</a:t>
            </a:r>
          </a:p>
          <a:p>
            <a:pPr marL="342900" indent="-342900">
              <a:lnSpc>
                <a:spcPct val="150000"/>
              </a:lnSpc>
              <a:buFont typeface="Arial" charset="0"/>
              <a:buChar char="•"/>
            </a:pPr>
            <a:r>
              <a:rPr lang="en-US" sz="2400" dirty="0">
                <a:latin typeface="Arial" charset="0"/>
                <a:ea typeface="Arial" charset="0"/>
                <a:cs typeface="Arial" charset="0"/>
              </a:rPr>
              <a:t>Various sizes available.</a:t>
            </a:r>
          </a:p>
        </p:txBody>
      </p:sp>
      <p:sp>
        <p:nvSpPr>
          <p:cNvPr id="9" name="TextBox 8"/>
          <p:cNvSpPr txBox="1"/>
          <p:nvPr/>
        </p:nvSpPr>
        <p:spPr>
          <a:xfrm>
            <a:off x="5842747" y="2451185"/>
            <a:ext cx="5380278" cy="3416320"/>
          </a:xfrm>
          <a:prstGeom prst="rect">
            <a:avLst/>
          </a:prstGeom>
          <a:noFill/>
        </p:spPr>
        <p:txBody>
          <a:bodyPr wrap="square" rtlCol="0">
            <a:spAutoFit/>
          </a:bodyPr>
          <a:lstStyle/>
          <a:p>
            <a:pPr>
              <a:lnSpc>
                <a:spcPct val="150000"/>
              </a:lnSpc>
            </a:pPr>
            <a:r>
              <a:rPr lang="en-US" sz="2400" dirty="0">
                <a:latin typeface="Arial" charset="0"/>
                <a:ea typeface="Arial" charset="0"/>
                <a:cs typeface="Arial" charset="0"/>
              </a:rPr>
              <a:t>Disadvantages:</a:t>
            </a:r>
          </a:p>
          <a:p>
            <a:pPr marL="342900" indent="-342900">
              <a:lnSpc>
                <a:spcPct val="150000"/>
              </a:lnSpc>
              <a:buFont typeface="Arial" charset="0"/>
              <a:buChar char="•"/>
            </a:pPr>
            <a:r>
              <a:rPr lang="en-US" sz="2400" dirty="0">
                <a:latin typeface="Arial" charset="0"/>
                <a:ea typeface="Arial" charset="0"/>
                <a:cs typeface="Arial" charset="0"/>
              </a:rPr>
              <a:t>Cannot be recharged;</a:t>
            </a:r>
          </a:p>
          <a:p>
            <a:pPr marL="342900" indent="-342900">
              <a:lnSpc>
                <a:spcPct val="150000"/>
              </a:lnSpc>
              <a:buFont typeface="Arial" charset="0"/>
              <a:buChar char="•"/>
            </a:pPr>
            <a:r>
              <a:rPr lang="en-US" sz="2400" dirty="0">
                <a:latin typeface="Arial" charset="0"/>
                <a:ea typeface="Arial" charset="0"/>
                <a:cs typeface="Arial" charset="0"/>
              </a:rPr>
              <a:t>Provide only small currents;</a:t>
            </a:r>
          </a:p>
          <a:p>
            <a:pPr marL="342900" indent="-342900">
              <a:lnSpc>
                <a:spcPct val="150000"/>
              </a:lnSpc>
              <a:buFont typeface="Arial" charset="0"/>
              <a:buChar char="•"/>
            </a:pPr>
            <a:r>
              <a:rPr lang="en-US" sz="2400" dirty="0">
                <a:latin typeface="Arial" charset="0"/>
                <a:ea typeface="Arial" charset="0"/>
                <a:cs typeface="Arial" charset="0"/>
              </a:rPr>
              <a:t>Become </a:t>
            </a:r>
            <a:r>
              <a:rPr lang="en-US" sz="2400" dirty="0" err="1">
                <a:latin typeface="Arial" charset="0"/>
                <a:ea typeface="Arial" charset="0"/>
                <a:cs typeface="Arial" charset="0"/>
              </a:rPr>
              <a:t>polarised</a:t>
            </a:r>
            <a:r>
              <a:rPr lang="en-US" sz="2400" dirty="0">
                <a:latin typeface="Arial" charset="0"/>
                <a:ea typeface="Arial" charset="0"/>
                <a:cs typeface="Arial" charset="0"/>
              </a:rPr>
              <a:t> when delivering a constant current; and</a:t>
            </a:r>
          </a:p>
          <a:p>
            <a:pPr marL="342900" indent="-342900">
              <a:lnSpc>
                <a:spcPct val="150000"/>
              </a:lnSpc>
              <a:buFont typeface="Arial" charset="0"/>
              <a:buChar char="•"/>
            </a:pPr>
            <a:r>
              <a:rPr lang="en-US" sz="2400" dirty="0">
                <a:latin typeface="Arial" charset="0"/>
                <a:ea typeface="Arial" charset="0"/>
                <a:cs typeface="Arial" charset="0"/>
              </a:rPr>
              <a:t>A relatively short lifespan.</a:t>
            </a:r>
          </a:p>
        </p:txBody>
      </p:sp>
    </p:spTree>
    <p:extLst>
      <p:ext uri="{BB962C8B-B14F-4D97-AF65-F5344CB8AC3E}">
        <p14:creationId xmlns:p14="http://schemas.microsoft.com/office/powerpoint/2010/main" val="878031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SECONDARY CELLS</a:t>
            </a:r>
          </a:p>
          <a:p>
            <a:pPr>
              <a:lnSpc>
                <a:spcPct val="150000"/>
              </a:lnSpc>
            </a:pPr>
            <a:r>
              <a:rPr lang="en-GB" sz="2400" dirty="0">
                <a:latin typeface="Arial" panose="020B0604020202020204" pitchFamily="34" charset="0"/>
                <a:cs typeface="Arial" panose="020B0604020202020204" pitchFamily="34" charset="0"/>
              </a:rPr>
              <a:t>A secondary cell may be described as a device that will generate an electrical potential and also store such electrical potential and later release such energy by chemical reaction and such energy can be replaced by charging the cell again.</a:t>
            </a:r>
          </a:p>
        </p:txBody>
      </p:sp>
    </p:spTree>
    <p:extLst>
      <p:ext uri="{BB962C8B-B14F-4D97-AF65-F5344CB8AC3E}">
        <p14:creationId xmlns:p14="http://schemas.microsoft.com/office/powerpoint/2010/main" val="272947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 AND MAINTENANCE OF LEAD-ACID BATTERIES</a:t>
            </a:r>
          </a:p>
          <a:p>
            <a:pPr marL="342900" indent="-342900">
              <a:lnSpc>
                <a:spcPct val="150000"/>
              </a:lnSpc>
              <a:buFont typeface="Arial" charset="0"/>
              <a:buChar char="•"/>
            </a:pPr>
            <a:r>
              <a:rPr lang="en-US" sz="2400" dirty="0">
                <a:latin typeface="Arial" charset="0"/>
                <a:ea typeface="Arial" charset="0"/>
                <a:cs typeface="Arial" charset="0"/>
              </a:rPr>
              <a:t>Batteries should always be firmly mounted, correctly connected and the terminals are kept clean and tight. </a:t>
            </a:r>
          </a:p>
          <a:p>
            <a:pPr marL="342900" indent="-342900">
              <a:lnSpc>
                <a:spcPct val="150000"/>
              </a:lnSpc>
              <a:buFont typeface="Arial" charset="0"/>
              <a:buChar char="•"/>
            </a:pPr>
            <a:r>
              <a:rPr lang="en-US" sz="2400" dirty="0">
                <a:latin typeface="Arial" charset="0"/>
                <a:ea typeface="Arial" charset="0"/>
                <a:cs typeface="Arial" charset="0"/>
              </a:rPr>
              <a:t>Terminals should be covered by protective grease to prevent corrosion.</a:t>
            </a:r>
          </a:p>
          <a:p>
            <a:pPr marL="342900" indent="-342900">
              <a:lnSpc>
                <a:spcPct val="150000"/>
              </a:lnSpc>
              <a:buFont typeface="Arial" charset="0"/>
              <a:buChar char="•"/>
            </a:pPr>
            <a:r>
              <a:rPr lang="en-US" sz="2400" dirty="0">
                <a:latin typeface="Arial" charset="0"/>
                <a:ea typeface="Arial" charset="0"/>
                <a:cs typeface="Arial" charset="0"/>
              </a:rPr>
              <a:t>During charging, the filler caps should be removed. </a:t>
            </a:r>
          </a:p>
          <a:p>
            <a:pPr>
              <a:lnSpc>
                <a:spcPct val="150000"/>
              </a:lnSpc>
            </a:pPr>
            <a:r>
              <a:rPr lang="en-US" sz="2400" dirty="0">
                <a:latin typeface="Arial" charset="0"/>
                <a:ea typeface="Arial" charset="0"/>
                <a:cs typeface="Arial" charset="0"/>
              </a:rPr>
              <a:t>• Before commencement of the charging process make sure that the electrolyte in the battery just covers the plates. Never top up with </a:t>
            </a:r>
            <a:r>
              <a:rPr lang="en-US" sz="2400" dirty="0" err="1">
                <a:latin typeface="Arial" charset="0"/>
                <a:ea typeface="Arial" charset="0"/>
                <a:cs typeface="Arial" charset="0"/>
              </a:rPr>
              <a:t>sulphuric</a:t>
            </a:r>
            <a:r>
              <a:rPr lang="en-US" sz="2400" dirty="0">
                <a:latin typeface="Arial" charset="0"/>
                <a:ea typeface="Arial" charset="0"/>
                <a:cs typeface="Arial" charset="0"/>
              </a:rPr>
              <a:t> acid.</a:t>
            </a:r>
            <a:endParaRPr lang="en-GB" sz="2400" dirty="0">
              <a:latin typeface="Arial" charset="0"/>
              <a:ea typeface="Arial" charset="0"/>
              <a:cs typeface="Arial" charset="0"/>
            </a:endParaRPr>
          </a:p>
        </p:txBody>
      </p:sp>
    </p:spTree>
    <p:extLst>
      <p:ext uri="{BB962C8B-B14F-4D97-AF65-F5344CB8AC3E}">
        <p14:creationId xmlns:p14="http://schemas.microsoft.com/office/powerpoint/2010/main" val="424202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ALKALINE CELLS</a:t>
                </a:r>
              </a:p>
              <a:p>
                <a:pPr>
                  <a:lnSpc>
                    <a:spcPct val="150000"/>
                  </a:lnSpc>
                </a:pPr>
                <a:r>
                  <a:rPr lang="en-GB" sz="2400" dirty="0">
                    <a:latin typeface="Arial" panose="020B0604020202020204" pitchFamily="34" charset="0"/>
                    <a:cs typeface="Arial" panose="020B0604020202020204" pitchFamily="34" charset="0"/>
                  </a:rPr>
                  <a:t>Alkaline cells consists of an electrolyte of potassium hydroxide and has zinc as a negative electrode and manganese dioxide as a positive electrode and has voltage of </a:t>
                </a:r>
                <a14:m>
                  <m:oMath xmlns:m="http://schemas.openxmlformats.org/officeDocument/2006/math">
                    <m:r>
                      <a:rPr lang="en-GB" sz="2400" i="1" smtClean="0">
                        <a:latin typeface="Cambria Math" charset="0"/>
                        <a:ea typeface="Cambria Math" charset="0"/>
                        <a:cs typeface="Cambria Math" charset="0"/>
                      </a:rPr>
                      <m:t>±</m:t>
                    </m:r>
                  </m:oMath>
                </a14:m>
                <a:r>
                  <a:rPr lang="en-GB" sz="2400" dirty="0">
                    <a:latin typeface="Arial" panose="020B0604020202020204" pitchFamily="34" charset="0"/>
                    <a:cs typeface="Arial" panose="020B0604020202020204" pitchFamily="34" charset="0"/>
                  </a:rPr>
                  <a:t>1,2 volt. It has the capability of indicating that it needs to be recharged.</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2862322"/>
              </a:xfrm>
              <a:prstGeom prst="rect">
                <a:avLst/>
              </a:prstGeom>
              <a:blipFill rotWithShape="0">
                <a:blip r:embed="rId4"/>
                <a:stretch>
                  <a:fillRect l="-863" b="-1919"/>
                </a:stretch>
              </a:blipFill>
            </p:spPr>
            <p:txBody>
              <a:bodyPr/>
              <a:lstStyle/>
              <a:p>
                <a:r>
                  <a:rPr lang="en-US">
                    <a:noFill/>
                  </a:rPr>
                  <a:t> </a:t>
                </a:r>
              </a:p>
            </p:txBody>
          </p:sp>
        </mc:Fallback>
      </mc:AlternateContent>
    </p:spTree>
    <p:extLst>
      <p:ext uri="{BB962C8B-B14F-4D97-AF65-F5344CB8AC3E}">
        <p14:creationId xmlns:p14="http://schemas.microsoft.com/office/powerpoint/2010/main" val="1876802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MERCURY CELLS</a:t>
                </a:r>
              </a:p>
              <a:p>
                <a:pPr>
                  <a:lnSpc>
                    <a:spcPct val="150000"/>
                  </a:lnSpc>
                </a:pPr>
                <a:r>
                  <a:rPr lang="en-GB" sz="2400" dirty="0">
                    <a:latin typeface="Arial" panose="020B0604020202020204" pitchFamily="34" charset="0"/>
                    <a:cs typeface="Arial" panose="020B0604020202020204" pitchFamily="34" charset="0"/>
                  </a:rPr>
                  <a:t>Mercury cells consist of an electrolyte which is a mixture of potassium hydroxide and zinc oxide and has a negative electrode which is a compound of zinc and mercury and a positive electrode of mercuric oxide. It has a typical value of </a:t>
                </a:r>
                <a14:m>
                  <m:oMath xmlns:m="http://schemas.openxmlformats.org/officeDocument/2006/math">
                    <m:r>
                      <a:rPr lang="en-GB" sz="2400" i="1">
                        <a:latin typeface="Cambria Math" charset="0"/>
                        <a:ea typeface="Cambria Math" charset="0"/>
                        <a:cs typeface="Cambria Math" charset="0"/>
                      </a:rPr>
                      <m:t>±</m:t>
                    </m:r>
                  </m:oMath>
                </a14:m>
                <a:r>
                  <a:rPr lang="en-GB" sz="2400" dirty="0">
                    <a:latin typeface="Arial" panose="020B0604020202020204" pitchFamily="34" charset="0"/>
                    <a:cs typeface="Arial" panose="020B0604020202020204" pitchFamily="34" charset="0"/>
                  </a:rPr>
                  <a:t>1,35 to 1,4 volt. Mercury cells are also manufactured in a variety of voltage ranges.</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416320"/>
              </a:xfrm>
              <a:prstGeom prst="rect">
                <a:avLst/>
              </a:prstGeom>
              <a:blipFill rotWithShape="0">
                <a:blip r:embed="rId4"/>
                <a:stretch>
                  <a:fillRect l="-863" r="-633" b="-1429"/>
                </a:stretch>
              </a:blipFill>
            </p:spPr>
            <p:txBody>
              <a:bodyPr/>
              <a:lstStyle/>
              <a:p>
                <a:r>
                  <a:rPr lang="en-US">
                    <a:noFill/>
                  </a:rPr>
                  <a:t> </a:t>
                </a:r>
              </a:p>
            </p:txBody>
          </p:sp>
        </mc:Fallback>
      </mc:AlternateContent>
    </p:spTree>
    <p:extLst>
      <p:ext uri="{BB962C8B-B14F-4D97-AF65-F5344CB8AC3E}">
        <p14:creationId xmlns:p14="http://schemas.microsoft.com/office/powerpoint/2010/main" val="1151127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NICKEL-CADMIUM CELLS</a:t>
            </a:r>
          </a:p>
          <a:p>
            <a:pPr>
              <a:lnSpc>
                <a:spcPct val="150000"/>
              </a:lnSpc>
            </a:pPr>
            <a:r>
              <a:rPr lang="en-GB" sz="2400" dirty="0">
                <a:latin typeface="Arial" panose="020B0604020202020204" pitchFamily="34" charset="0"/>
                <a:cs typeface="Arial" panose="020B0604020202020204" pitchFamily="34" charset="0"/>
              </a:rPr>
              <a:t>Nickel-cadmium cells consist of an electrolyte which is a mixture of potassium hydroxide and has a negative electrode of nickel hydroxide and a positive electrode of cadmium oxide. It has a typical value of 1,25 volt. Nickel-cadmium cells are however also manufactured in a variety of voltage ranges. </a:t>
            </a:r>
          </a:p>
        </p:txBody>
      </p:sp>
    </p:spTree>
    <p:extLst>
      <p:ext uri="{BB962C8B-B14F-4D97-AF65-F5344CB8AC3E}">
        <p14:creationId xmlns:p14="http://schemas.microsoft.com/office/powerpoint/2010/main" val="433145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AND DISADVANTAGES OF SECONDAY CELLS</a:t>
            </a:r>
          </a:p>
        </p:txBody>
      </p:sp>
      <p:sp>
        <p:nvSpPr>
          <p:cNvPr id="9" name="TextBox 8"/>
          <p:cNvSpPr txBox="1"/>
          <p:nvPr/>
        </p:nvSpPr>
        <p:spPr>
          <a:xfrm>
            <a:off x="1006053" y="2451185"/>
            <a:ext cx="4836694" cy="2862322"/>
          </a:xfrm>
          <a:prstGeom prst="rect">
            <a:avLst/>
          </a:prstGeom>
          <a:noFill/>
        </p:spPr>
        <p:txBody>
          <a:bodyPr wrap="square" rtlCol="0">
            <a:spAutoFit/>
          </a:bodyPr>
          <a:lstStyle/>
          <a:p>
            <a:pPr>
              <a:lnSpc>
                <a:spcPct val="150000"/>
              </a:lnSpc>
            </a:pPr>
            <a:r>
              <a:rPr lang="en-US" sz="2400" dirty="0">
                <a:latin typeface="Arial" charset="0"/>
                <a:ea typeface="Arial" charset="0"/>
                <a:cs typeface="Arial" charset="0"/>
              </a:rPr>
              <a:t>Advantages:</a:t>
            </a:r>
          </a:p>
          <a:p>
            <a:pPr marL="342900" indent="-342900">
              <a:lnSpc>
                <a:spcPct val="150000"/>
              </a:lnSpc>
              <a:buFont typeface="Arial" charset="0"/>
              <a:buChar char="•"/>
            </a:pPr>
            <a:r>
              <a:rPr lang="en-US" sz="2400" dirty="0">
                <a:latin typeface="Arial" charset="0"/>
                <a:ea typeface="Arial" charset="0"/>
                <a:cs typeface="Arial" charset="0"/>
              </a:rPr>
              <a:t>They are rechargeable.</a:t>
            </a:r>
          </a:p>
          <a:p>
            <a:pPr marL="342900" indent="-342900">
              <a:lnSpc>
                <a:spcPct val="150000"/>
              </a:lnSpc>
              <a:buFont typeface="Arial" charset="0"/>
              <a:buChar char="•"/>
            </a:pPr>
            <a:r>
              <a:rPr lang="en-US" sz="2400" dirty="0">
                <a:latin typeface="Arial" charset="0"/>
                <a:ea typeface="Arial" charset="0"/>
                <a:cs typeface="Arial" charset="0"/>
              </a:rPr>
              <a:t>Provide a higher current.</a:t>
            </a:r>
          </a:p>
          <a:p>
            <a:pPr marL="342900" indent="-342900">
              <a:lnSpc>
                <a:spcPct val="150000"/>
              </a:lnSpc>
              <a:buFont typeface="Arial" charset="0"/>
              <a:buChar char="•"/>
            </a:pPr>
            <a:r>
              <a:rPr lang="en-US" sz="2400" dirty="0">
                <a:latin typeface="Arial" charset="0"/>
                <a:ea typeface="Arial" charset="0"/>
                <a:cs typeface="Arial" charset="0"/>
              </a:rPr>
              <a:t>They have a longer lifespan and can be used repeatedly.</a:t>
            </a:r>
          </a:p>
        </p:txBody>
      </p:sp>
      <p:sp>
        <p:nvSpPr>
          <p:cNvPr id="10" name="TextBox 9"/>
          <p:cNvSpPr txBox="1"/>
          <p:nvPr/>
        </p:nvSpPr>
        <p:spPr>
          <a:xfrm>
            <a:off x="5842747" y="2451185"/>
            <a:ext cx="5380278" cy="2862322"/>
          </a:xfrm>
          <a:prstGeom prst="rect">
            <a:avLst/>
          </a:prstGeom>
          <a:noFill/>
        </p:spPr>
        <p:txBody>
          <a:bodyPr wrap="square" rtlCol="0">
            <a:spAutoFit/>
          </a:bodyPr>
          <a:lstStyle/>
          <a:p>
            <a:pPr>
              <a:lnSpc>
                <a:spcPct val="150000"/>
              </a:lnSpc>
            </a:pPr>
            <a:r>
              <a:rPr lang="en-US" sz="2400" dirty="0">
                <a:latin typeface="Arial" charset="0"/>
                <a:ea typeface="Arial" charset="0"/>
                <a:cs typeface="Arial" charset="0"/>
              </a:rPr>
              <a:t>Disadvantages:</a:t>
            </a:r>
          </a:p>
          <a:p>
            <a:pPr marL="342900" indent="-342900">
              <a:lnSpc>
                <a:spcPct val="150000"/>
              </a:lnSpc>
              <a:buFont typeface="Arial" charset="0"/>
              <a:buChar char="•"/>
            </a:pPr>
            <a:r>
              <a:rPr lang="en-US" sz="2400" dirty="0">
                <a:latin typeface="Arial" charset="0"/>
                <a:ea typeface="Arial" charset="0"/>
                <a:cs typeface="Arial" charset="0"/>
              </a:rPr>
              <a:t>Must be recharged slowly.</a:t>
            </a:r>
          </a:p>
          <a:p>
            <a:pPr marL="342900" indent="-342900">
              <a:lnSpc>
                <a:spcPct val="150000"/>
              </a:lnSpc>
              <a:buFont typeface="Arial" charset="0"/>
              <a:buChar char="•"/>
            </a:pPr>
            <a:r>
              <a:rPr lang="en-US" sz="2400" dirty="0">
                <a:latin typeface="Arial" charset="0"/>
                <a:ea typeface="Arial" charset="0"/>
                <a:cs typeface="Arial" charset="0"/>
              </a:rPr>
              <a:t>More expensive.</a:t>
            </a:r>
          </a:p>
          <a:p>
            <a:pPr marL="342900" indent="-342900">
              <a:lnSpc>
                <a:spcPct val="150000"/>
              </a:lnSpc>
              <a:buFont typeface="Arial" charset="0"/>
              <a:buChar char="•"/>
            </a:pPr>
            <a:r>
              <a:rPr lang="en-US" sz="2400" dirty="0">
                <a:latin typeface="Arial" charset="0"/>
                <a:ea typeface="Arial" charset="0"/>
                <a:cs typeface="Arial" charset="0"/>
              </a:rPr>
              <a:t>Needs proper care.</a:t>
            </a:r>
          </a:p>
          <a:p>
            <a:pPr marL="342900" indent="-342900">
              <a:lnSpc>
                <a:spcPct val="150000"/>
              </a:lnSpc>
              <a:buFont typeface="Arial" charset="0"/>
              <a:buChar char="•"/>
            </a:pPr>
            <a:r>
              <a:rPr lang="en-US" sz="2400" dirty="0">
                <a:latin typeface="Arial" charset="0"/>
                <a:ea typeface="Arial" charset="0"/>
                <a:cs typeface="Arial" charset="0"/>
              </a:rPr>
              <a:t>Must be kept in upright position.</a:t>
            </a:r>
          </a:p>
        </p:txBody>
      </p:sp>
    </p:spTree>
    <p:extLst>
      <p:ext uri="{BB962C8B-B14F-4D97-AF65-F5344CB8AC3E}">
        <p14:creationId xmlns:p14="http://schemas.microsoft.com/office/powerpoint/2010/main" val="409553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OTHER SOURCES OF VOLTAGE DEVELOPMENT</a:t>
            </a:r>
          </a:p>
          <a:p>
            <a:pPr>
              <a:lnSpc>
                <a:spcPct val="150000"/>
              </a:lnSpc>
            </a:pPr>
            <a:r>
              <a:rPr lang="en-US" sz="2400" dirty="0">
                <a:latin typeface="Arial" charset="0"/>
                <a:ea typeface="Arial" charset="0"/>
                <a:cs typeface="Arial" charset="0"/>
              </a:rPr>
              <a:t>Developing a voltage can happen </a:t>
            </a:r>
            <a:r>
              <a:rPr lang="en-GB" sz="2400" dirty="0">
                <a:latin typeface="Arial" charset="0"/>
                <a:ea typeface="Arial" charset="0"/>
                <a:cs typeface="Arial" charset="0"/>
              </a:rPr>
              <a:t>through:</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Pressure,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Temperature,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Photo-voltaic cells.</a:t>
            </a:r>
          </a:p>
        </p:txBody>
      </p:sp>
    </p:spTree>
    <p:extLst>
      <p:ext uri="{BB962C8B-B14F-4D97-AF65-F5344CB8AC3E}">
        <p14:creationId xmlns:p14="http://schemas.microsoft.com/office/powerpoint/2010/main" val="1637185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9" name="TextBox 8">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GROUPING OF CELLS ARRANGEMENTS</a:t>
            </a:r>
          </a:p>
          <a:p>
            <a:pPr>
              <a:lnSpc>
                <a:spcPct val="150000"/>
              </a:lnSpc>
            </a:pPr>
            <a:r>
              <a:rPr lang="en-GB" sz="2400" dirty="0">
                <a:latin typeface="Arial" panose="020B0604020202020204" pitchFamily="34" charset="0"/>
                <a:cs typeface="Arial" panose="020B0604020202020204" pitchFamily="34" charset="0"/>
              </a:rPr>
              <a:t>Cells can be arranged in:</a:t>
            </a:r>
          </a:p>
        </p:txBody>
      </p:sp>
      <p:sp>
        <p:nvSpPr>
          <p:cNvPr id="10" name="TextBox 9"/>
          <p:cNvSpPr txBox="1"/>
          <p:nvPr/>
        </p:nvSpPr>
        <p:spPr>
          <a:xfrm>
            <a:off x="867336" y="3029282"/>
            <a:ext cx="10845053" cy="461665"/>
          </a:xfrm>
          <a:prstGeom prst="rect">
            <a:avLst/>
          </a:prstGeom>
          <a:noFill/>
        </p:spPr>
        <p:txBody>
          <a:bodyPr wrap="square" numCol="2" rtlCol="0">
            <a:spAutoFit/>
          </a:bodyPr>
          <a:lstStyle/>
          <a:p>
            <a:pPr marL="342900" indent="-342900">
              <a:buFont typeface="Arial" charset="0"/>
              <a:buChar char="•"/>
            </a:pPr>
            <a:r>
              <a:rPr lang="en-US" sz="2400" dirty="0">
                <a:latin typeface="Arial" charset="0"/>
                <a:ea typeface="Arial" charset="0"/>
                <a:cs typeface="Arial" charset="0"/>
              </a:rPr>
              <a:t>Series</a:t>
            </a:r>
          </a:p>
          <a:p>
            <a:pPr marL="342900" indent="-342900">
              <a:buFont typeface="Arial" charset="0"/>
              <a:buChar char="•"/>
            </a:pPr>
            <a:r>
              <a:rPr lang="en-US" sz="2400" dirty="0">
                <a:latin typeface="Arial" charset="0"/>
                <a:ea typeface="Arial" charset="0"/>
                <a:cs typeface="Arial" charset="0"/>
              </a:rPr>
              <a:t>Parallel</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296" y="3551105"/>
            <a:ext cx="3415025" cy="13511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9862" y="3517125"/>
            <a:ext cx="2324100" cy="2362200"/>
          </a:xfrm>
          <a:prstGeom prst="rect">
            <a:avLst/>
          </a:prstGeom>
        </p:spPr>
      </p:pic>
    </p:spTree>
    <p:extLst>
      <p:ext uri="{BB962C8B-B14F-4D97-AF65-F5344CB8AC3E}">
        <p14:creationId xmlns:p14="http://schemas.microsoft.com/office/powerpoint/2010/main" val="170200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STRUCTURE OF MATTER</a:t>
            </a:r>
          </a:p>
          <a:p>
            <a:pPr>
              <a:lnSpc>
                <a:spcPct val="150000"/>
              </a:lnSpc>
            </a:pPr>
            <a:r>
              <a:rPr lang="en-GB" sz="2400" dirty="0">
                <a:latin typeface="Arial" panose="020B0604020202020204" pitchFamily="34" charset="0"/>
                <a:cs typeface="Arial" panose="020B0604020202020204" pitchFamily="34" charset="0"/>
              </a:rPr>
              <a:t>Matter may be defined as anything that has mass and that occupies space and can be composed of elementary substances that are found in nature.</a:t>
            </a:r>
          </a:p>
          <a:p>
            <a:pPr>
              <a:lnSpc>
                <a:spcPct val="150000"/>
              </a:lnSpc>
            </a:pPr>
            <a:r>
              <a:rPr lang="en-GB" sz="2400" dirty="0">
                <a:latin typeface="Arial" panose="020B0604020202020204" pitchFamily="34" charset="0"/>
                <a:cs typeface="Arial" panose="020B0604020202020204" pitchFamily="34" charset="0"/>
              </a:rPr>
              <a:t>Matter can be divided into the following groups: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Solids;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Liquids;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Gasses;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Plasma.</a:t>
            </a:r>
          </a:p>
        </p:txBody>
      </p:sp>
    </p:spTree>
    <p:extLst>
      <p:ext uri="{BB962C8B-B14F-4D97-AF65-F5344CB8AC3E}">
        <p14:creationId xmlns:p14="http://schemas.microsoft.com/office/powerpoint/2010/main" val="1258369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Sources of Electricity (Direct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INTERNAL RESISTANCE, EMF AND PD</a:t>
            </a:r>
          </a:p>
          <a:p>
            <a:pPr>
              <a:lnSpc>
                <a:spcPct val="150000"/>
              </a:lnSpc>
            </a:pPr>
            <a:r>
              <a:rPr lang="en-GB" sz="2400" dirty="0">
                <a:latin typeface="Arial" panose="020B0604020202020204" pitchFamily="34" charset="0"/>
                <a:cs typeface="Arial" panose="020B0604020202020204" pitchFamily="34" charset="0"/>
              </a:rPr>
              <a:t>Internal resistance is that opposition that a cell or battery will offer to the flow of an electric current.</a:t>
            </a:r>
          </a:p>
          <a:p>
            <a:pPr>
              <a:lnSpc>
                <a:spcPct val="150000"/>
              </a:lnSpc>
            </a:pPr>
            <a:r>
              <a:rPr lang="en-GB" sz="2400" dirty="0" err="1">
                <a:latin typeface="Arial" panose="020B0604020202020204" pitchFamily="34" charset="0"/>
                <a:cs typeface="Arial" panose="020B0604020202020204" pitchFamily="34" charset="0"/>
              </a:rPr>
              <a:t>Pd</a:t>
            </a:r>
            <a:r>
              <a:rPr lang="en-GB" sz="2400" dirty="0">
                <a:latin typeface="Arial" panose="020B0604020202020204" pitchFamily="34" charset="0"/>
                <a:cs typeface="Arial" panose="020B0604020202020204" pitchFamily="34" charset="0"/>
              </a:rPr>
              <a:t> is defined as that value that will be measured when the cell is delivering a</a:t>
            </a:r>
          </a:p>
          <a:p>
            <a:pPr>
              <a:lnSpc>
                <a:spcPct val="150000"/>
              </a:lnSpc>
            </a:pPr>
            <a:r>
              <a:rPr lang="en-GB" sz="2400" dirty="0">
                <a:latin typeface="Arial" panose="020B0604020202020204" pitchFamily="34" charset="0"/>
                <a:cs typeface="Arial" panose="020B0604020202020204" pitchFamily="34" charset="0"/>
              </a:rPr>
              <a:t>current and is also referred to as the full-load voltage and </a:t>
            </a:r>
            <a:r>
              <a:rPr lang="en-GB" sz="2400" dirty="0" err="1">
                <a:latin typeface="Arial" panose="020B0604020202020204" pitchFamily="34" charset="0"/>
                <a:cs typeface="Arial" panose="020B0604020202020204" pitchFamily="34" charset="0"/>
              </a:rPr>
              <a:t>emf</a:t>
            </a:r>
            <a:r>
              <a:rPr lang="en-GB" sz="2400" dirty="0">
                <a:latin typeface="Arial" panose="020B0604020202020204" pitchFamily="34" charset="0"/>
                <a:cs typeface="Arial" panose="020B0604020202020204" pitchFamily="34" charset="0"/>
              </a:rPr>
              <a:t> is also referred to as the no-load voltage and no current is being produced.</a:t>
            </a:r>
          </a:p>
        </p:txBody>
      </p:sp>
    </p:spTree>
    <p:extLst>
      <p:ext uri="{BB962C8B-B14F-4D97-AF65-F5344CB8AC3E}">
        <p14:creationId xmlns:p14="http://schemas.microsoft.com/office/powerpoint/2010/main" val="2085743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OPERATION OF A TRANSFORMER</a:t>
            </a:r>
          </a:p>
          <a:p>
            <a:pPr>
              <a:lnSpc>
                <a:spcPct val="150000"/>
              </a:lnSpc>
            </a:pPr>
            <a:r>
              <a:rPr lang="en-GB" sz="2400" dirty="0">
                <a:latin typeface="Arial" panose="020B0604020202020204" pitchFamily="34" charset="0"/>
                <a:cs typeface="Arial" panose="020B0604020202020204" pitchFamily="34" charset="0"/>
              </a:rPr>
              <a:t>When two inductors are placed in close proximity to one another</a:t>
            </a:r>
          </a:p>
          <a:p>
            <a:pPr>
              <a:lnSpc>
                <a:spcPct val="150000"/>
              </a:lnSpc>
            </a:pPr>
            <a:r>
              <a:rPr lang="en-GB" sz="2400" dirty="0">
                <a:latin typeface="Arial" panose="020B0604020202020204" pitchFamily="34" charset="0"/>
                <a:cs typeface="Arial" panose="020B0604020202020204" pitchFamily="34" charset="0"/>
              </a:rPr>
              <a:t>and one of the inductors are supplied with a voltage form a voltage source, a magnetic field will be set up in that inductor and that magnetic field will cut across the windings of the other inductor thereby inducing a voltage in that inductor which will produce a current to flow in that inductor.</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10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Transformers</a:t>
            </a:r>
          </a:p>
        </p:txBody>
      </p:sp>
    </p:spTree>
    <p:extLst>
      <p:ext uri="{BB962C8B-B14F-4D97-AF65-F5344CB8AC3E}">
        <p14:creationId xmlns:p14="http://schemas.microsoft.com/office/powerpoint/2010/main" val="1579159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CONSTRUCTION OF A TRANSFORMER</a:t>
            </a:r>
          </a:p>
          <a:p>
            <a:pPr>
              <a:lnSpc>
                <a:spcPct val="150000"/>
              </a:lnSpc>
            </a:pPr>
            <a:r>
              <a:rPr lang="en-GB" sz="2400" dirty="0">
                <a:latin typeface="Arial" panose="020B0604020202020204" pitchFamily="34" charset="0"/>
                <a:cs typeface="Arial" panose="020B0604020202020204" pitchFamily="34" charset="0"/>
              </a:rPr>
              <a:t>Transformers may be constructed in one of two ways: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core-type transformer;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shell-type transformer.</a:t>
            </a:r>
          </a:p>
        </p:txBody>
      </p:sp>
    </p:spTree>
    <p:extLst>
      <p:ext uri="{BB962C8B-B14F-4D97-AF65-F5344CB8AC3E}">
        <p14:creationId xmlns:p14="http://schemas.microsoft.com/office/powerpoint/2010/main" val="160951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TRANSFORMERS</a:t>
            </a:r>
          </a:p>
          <a:p>
            <a:pPr>
              <a:lnSpc>
                <a:spcPct val="150000"/>
              </a:lnSpc>
            </a:pPr>
            <a:r>
              <a:rPr lang="en-GB" sz="2400" dirty="0">
                <a:latin typeface="Arial" panose="020B0604020202020204" pitchFamily="34" charset="0"/>
                <a:cs typeface="Arial" panose="020B0604020202020204" pitchFamily="34" charset="0"/>
              </a:rPr>
              <a:t>The following types of transformers are most commonly found in the electric- and electronic industry: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Step-up transformers;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Auto-transformers;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Centre-tap transformers.</a:t>
            </a:r>
          </a:p>
        </p:txBody>
      </p:sp>
    </p:spTree>
    <p:extLst>
      <p:ext uri="{BB962C8B-B14F-4D97-AF65-F5344CB8AC3E}">
        <p14:creationId xmlns:p14="http://schemas.microsoft.com/office/powerpoint/2010/main" val="642802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Transformers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5631487" cy="351416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TRANSFOMER EQUATION</a:t>
                </a:r>
              </a:p>
              <a:p>
                <a:pPr>
                  <a:lnSpc>
                    <a:spcPct val="150000"/>
                  </a:lnSpc>
                </a:pPr>
                <a:r>
                  <a:rPr lang="en-GB" sz="2400" dirty="0">
                    <a:latin typeface="Arial" panose="020B0604020202020204" pitchFamily="34" charset="0"/>
                    <a:cs typeface="Arial" panose="020B0604020202020204" pitchFamily="34" charset="0"/>
                  </a:rPr>
                  <a:t>The ratios between the different variables are given by the following mathematical expression:</a:t>
                </a:r>
              </a:p>
              <a:p>
                <a:pPr>
                  <a:lnSpc>
                    <a:spcPct val="150000"/>
                  </a:lnSpc>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𝑉</m:t>
                              </m:r>
                            </m:e>
                            <m:sub>
                              <m:r>
                                <a:rPr lang="en-US" sz="2400" b="0" i="1" smtClean="0">
                                  <a:latin typeface="Cambria Math" charset="0"/>
                                  <a:cs typeface="Arial" panose="020B0604020202020204" pitchFamily="34" charset="0"/>
                                </a:rPr>
                                <m:t>𝑝</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𝑉</m:t>
                              </m:r>
                            </m:e>
                            <m:sub>
                              <m:r>
                                <a:rPr lang="en-US" sz="2400" b="0" i="1" smtClean="0">
                                  <a:latin typeface="Cambria Math" charset="0"/>
                                  <a:cs typeface="Arial" panose="020B0604020202020204" pitchFamily="34" charset="0"/>
                                </a:rPr>
                                <m:t>𝑠</m:t>
                              </m:r>
                            </m:sub>
                          </m:sSub>
                        </m:den>
                      </m:f>
                      <m:r>
                        <a:rPr lang="en-US" sz="2400" b="0" i="1" smtClean="0">
                          <a:latin typeface="Cambria Math"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𝑁</m:t>
                              </m:r>
                            </m:e>
                            <m:sub>
                              <m:r>
                                <a:rPr lang="en-US" sz="2400" b="0" i="1" smtClean="0">
                                  <a:latin typeface="Cambria Math" charset="0"/>
                                  <a:cs typeface="Arial" panose="020B0604020202020204" pitchFamily="34" charset="0"/>
                                </a:rPr>
                                <m:t>𝑝</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𝑁</m:t>
                              </m:r>
                            </m:e>
                            <m:sub>
                              <m:r>
                                <a:rPr lang="en-US" sz="2400" b="0" i="1" smtClean="0">
                                  <a:latin typeface="Cambria Math" charset="0"/>
                                  <a:cs typeface="Arial" panose="020B0604020202020204" pitchFamily="34" charset="0"/>
                                </a:rPr>
                                <m:t>𝑠</m:t>
                              </m:r>
                            </m:sub>
                          </m:sSub>
                        </m:den>
                      </m:f>
                      <m:r>
                        <a:rPr lang="en-US" sz="2400" b="0" i="1" smtClean="0">
                          <a:latin typeface="Cambria Math"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𝐼</m:t>
                              </m:r>
                            </m:e>
                            <m:sub>
                              <m:r>
                                <a:rPr lang="en-US" sz="2400" b="0" i="1" smtClean="0">
                                  <a:latin typeface="Cambria Math" charset="0"/>
                                  <a:cs typeface="Arial" panose="020B0604020202020204" pitchFamily="34" charset="0"/>
                                </a:rPr>
                                <m:t>𝑠</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𝐼</m:t>
                              </m:r>
                            </m:e>
                            <m:sub>
                              <m:r>
                                <a:rPr lang="en-US" sz="2400" b="0" i="1" smtClean="0">
                                  <a:latin typeface="Cambria Math" charset="0"/>
                                  <a:cs typeface="Arial" panose="020B0604020202020204" pitchFamily="34" charset="0"/>
                                </a:rPr>
                                <m:t>𝑝</m:t>
                              </m:r>
                            </m:sub>
                          </m:sSub>
                        </m:den>
                      </m:f>
                    </m:oMath>
                  </m:oMathPara>
                </a14:m>
                <a:endParaRPr lang="en-GB" sz="24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5631487" cy="3514167"/>
              </a:xfrm>
              <a:prstGeom prst="rect">
                <a:avLst/>
              </a:prstGeom>
              <a:blipFill rotWithShape="0">
                <a:blip r:embed="rId4"/>
                <a:stretch>
                  <a:fillRect l="-1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24863" y="2045368"/>
                <a:ext cx="5213565" cy="4652812"/>
              </a:xfrm>
              <a:prstGeom prst="rect">
                <a:avLst/>
              </a:prstGeom>
              <a:noFill/>
            </p:spPr>
            <p:txBody>
              <a:bodyPr wrap="square" rtlCol="0">
                <a:spAutoFit/>
              </a:bodyPr>
              <a:lstStyle/>
              <a:p>
                <a:pPr>
                  <a:lnSpc>
                    <a:spcPct val="150000"/>
                  </a:lnSpc>
                </a:pPr>
                <a:r>
                  <a:rPr lang="en-US" sz="2400" dirty="0">
                    <a:latin typeface="Arial" charset="0"/>
                    <a:ea typeface="Arial" charset="0"/>
                    <a:cs typeface="Arial" charset="0"/>
                  </a:rPr>
                  <a:t>Where </a:t>
                </a:r>
                <a14:m>
                  <m:oMath xmlns:m="http://schemas.openxmlformats.org/officeDocument/2006/math">
                    <m:sSub>
                      <m:sSubPr>
                        <m:ctrlPr>
                          <a:rPr lang="en-US" sz="2400" i="1">
                            <a:latin typeface="Cambria Math" panose="02040503050406030204" pitchFamily="18" charset="0"/>
                            <a:ea typeface="Arial" charset="0"/>
                            <a:cs typeface="Arial" charset="0"/>
                          </a:rPr>
                        </m:ctrlPr>
                      </m:sSubPr>
                      <m:e>
                        <m:r>
                          <a:rPr lang="en-US" sz="2400" i="1">
                            <a:latin typeface="Cambria Math" charset="0"/>
                            <a:ea typeface="Arial" charset="0"/>
                            <a:cs typeface="Arial" charset="0"/>
                          </a:rPr>
                          <m:t>𝑉</m:t>
                        </m:r>
                      </m:e>
                      <m:sub>
                        <m:r>
                          <a:rPr lang="en-US" sz="2400" b="0" i="1" smtClean="0">
                            <a:latin typeface="Cambria Math" charset="0"/>
                            <a:ea typeface="Arial" charset="0"/>
                            <a:cs typeface="Arial" charset="0"/>
                          </a:rPr>
                          <m:t>𝑝</m:t>
                        </m:r>
                      </m:sub>
                    </m:sSub>
                  </m:oMath>
                </a14:m>
                <a:r>
                  <a:rPr lang="en-US" sz="2400" dirty="0">
                    <a:latin typeface="Arial" charset="0"/>
                    <a:ea typeface="Arial" charset="0"/>
                    <a:cs typeface="Arial" charset="0"/>
                  </a:rPr>
                  <a:t> = primary voltage;</a:t>
                </a:r>
              </a:p>
              <a:p>
                <a:pPr>
                  <a:lnSpc>
                    <a:spcPct val="150000"/>
                  </a:lnSpc>
                </a:pPr>
                <a:r>
                  <a:rPr lang="en-US" sz="2400" dirty="0">
                    <a:ea typeface="Arial" charset="0"/>
                    <a:cs typeface="Arial" charset="0"/>
                  </a:rPr>
                  <a:t> </a:t>
                </a:r>
                <a14:m>
                  <m:oMath xmlns:m="http://schemas.openxmlformats.org/officeDocument/2006/math">
                    <m:sSub>
                      <m:sSubPr>
                        <m:ctrlPr>
                          <a:rPr lang="en-US" sz="2400" i="1" smtClean="0">
                            <a:latin typeface="Cambria Math" panose="02040503050406030204" pitchFamily="18" charset="0"/>
                            <a:ea typeface="Arial" charset="0"/>
                            <a:cs typeface="Arial" charset="0"/>
                          </a:rPr>
                        </m:ctrlPr>
                      </m:sSubPr>
                      <m:e>
                        <m:r>
                          <a:rPr lang="en-US" sz="2400" i="1">
                            <a:latin typeface="Cambria Math" charset="0"/>
                            <a:ea typeface="Arial" charset="0"/>
                            <a:cs typeface="Arial" charset="0"/>
                          </a:rPr>
                          <m:t>𝑉</m:t>
                        </m:r>
                      </m:e>
                      <m:sub>
                        <m:r>
                          <a:rPr lang="en-US" sz="2400" i="1">
                            <a:latin typeface="Cambria Math" charset="0"/>
                            <a:ea typeface="Arial" charset="0"/>
                            <a:cs typeface="Arial" charset="0"/>
                          </a:rPr>
                          <m:t>𝑠</m:t>
                        </m:r>
                      </m:sub>
                    </m:sSub>
                  </m:oMath>
                </a14:m>
                <a:r>
                  <a:rPr lang="en-US" sz="2400" dirty="0">
                    <a:latin typeface="Arial" charset="0"/>
                    <a:ea typeface="Arial" charset="0"/>
                    <a:cs typeface="Arial" charset="0"/>
                  </a:rPr>
                  <a:t> = secondary voltage;</a:t>
                </a:r>
              </a:p>
              <a:p>
                <a:pPr>
                  <a:lnSpc>
                    <a:spcPct val="150000"/>
                  </a:lnSpc>
                </a:pPr>
                <a14:m>
                  <m:oMath xmlns:m="http://schemas.openxmlformats.org/officeDocument/2006/math">
                    <m:sSub>
                      <m:sSubPr>
                        <m:ctrlPr>
                          <a:rPr lang="en-US" sz="2400" b="0" i="1" smtClean="0">
                            <a:latin typeface="Cambria Math" panose="02040503050406030204" pitchFamily="18" charset="0"/>
                            <a:ea typeface="Arial" charset="0"/>
                            <a:cs typeface="Arial" charset="0"/>
                          </a:rPr>
                        </m:ctrlPr>
                      </m:sSubPr>
                      <m:e>
                        <m:r>
                          <a:rPr lang="en-US" sz="2400" b="0" i="1" smtClean="0">
                            <a:latin typeface="Cambria Math" charset="0"/>
                            <a:ea typeface="Arial" charset="0"/>
                            <a:cs typeface="Arial" charset="0"/>
                          </a:rPr>
                          <m:t>𝑁</m:t>
                        </m:r>
                      </m:e>
                      <m:sub>
                        <m:r>
                          <a:rPr lang="en-US" sz="2400" b="0" i="1" smtClean="0">
                            <a:latin typeface="Cambria Math" charset="0"/>
                            <a:ea typeface="Arial" charset="0"/>
                            <a:cs typeface="Arial" charset="0"/>
                          </a:rPr>
                          <m:t>𝑝</m:t>
                        </m:r>
                      </m:sub>
                    </m:sSub>
                  </m:oMath>
                </a14:m>
                <a:r>
                  <a:rPr lang="en-US" sz="2400" dirty="0">
                    <a:latin typeface="Arial" charset="0"/>
                    <a:ea typeface="Arial" charset="0"/>
                    <a:cs typeface="Arial" charset="0"/>
                  </a:rPr>
                  <a:t> = number of primary windings;</a:t>
                </a:r>
              </a:p>
              <a:p>
                <a:pPr>
                  <a:lnSpc>
                    <a:spcPct val="150000"/>
                  </a:lnSpc>
                </a:pPr>
                <a14:m>
                  <m:oMath xmlns:m="http://schemas.openxmlformats.org/officeDocument/2006/math">
                    <m:sSub>
                      <m:sSubPr>
                        <m:ctrlPr>
                          <a:rPr lang="en-US" sz="2400" i="1">
                            <a:latin typeface="Cambria Math" panose="02040503050406030204" pitchFamily="18" charset="0"/>
                            <a:ea typeface="Arial" charset="0"/>
                            <a:cs typeface="Arial" charset="0"/>
                          </a:rPr>
                        </m:ctrlPr>
                      </m:sSubPr>
                      <m:e>
                        <m:r>
                          <a:rPr lang="en-US" sz="2400" i="1">
                            <a:latin typeface="Cambria Math" charset="0"/>
                            <a:ea typeface="Arial" charset="0"/>
                            <a:cs typeface="Arial" charset="0"/>
                          </a:rPr>
                          <m:t>𝑁</m:t>
                        </m:r>
                      </m:e>
                      <m:sub>
                        <m:r>
                          <a:rPr lang="en-US" sz="2400" b="0" i="1" smtClean="0">
                            <a:latin typeface="Cambria Math" charset="0"/>
                            <a:ea typeface="Arial" charset="0"/>
                            <a:cs typeface="Arial" charset="0"/>
                          </a:rPr>
                          <m:t>𝑠</m:t>
                        </m:r>
                      </m:sub>
                    </m:sSub>
                  </m:oMath>
                </a14:m>
                <a:r>
                  <a:rPr lang="en-US" sz="2400" dirty="0">
                    <a:latin typeface="Arial" charset="0"/>
                    <a:ea typeface="Arial" charset="0"/>
                    <a:cs typeface="Arial" charset="0"/>
                  </a:rPr>
                  <a:t> = number of secondary windings;</a:t>
                </a:r>
              </a:p>
              <a:p>
                <a:pPr>
                  <a:lnSpc>
                    <a:spcPct val="150000"/>
                  </a:lnSpc>
                </a:pPr>
                <a14:m>
                  <m:oMath xmlns:m="http://schemas.openxmlformats.org/officeDocument/2006/math">
                    <m:sSub>
                      <m:sSubPr>
                        <m:ctrlPr>
                          <a:rPr lang="en-US" sz="2400" i="1">
                            <a:latin typeface="Cambria Math" panose="02040503050406030204" pitchFamily="18" charset="0"/>
                            <a:ea typeface="Arial" charset="0"/>
                            <a:cs typeface="Arial" charset="0"/>
                          </a:rPr>
                        </m:ctrlPr>
                      </m:sSubPr>
                      <m:e>
                        <m:r>
                          <a:rPr lang="en-US" sz="2400" b="0" i="1" smtClean="0">
                            <a:latin typeface="Cambria Math" charset="0"/>
                            <a:ea typeface="Arial" charset="0"/>
                            <a:cs typeface="Arial" charset="0"/>
                          </a:rPr>
                          <m:t>𝐼</m:t>
                        </m:r>
                      </m:e>
                      <m:sub>
                        <m:r>
                          <a:rPr lang="en-US" sz="2400" b="0" i="1" smtClean="0">
                            <a:latin typeface="Cambria Math" charset="0"/>
                            <a:ea typeface="Arial" charset="0"/>
                            <a:cs typeface="Arial" charset="0"/>
                          </a:rPr>
                          <m:t>𝑠</m:t>
                        </m:r>
                      </m:sub>
                    </m:sSub>
                  </m:oMath>
                </a14:m>
                <a:r>
                  <a:rPr lang="en-US" sz="2400" dirty="0">
                    <a:latin typeface="Arial" charset="0"/>
                    <a:ea typeface="Arial" charset="0"/>
                    <a:cs typeface="Arial" charset="0"/>
                  </a:rPr>
                  <a:t> = secondary current; and </a:t>
                </a:r>
              </a:p>
              <a:p>
                <a:pPr>
                  <a:lnSpc>
                    <a:spcPct val="150000"/>
                  </a:lnSpc>
                </a:pPr>
                <a14:m>
                  <m:oMath xmlns:m="http://schemas.openxmlformats.org/officeDocument/2006/math">
                    <m:sSub>
                      <m:sSubPr>
                        <m:ctrlPr>
                          <a:rPr lang="en-US" sz="2400" i="1">
                            <a:latin typeface="Cambria Math" panose="02040503050406030204" pitchFamily="18" charset="0"/>
                            <a:ea typeface="Arial" charset="0"/>
                            <a:cs typeface="Arial" charset="0"/>
                          </a:rPr>
                        </m:ctrlPr>
                      </m:sSubPr>
                      <m:e>
                        <m:r>
                          <a:rPr lang="en-US" sz="2400" b="0" i="1" smtClean="0">
                            <a:latin typeface="Cambria Math" charset="0"/>
                            <a:ea typeface="Arial" charset="0"/>
                            <a:cs typeface="Arial" charset="0"/>
                          </a:rPr>
                          <m:t>𝐼</m:t>
                        </m:r>
                      </m:e>
                      <m:sub>
                        <m:r>
                          <a:rPr lang="en-US" sz="2400" i="1">
                            <a:latin typeface="Cambria Math" charset="0"/>
                            <a:ea typeface="Arial" charset="0"/>
                            <a:cs typeface="Arial" charset="0"/>
                          </a:rPr>
                          <m:t>𝑝</m:t>
                        </m:r>
                      </m:sub>
                    </m:sSub>
                  </m:oMath>
                </a14:m>
                <a:r>
                  <a:rPr lang="en-US" sz="2400" dirty="0">
                    <a:latin typeface="Arial" charset="0"/>
                    <a:ea typeface="Arial" charset="0"/>
                    <a:cs typeface="Arial" charset="0"/>
                  </a:rPr>
                  <a:t> = primary current.</a:t>
                </a:r>
              </a:p>
              <a:p>
                <a:pPr>
                  <a:lnSpc>
                    <a:spcPct val="150000"/>
                  </a:lnSpc>
                </a:pPr>
                <a:endParaRPr lang="en-US" sz="2400" dirty="0">
                  <a:latin typeface="Arial" charset="0"/>
                  <a:ea typeface="Arial" charset="0"/>
                  <a:cs typeface="Arial" charset="0"/>
                </a:endParaRPr>
              </a:p>
              <a:p>
                <a:pPr>
                  <a:lnSpc>
                    <a:spcPct val="150000"/>
                  </a:lnSpc>
                </a:pPr>
                <a:endParaRPr lang="en-US" sz="2400" dirty="0">
                  <a:latin typeface="Arial" charset="0"/>
                  <a:ea typeface="Arial" charset="0"/>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24863" y="2045368"/>
                <a:ext cx="5213565" cy="4652812"/>
              </a:xfrm>
              <a:prstGeom prst="rect">
                <a:avLst/>
              </a:prstGeom>
              <a:blipFill rotWithShape="0">
                <a:blip r:embed="rId5"/>
                <a:stretch>
                  <a:fillRect l="-1871"/>
                </a:stretch>
              </a:blipFill>
            </p:spPr>
            <p:txBody>
              <a:bodyPr/>
              <a:lstStyle/>
              <a:p>
                <a:r>
                  <a:rPr lang="en-US">
                    <a:noFill/>
                  </a:rPr>
                  <a:t> </a:t>
                </a:r>
              </a:p>
            </p:txBody>
          </p:sp>
        </mc:Fallback>
      </mc:AlternateContent>
    </p:spTree>
    <p:extLst>
      <p:ext uri="{BB962C8B-B14F-4D97-AF65-F5344CB8AC3E}">
        <p14:creationId xmlns:p14="http://schemas.microsoft.com/office/powerpoint/2010/main" val="2015512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 DEFECTS AND TESTING</a:t>
            </a:r>
          </a:p>
          <a:p>
            <a:pPr>
              <a:lnSpc>
                <a:spcPct val="150000"/>
              </a:lnSpc>
            </a:pPr>
            <a:r>
              <a:rPr lang="en-GB" sz="2400" dirty="0">
                <a:latin typeface="Arial" panose="020B0604020202020204" pitchFamily="34" charset="0"/>
                <a:cs typeface="Arial" panose="020B0604020202020204" pitchFamily="34" charset="0"/>
              </a:rPr>
              <a:t>All transformers suffer mainly from the following defects: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Burnt-out windings caused by excessive current which causes too much heat dissipation;</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Electrical short-circuits between the primary and secondary windings;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Windings may become short-circuited to the core of the transformer;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Short-circuits between adjacent windings which will change the ratio of the transformer.</a:t>
            </a:r>
          </a:p>
        </p:txBody>
      </p:sp>
    </p:spTree>
    <p:extLst>
      <p:ext uri="{BB962C8B-B14F-4D97-AF65-F5344CB8AC3E}">
        <p14:creationId xmlns:p14="http://schemas.microsoft.com/office/powerpoint/2010/main" val="1334324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GB" sz="2400" dirty="0">
                <a:latin typeface="Arial" panose="020B0604020202020204" pitchFamily="34" charset="0"/>
                <a:cs typeface="Arial" panose="020B0604020202020204" pitchFamily="34" charset="0"/>
              </a:rPr>
              <a:t>A measuring instrument may be defined as a device suitable for determining the value or magnitude of an unknown quantity and is normally associated with electronic and/or electrical operating principles.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11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Measuring Instruments</a:t>
            </a:r>
          </a:p>
        </p:txBody>
      </p:sp>
    </p:spTree>
    <p:extLst>
      <p:ext uri="{BB962C8B-B14F-4D97-AF65-F5344CB8AC3E}">
        <p14:creationId xmlns:p14="http://schemas.microsoft.com/office/powerpoint/2010/main" val="182634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7" y="1802775"/>
            <a:ext cx="7267782"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MOVING COIL METER</a:t>
            </a:r>
          </a:p>
          <a:p>
            <a:pPr>
              <a:lnSpc>
                <a:spcPct val="150000"/>
              </a:lnSpc>
            </a:pPr>
            <a:r>
              <a:rPr lang="en-GB" sz="2400" dirty="0">
                <a:latin typeface="Arial" panose="020B0604020202020204" pitchFamily="34" charset="0"/>
                <a:cs typeface="Arial" panose="020B0604020202020204" pitchFamily="34" charset="0"/>
              </a:rPr>
              <a:t>A moving coil instrument consists of a coil suspended in a magnetic field produced by a permanent horseshoe magnet. It is suspended in such a manner that it can freely move about or rotate in this created magnetic field.</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0343" y="2732815"/>
            <a:ext cx="3368093" cy="2756568"/>
          </a:xfrm>
          <a:prstGeom prst="rect">
            <a:avLst/>
          </a:prstGeom>
        </p:spPr>
      </p:pic>
    </p:spTree>
    <p:extLst>
      <p:ext uri="{BB962C8B-B14F-4D97-AF65-F5344CB8AC3E}">
        <p14:creationId xmlns:p14="http://schemas.microsoft.com/office/powerpoint/2010/main" val="524716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DC-AMPEREMETER</a:t>
            </a:r>
          </a:p>
          <a:p>
            <a:pPr>
              <a:lnSpc>
                <a:spcPct val="150000"/>
              </a:lnSpc>
            </a:pPr>
            <a:r>
              <a:rPr lang="en-GB" sz="2400" dirty="0">
                <a:latin typeface="Arial" panose="020B0604020202020204" pitchFamily="34" charset="0"/>
                <a:cs typeface="Arial" panose="020B0604020202020204" pitchFamily="34" charset="0"/>
              </a:rPr>
              <a:t>The conductor which is used to manufacture the moving coil of a dc-</a:t>
            </a:r>
            <a:r>
              <a:rPr lang="en-GB" sz="2400" dirty="0" err="1">
                <a:latin typeface="Arial" panose="020B0604020202020204" pitchFamily="34" charset="0"/>
                <a:cs typeface="Arial" panose="020B0604020202020204" pitchFamily="34" charset="0"/>
              </a:rPr>
              <a:t>amperemeter</a:t>
            </a:r>
            <a:r>
              <a:rPr lang="en-GB" sz="2400" dirty="0">
                <a:latin typeface="Arial" panose="020B0604020202020204" pitchFamily="34" charset="0"/>
                <a:cs typeface="Arial" panose="020B0604020202020204" pitchFamily="34" charset="0"/>
              </a:rPr>
              <a:t> has a very low resistance and has a very small cross-sectional area which results in low current measuring capabilities.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9490" y="3955805"/>
            <a:ext cx="3670300" cy="2159000"/>
          </a:xfrm>
          <a:prstGeom prst="rect">
            <a:avLst/>
          </a:prstGeom>
        </p:spPr>
      </p:pic>
    </p:spTree>
    <p:extLst>
      <p:ext uri="{BB962C8B-B14F-4D97-AF65-F5344CB8AC3E}">
        <p14:creationId xmlns:p14="http://schemas.microsoft.com/office/powerpoint/2010/main" val="67730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DC-VOLTMETER</a:t>
            </a:r>
          </a:p>
          <a:p>
            <a:pPr>
              <a:lnSpc>
                <a:spcPct val="150000"/>
              </a:lnSpc>
            </a:pPr>
            <a:r>
              <a:rPr lang="en-GB" sz="2400" dirty="0">
                <a:latin typeface="Arial" panose="020B0604020202020204" pitchFamily="34" charset="0"/>
                <a:cs typeface="Arial" panose="020B0604020202020204" pitchFamily="34" charset="0"/>
              </a:rPr>
              <a:t>The conductor which is used to manufacture the moving coil of a dc-voltmeter has a very high resistance and has a large cross-sectional area which results in low voltage measuring capabilities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9639" y="4111099"/>
            <a:ext cx="2944808" cy="2110973"/>
          </a:xfrm>
          <a:prstGeom prst="rect">
            <a:avLst/>
          </a:prstGeom>
        </p:spPr>
      </p:pic>
    </p:spTree>
    <p:extLst>
      <p:ext uri="{BB962C8B-B14F-4D97-AF65-F5344CB8AC3E}">
        <p14:creationId xmlns:p14="http://schemas.microsoft.com/office/powerpoint/2010/main" val="75129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ATOMS</a:t>
            </a:r>
          </a:p>
          <a:p>
            <a:pPr>
              <a:lnSpc>
                <a:spcPct val="150000"/>
              </a:lnSpc>
            </a:pPr>
            <a:r>
              <a:rPr lang="en-GB" sz="2400" dirty="0">
                <a:latin typeface="Arial" panose="020B0604020202020204" pitchFamily="34" charset="0"/>
                <a:cs typeface="Arial" panose="020B0604020202020204" pitchFamily="34" charset="0"/>
              </a:rPr>
              <a:t>An atom may be defined as the smallest part of an element that can participate in a normal chemical reaction. All atoms consist of minute particles of electrical charges arranged in a set pattern and consist of:</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Electrons;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Protons;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Neutrons.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8952" y="3989695"/>
            <a:ext cx="4159889" cy="2189415"/>
          </a:xfrm>
          <a:prstGeom prst="rect">
            <a:avLst/>
          </a:prstGeom>
        </p:spPr>
      </p:pic>
    </p:spTree>
    <p:extLst>
      <p:ext uri="{BB962C8B-B14F-4D97-AF65-F5344CB8AC3E}">
        <p14:creationId xmlns:p14="http://schemas.microsoft.com/office/powerpoint/2010/main" val="87138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DIGITAL MEASURING INSTRUMENTS</a:t>
            </a:r>
          </a:p>
          <a:p>
            <a:pPr>
              <a:lnSpc>
                <a:spcPct val="150000"/>
              </a:lnSpc>
            </a:pPr>
            <a:r>
              <a:rPr lang="en-GB" sz="2400" dirty="0">
                <a:latin typeface="Arial" panose="020B0604020202020204" pitchFamily="34" charset="0"/>
                <a:cs typeface="Arial" panose="020B0604020202020204" pitchFamily="34" charset="0"/>
              </a:rPr>
              <a:t>These are instruments that provides a digital display of the quantity being measured and will in most instances also give an indication of the polarity being measured.</a:t>
            </a:r>
          </a:p>
        </p:txBody>
      </p:sp>
    </p:spTree>
    <p:extLst>
      <p:ext uri="{BB962C8B-B14F-4D97-AF65-F5344CB8AC3E}">
        <p14:creationId xmlns:p14="http://schemas.microsoft.com/office/powerpoint/2010/main" val="1345856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ALTERNATING CURRENT (SINGLE-PHASE)</a:t>
            </a:r>
          </a:p>
          <a:p>
            <a:pPr>
              <a:lnSpc>
                <a:spcPct val="150000"/>
              </a:lnSpc>
            </a:pPr>
            <a:r>
              <a:rPr lang="en-GB" sz="2400" dirty="0">
                <a:latin typeface="Arial" panose="020B0604020202020204" pitchFamily="34" charset="0"/>
                <a:cs typeface="Arial" panose="020B0604020202020204" pitchFamily="34" charset="0"/>
              </a:rPr>
              <a:t>An alternating quantity may be defined as a voltage and/or current that continually changes its direction in that is moves in one direction for a given time period and then moves in the opposite direction for a given time period.</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12 </a:t>
            </a:r>
            <a:r>
              <a:rPr lang="mr-IN"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rPr>
              <a:t>Alternating Current (ac) Theory</a:t>
            </a:r>
          </a:p>
        </p:txBody>
      </p:sp>
    </p:spTree>
    <p:extLst>
      <p:ext uri="{BB962C8B-B14F-4D97-AF65-F5344CB8AC3E}">
        <p14:creationId xmlns:p14="http://schemas.microsoft.com/office/powerpoint/2010/main" val="1750262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mr-IN"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Alternating Current (ac)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GENERATION OF A SINGLE-PHASE ALTERNATING QUANTITY</a:t>
            </a:r>
          </a:p>
          <a:p>
            <a:pPr>
              <a:lnSpc>
                <a:spcPct val="150000"/>
              </a:lnSpc>
            </a:pPr>
            <a:r>
              <a:rPr lang="en-GB" sz="2400" dirty="0">
                <a:latin typeface="Arial" panose="020B0604020202020204" pitchFamily="34" charset="0"/>
                <a:cs typeface="Arial" panose="020B0604020202020204" pitchFamily="34" charset="0"/>
              </a:rPr>
              <a:t>An alternating quantity can be generated by making use of magnetism. A current and subsequent voltage are produced in a conductor when moved through an established magnetic field and the magnitude thereof will be dependant on the velocity of the movement as well as the strength of the magnetic field present.</a:t>
            </a:r>
          </a:p>
        </p:txBody>
      </p:sp>
    </p:spTree>
    <p:extLst>
      <p:ext uri="{BB962C8B-B14F-4D97-AF65-F5344CB8AC3E}">
        <p14:creationId xmlns:p14="http://schemas.microsoft.com/office/powerpoint/2010/main" val="110657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mr-IN"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Alternating Current (ac)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AN ALTERNATING QUANTITY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alternating quantity can be increased or decreased as required for purposes of transmission over distances.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Alternating quantity generators have a big capacity.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Alternating quantity generators require less maintenance compared to direct quantity generators.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Alternating quantity generators are less expensive in comparison to direct quantity generators</a:t>
            </a:r>
          </a:p>
        </p:txBody>
      </p:sp>
    </p:spTree>
    <p:extLst>
      <p:ext uri="{BB962C8B-B14F-4D97-AF65-F5344CB8AC3E}">
        <p14:creationId xmlns:p14="http://schemas.microsoft.com/office/powerpoint/2010/main" val="272334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12 </a:t>
            </a:r>
            <a:r>
              <a:rPr lang="mr-IN"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Alternating Current (ac)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OTHER TYPES OF WAVEFORMS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Square waves: Can either be positive going or negative going and are mainly used in computer circuitry as well as logic circuits since it will either be on or off.</a:t>
            </a:r>
          </a:p>
          <a:p>
            <a:pPr marL="342900" indent="-342900">
              <a:lnSpc>
                <a:spcPct val="150000"/>
              </a:lnSpc>
              <a:buFont typeface="Arial" charset="0"/>
              <a:buChar char="•"/>
            </a:pPr>
            <a:r>
              <a:rPr lang="en-GB" sz="2400" dirty="0" err="1">
                <a:latin typeface="Arial" panose="020B0604020202020204" pitchFamily="34" charset="0"/>
                <a:cs typeface="Arial" panose="020B0604020202020204" pitchFamily="34" charset="0"/>
              </a:rPr>
              <a:t>Sawtooth</a:t>
            </a:r>
            <a:r>
              <a:rPr lang="en-GB" sz="2400" dirty="0">
                <a:latin typeface="Arial" panose="020B0604020202020204" pitchFamily="34" charset="0"/>
                <a:cs typeface="Arial" panose="020B0604020202020204" pitchFamily="34" charset="0"/>
              </a:rPr>
              <a:t> waves: Mainly used in oscilloscope time-base circuits in order to deflect the electron beam across the oscilloscope screen.</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18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As the name semi-conductor suggests, it is not a very good conductor and something needs to be done in order to improve on its conducting capabilities. This process of improvement in conducting capabilities is termed doping but can be best explained by considering the elements (Germanium and Silicon) as a crystal lattice structure.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13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Semi-conductor Theory and Diodes</a:t>
            </a:r>
          </a:p>
        </p:txBody>
      </p:sp>
    </p:spTree>
    <p:extLst>
      <p:ext uri="{BB962C8B-B14F-4D97-AF65-F5344CB8AC3E}">
        <p14:creationId xmlns:p14="http://schemas.microsoft.com/office/powerpoint/2010/main" val="1592550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7" y="1802775"/>
            <a:ext cx="5938874"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CRYSTAL LATTICE STRUCTURES</a:t>
            </a:r>
          </a:p>
          <a:p>
            <a:pPr>
              <a:lnSpc>
                <a:spcPct val="150000"/>
              </a:lnSpc>
            </a:pPr>
            <a:r>
              <a:rPr lang="en-GB" sz="2400" dirty="0">
                <a:latin typeface="Arial" panose="020B0604020202020204" pitchFamily="34" charset="0"/>
                <a:cs typeface="Arial" panose="020B0604020202020204" pitchFamily="34" charset="0"/>
              </a:rPr>
              <a:t>This type of crystal lattice structure is found in all crystalline elements. Germanium and silicon in its pure form is also known as an intrinsic material and does not have very good conducting properties.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5821" y="2498243"/>
            <a:ext cx="3762655" cy="3435994"/>
          </a:xfrm>
          <a:prstGeom prst="rect">
            <a:avLst/>
          </a:prstGeom>
        </p:spPr>
      </p:pic>
    </p:spTree>
    <p:extLst>
      <p:ext uri="{BB962C8B-B14F-4D97-AF65-F5344CB8AC3E}">
        <p14:creationId xmlns:p14="http://schemas.microsoft.com/office/powerpoint/2010/main" val="1860087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DONOR DOPING</a:t>
            </a:r>
          </a:p>
          <a:p>
            <a:pPr>
              <a:lnSpc>
                <a:spcPct val="150000"/>
              </a:lnSpc>
            </a:pPr>
            <a:r>
              <a:rPr lang="en-GB" sz="2400" dirty="0">
                <a:latin typeface="Arial" panose="020B0604020202020204" pitchFamily="34" charset="0"/>
                <a:cs typeface="Arial" panose="020B0604020202020204" pitchFamily="34" charset="0"/>
              </a:rPr>
              <a:t>Donor doping is a mixing process that will generate a free (extra) electron in the conduction band of the atom as well as crystal lattice structure.</a:t>
            </a:r>
          </a:p>
        </p:txBody>
      </p:sp>
    </p:spTree>
    <p:extLst>
      <p:ext uri="{BB962C8B-B14F-4D97-AF65-F5344CB8AC3E}">
        <p14:creationId xmlns:p14="http://schemas.microsoft.com/office/powerpoint/2010/main" val="18751812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ACCEPTOR DOPING</a:t>
            </a:r>
          </a:p>
          <a:p>
            <a:pPr>
              <a:lnSpc>
                <a:spcPct val="150000"/>
              </a:lnSpc>
            </a:pPr>
            <a:r>
              <a:rPr lang="en-GB" sz="2400" dirty="0">
                <a:latin typeface="Arial" panose="020B0604020202020204" pitchFamily="34" charset="0"/>
                <a:cs typeface="Arial" panose="020B0604020202020204" pitchFamily="34" charset="0"/>
              </a:rPr>
              <a:t>Acceptor doping is a mixing process that will generate a hole in the conduction band of the atom as well as crystal lattice structure.</a:t>
            </a:r>
          </a:p>
        </p:txBody>
      </p:sp>
    </p:spTree>
    <p:extLst>
      <p:ext uri="{BB962C8B-B14F-4D97-AF65-F5344CB8AC3E}">
        <p14:creationId xmlns:p14="http://schemas.microsoft.com/office/powerpoint/2010/main" val="2114121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PN-JUNCTION</a:t>
            </a:r>
          </a:p>
          <a:p>
            <a:pPr>
              <a:lnSpc>
                <a:spcPct val="150000"/>
              </a:lnSpc>
            </a:pPr>
            <a:r>
              <a:rPr lang="en-GB" sz="2400" dirty="0">
                <a:latin typeface="Arial" panose="020B0604020202020204" pitchFamily="34" charset="0"/>
                <a:cs typeface="Arial" panose="020B0604020202020204" pitchFamily="34" charset="0"/>
              </a:rPr>
              <a:t>A PN-junction is formed when a P-type material and an N-type material is joined together. This joining together is not an electrical junction but is a junction which is achieved through a manufacturing process in which electrons and holes are uniformly distributed in the two types of material provided they have been doped to the same extent.</a:t>
            </a:r>
          </a:p>
        </p:txBody>
      </p:sp>
    </p:spTree>
    <p:extLst>
      <p:ext uri="{BB962C8B-B14F-4D97-AF65-F5344CB8AC3E}">
        <p14:creationId xmlns:p14="http://schemas.microsoft.com/office/powerpoint/2010/main" val="157174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ENERGY SHELLS</a:t>
            </a:r>
          </a:p>
          <a:p>
            <a:pPr>
              <a:lnSpc>
                <a:spcPct val="150000"/>
              </a:lnSpc>
            </a:pPr>
            <a:r>
              <a:rPr lang="en-GB" sz="2400" dirty="0">
                <a:latin typeface="Arial" panose="020B0604020202020204" pitchFamily="34" charset="0"/>
                <a:cs typeface="Arial" panose="020B0604020202020204" pitchFamily="34" charset="0"/>
              </a:rPr>
              <a:t>In the diagram, the centre circle represents the nucleus consisting of the protons and neutrons and the outer circle or circles indicates the shells for the orbiting electrons.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10273" y="3780233"/>
            <a:ext cx="3135796" cy="2199456"/>
          </a:xfrm>
          <a:prstGeom prst="rect">
            <a:avLst/>
          </a:prstGeom>
        </p:spPr>
      </p:pic>
    </p:spTree>
    <p:extLst>
      <p:ext uri="{BB962C8B-B14F-4D97-AF65-F5344CB8AC3E}">
        <p14:creationId xmlns:p14="http://schemas.microsoft.com/office/powerpoint/2010/main" val="19365067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DIODE AND CHARACTERISTIC CURVE</a:t>
            </a:r>
          </a:p>
          <a:p>
            <a:pPr>
              <a:lnSpc>
                <a:spcPct val="150000"/>
              </a:lnSpc>
            </a:pPr>
            <a:r>
              <a:rPr lang="en-GB" sz="2400" dirty="0">
                <a:latin typeface="Arial" panose="020B0604020202020204" pitchFamily="34" charset="0"/>
                <a:cs typeface="Arial" panose="020B0604020202020204" pitchFamily="34" charset="0"/>
              </a:rPr>
              <a:t>A diode may be defined a single PN-junction two terminal device which will offer a low resistance when forward biased and a high resistance when reverse biased.</a:t>
            </a:r>
          </a:p>
        </p:txBody>
      </p:sp>
    </p:spTree>
    <p:extLst>
      <p:ext uri="{BB962C8B-B14F-4D97-AF65-F5344CB8AC3E}">
        <p14:creationId xmlns:p14="http://schemas.microsoft.com/office/powerpoint/2010/main" val="66180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A DIODE </a:t>
            </a:r>
          </a:p>
          <a:p>
            <a:pPr>
              <a:lnSpc>
                <a:spcPct val="150000"/>
              </a:lnSpc>
            </a:pPr>
            <a:r>
              <a:rPr lang="en-GB" sz="2400" dirty="0">
                <a:latin typeface="Arial" panose="020B0604020202020204" pitchFamily="34" charset="0"/>
                <a:cs typeface="Arial" panose="020B0604020202020204" pitchFamily="34" charset="0"/>
              </a:rPr>
              <a:t>The testing of a diode is based on the conditions of forward- and reverse-bias of the diode. Should the negative terminal of the multi-meter be connected to the cathode of the diode and the positive terminal of the multi meter be connected to the anode of the diode the diode will be forward biased and the resistance value will have a low value.</a:t>
            </a:r>
          </a:p>
        </p:txBody>
      </p:sp>
    </p:spTree>
    <p:extLst>
      <p:ext uri="{BB962C8B-B14F-4D97-AF65-F5344CB8AC3E}">
        <p14:creationId xmlns:p14="http://schemas.microsoft.com/office/powerpoint/2010/main" val="1674365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13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Semi-conductor Theory and Diodes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DIODE APPICATIONS</a:t>
            </a:r>
          </a:p>
          <a:p>
            <a:pPr>
              <a:lnSpc>
                <a:spcPct val="150000"/>
              </a:lnSpc>
            </a:pPr>
            <a:r>
              <a:rPr lang="en-GB" sz="2400" dirty="0">
                <a:latin typeface="Arial" panose="020B0604020202020204" pitchFamily="34" charset="0"/>
                <a:cs typeface="Arial" panose="020B0604020202020204" pitchFamily="34" charset="0"/>
              </a:rPr>
              <a:t>Diodes have many applications such as: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rectifier:</a:t>
            </a:r>
          </a:p>
          <a:p>
            <a:pPr marL="800100" lvl="1" indent="-342900">
              <a:lnSpc>
                <a:spcPct val="150000"/>
              </a:lnSpc>
              <a:buFont typeface="Arial" charset="0"/>
              <a:buChar char="•"/>
            </a:pPr>
            <a:r>
              <a:rPr lang="en-GB" sz="2400" dirty="0">
                <a:latin typeface="Arial" panose="020B0604020202020204" pitchFamily="34" charset="0"/>
                <a:cs typeface="Arial" panose="020B0604020202020204" pitchFamily="34" charset="0"/>
              </a:rPr>
              <a:t>A half-wave rectifier;</a:t>
            </a:r>
          </a:p>
          <a:p>
            <a:pPr marL="800100" lvl="1" indent="-342900">
              <a:lnSpc>
                <a:spcPct val="150000"/>
              </a:lnSpc>
              <a:buFont typeface="Arial" charset="0"/>
              <a:buChar char="•"/>
            </a:pPr>
            <a:r>
              <a:rPr lang="en-GB" sz="2400" dirty="0">
                <a:latin typeface="Arial" panose="020B0604020202020204" pitchFamily="34" charset="0"/>
                <a:cs typeface="Arial" panose="020B0604020202020204" pitchFamily="34" charset="0"/>
              </a:rPr>
              <a:t>A full-wave rectifier; and</a:t>
            </a:r>
          </a:p>
          <a:p>
            <a:pPr marL="800100" lvl="1" indent="-342900">
              <a:lnSpc>
                <a:spcPct val="150000"/>
              </a:lnSpc>
              <a:buFont typeface="Arial" charset="0"/>
              <a:buChar char="•"/>
            </a:pPr>
            <a:r>
              <a:rPr lang="en-GB" sz="2400" dirty="0">
                <a:latin typeface="Arial" panose="020B0604020202020204" pitchFamily="34" charset="0"/>
                <a:cs typeface="Arial" panose="020B0604020202020204" pitchFamily="34" charset="0"/>
              </a:rPr>
              <a:t>A full-wave rectifier with bridge circuit-four diodes.</a:t>
            </a:r>
          </a:p>
        </p:txBody>
      </p:sp>
    </p:spTree>
    <p:extLst>
      <p:ext uri="{BB962C8B-B14F-4D97-AF65-F5344CB8AC3E}">
        <p14:creationId xmlns:p14="http://schemas.microsoft.com/office/powerpoint/2010/main" val="9868847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5C8CE-D9D3-E840-926D-15FDF96151B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GB" sz="2400" dirty="0">
                <a:latin typeface="Arial" panose="020B0604020202020204" pitchFamily="34" charset="0"/>
                <a:cs typeface="Arial" panose="020B0604020202020204" pitchFamily="34" charset="0"/>
              </a:rPr>
              <a:t>The transistor is a three-terminal two-junction semi-conductor component and is commonly referred to as a ‘junction transistor’ but it must be noted that there are also other types of transistors available.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14 </a:t>
            </a:r>
            <a:r>
              <a:rPr lang="mr-IN" sz="3600" b="1" dirty="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 Transistors</a:t>
            </a:r>
          </a:p>
        </p:txBody>
      </p:sp>
    </p:spTree>
    <p:extLst>
      <p:ext uri="{BB962C8B-B14F-4D97-AF65-F5344CB8AC3E}">
        <p14:creationId xmlns:p14="http://schemas.microsoft.com/office/powerpoint/2010/main" val="460125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TRANSISTOR</a:t>
            </a:r>
          </a:p>
          <a:p>
            <a:pPr>
              <a:lnSpc>
                <a:spcPct val="150000"/>
              </a:lnSpc>
            </a:pPr>
            <a:r>
              <a:rPr lang="en-GB" sz="2400" dirty="0">
                <a:latin typeface="Arial" panose="020B0604020202020204" pitchFamily="34" charset="0"/>
                <a:cs typeface="Arial" panose="020B0604020202020204" pitchFamily="34" charset="0"/>
              </a:rPr>
              <a:t>The junction transistor consists of two types of extrinsic or doped semi-conductor material. It has three terminals and one type of doped material (N-or P-type) sandwiched between two types of the other type of doped material (N-or P-type). This arrangement provides us with the opportunity of obtaining two types of transistors namely an NPN- or PNP-transistor. </a:t>
            </a:r>
          </a:p>
        </p:txBody>
      </p:sp>
    </p:spTree>
    <p:extLst>
      <p:ext uri="{BB962C8B-B14F-4D97-AF65-F5344CB8AC3E}">
        <p14:creationId xmlns:p14="http://schemas.microsoft.com/office/powerpoint/2010/main" val="183891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OPERATING REGIONS OF A TRANSISTOR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cut-off region is that region where the emitter-base as well as the collector-base junctions is reverse biased.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active region is that region where the emitter-base junction is forward biased and the collector-base junction is reverse biased.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saturation region is that region where the emitter-base as well as the collector-base junctions is forward biased.</a:t>
            </a:r>
          </a:p>
        </p:txBody>
      </p:sp>
    </p:spTree>
    <p:extLst>
      <p:ext uri="{BB962C8B-B14F-4D97-AF65-F5344CB8AC3E}">
        <p14:creationId xmlns:p14="http://schemas.microsoft.com/office/powerpoint/2010/main" val="424236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TRANSISTOR AS A SWITCH</a:t>
            </a:r>
          </a:p>
          <a:p>
            <a:pPr>
              <a:lnSpc>
                <a:spcPct val="150000"/>
              </a:lnSpc>
            </a:pPr>
            <a:r>
              <a:rPr lang="en-GB" sz="2400" dirty="0">
                <a:latin typeface="Arial" panose="020B0604020202020204" pitchFamily="34" charset="0"/>
                <a:cs typeface="Arial" panose="020B0604020202020204" pitchFamily="34" charset="0"/>
              </a:rPr>
              <a:t>A transistor can be utilised as an electronic switch as seen in the following diagram:</a:t>
            </a:r>
          </a:p>
          <a:p>
            <a:pPr>
              <a:lnSpc>
                <a:spcPct val="150000"/>
              </a:lnSpc>
            </a:pPr>
            <a:endParaRPr lang="en-GB"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78543" y="3049494"/>
            <a:ext cx="5207000" cy="3263900"/>
          </a:xfrm>
          <a:prstGeom prst="rect">
            <a:avLst/>
          </a:prstGeom>
        </p:spPr>
      </p:pic>
    </p:spTree>
    <p:extLst>
      <p:ext uri="{BB962C8B-B14F-4D97-AF65-F5344CB8AC3E}">
        <p14:creationId xmlns:p14="http://schemas.microsoft.com/office/powerpoint/2010/main" val="11743900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TRANSISTOR AS AN AMPLIFIER</a:t>
            </a:r>
          </a:p>
          <a:p>
            <a:pPr>
              <a:lnSpc>
                <a:spcPct val="150000"/>
              </a:lnSpc>
            </a:pPr>
            <a:r>
              <a:rPr lang="en-GB" sz="2400" dirty="0">
                <a:latin typeface="Arial" panose="020B0604020202020204" pitchFamily="34" charset="0"/>
                <a:cs typeface="Arial" panose="020B0604020202020204" pitchFamily="34" charset="0"/>
              </a:rPr>
              <a:t>The three configurations or modes of amplifier operation are: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Common emitter;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Common base;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Common collector (emitter follower).</a:t>
            </a:r>
          </a:p>
        </p:txBody>
      </p:sp>
    </p:spTree>
    <p:extLst>
      <p:ext uri="{BB962C8B-B14F-4D97-AF65-F5344CB8AC3E}">
        <p14:creationId xmlns:p14="http://schemas.microsoft.com/office/powerpoint/2010/main" val="18139654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14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Transistors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OF TRANSISTORS</a:t>
            </a:r>
          </a:p>
          <a:p>
            <a:pPr>
              <a:lnSpc>
                <a:spcPct val="150000"/>
              </a:lnSpc>
            </a:pPr>
            <a:r>
              <a:rPr lang="en-GB" sz="2400" dirty="0">
                <a:latin typeface="Arial" panose="020B0604020202020204" pitchFamily="34" charset="0"/>
                <a:cs typeface="Arial" panose="020B0604020202020204" pitchFamily="34" charset="0"/>
              </a:rPr>
              <a:t>There are several tests that can be done on a transistor: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Open-circuit and short-circuit test;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Identification of the base terminal;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Identification of the type of terminal;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Identification </a:t>
            </a:r>
            <a:r>
              <a:rPr lang="en-GB" sz="2400">
                <a:latin typeface="Arial" panose="020B0604020202020204" pitchFamily="34" charset="0"/>
                <a:cs typeface="Arial" panose="020B0604020202020204" pitchFamily="34" charset="0"/>
              </a:rPr>
              <a:t>of emitter and collector.</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1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3AC2B-AFB7-8840-AB74-A033FBF7710D}"/>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021" y="0"/>
            <a:ext cx="12190979" cy="6858000"/>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mr-IN" sz="2400" b="1"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 Basic Atomic Theory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VALENCY</a:t>
            </a:r>
          </a:p>
          <a:p>
            <a:pPr>
              <a:lnSpc>
                <a:spcPct val="150000"/>
              </a:lnSpc>
            </a:pPr>
            <a:r>
              <a:rPr lang="en-GB" sz="2400" dirty="0">
                <a:latin typeface="Arial" panose="020B0604020202020204" pitchFamily="34" charset="0"/>
                <a:cs typeface="Arial" panose="020B0604020202020204" pitchFamily="34" charset="0"/>
              </a:rPr>
              <a:t>The number of electrons in the outer shell of an atom, called the valence shell, will determine the </a:t>
            </a:r>
            <a:r>
              <a:rPr lang="en-GB" sz="2400" dirty="0" err="1">
                <a:latin typeface="Arial" panose="020B0604020202020204" pitchFamily="34" charset="0"/>
                <a:cs typeface="Arial" panose="020B0604020202020204" pitchFamily="34" charset="0"/>
              </a:rPr>
              <a:t>valency</a:t>
            </a:r>
            <a:r>
              <a:rPr lang="en-GB" sz="2400" dirty="0">
                <a:latin typeface="Arial" panose="020B0604020202020204" pitchFamily="34" charset="0"/>
                <a:cs typeface="Arial" panose="020B0604020202020204" pitchFamily="34" charset="0"/>
              </a:rPr>
              <a:t> of that element. </a:t>
            </a:r>
            <a:r>
              <a:rPr lang="en-GB" sz="2400" dirty="0" err="1">
                <a:latin typeface="Arial" panose="020B0604020202020204" pitchFamily="34" charset="0"/>
                <a:cs typeface="Arial" panose="020B0604020202020204" pitchFamily="34" charset="0"/>
              </a:rPr>
              <a:t>Valency</a:t>
            </a:r>
            <a:r>
              <a:rPr lang="en-GB" sz="2400" dirty="0">
                <a:latin typeface="Arial" panose="020B0604020202020204" pitchFamily="34" charset="0"/>
                <a:cs typeface="Arial" panose="020B0604020202020204" pitchFamily="34" charset="0"/>
              </a:rPr>
              <a:t> is an indication of the ability of an atom to gain or lose electrons and will determine the electrical properties of that element.</a:t>
            </a:r>
          </a:p>
        </p:txBody>
      </p:sp>
    </p:spTree>
    <p:extLst>
      <p:ext uri="{BB962C8B-B14F-4D97-AF65-F5344CB8AC3E}">
        <p14:creationId xmlns:p14="http://schemas.microsoft.com/office/powerpoint/2010/main" val="105084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3225</TotalTime>
  <Words>4894</Words>
  <Application>Microsoft Office PowerPoint</Application>
  <PresentationFormat>Widescreen</PresentationFormat>
  <Paragraphs>506</Paragraphs>
  <Slides>88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82</cp:revision>
  <dcterms:created xsi:type="dcterms:W3CDTF">2018-09-18T08:47:31Z</dcterms:created>
  <dcterms:modified xsi:type="dcterms:W3CDTF">2018-12-18T11:26:47Z</dcterms:modified>
</cp:coreProperties>
</file>