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4" r:id="rId3"/>
    <p:sldId id="270" r:id="rId4"/>
    <p:sldId id="302" r:id="rId5"/>
    <p:sldId id="303" r:id="rId6"/>
    <p:sldId id="305" r:id="rId7"/>
    <p:sldId id="306" r:id="rId8"/>
    <p:sldId id="307" r:id="rId9"/>
    <p:sldId id="308" r:id="rId10"/>
    <p:sldId id="309" r:id="rId11"/>
    <p:sldId id="310" r:id="rId12"/>
    <p:sldId id="311" r:id="rId13"/>
    <p:sldId id="312" r:id="rId14"/>
    <p:sldId id="276" r:id="rId15"/>
    <p:sldId id="277" r:id="rId16"/>
    <p:sldId id="313" r:id="rId17"/>
    <p:sldId id="314" r:id="rId18"/>
    <p:sldId id="315" r:id="rId19"/>
    <p:sldId id="316" r:id="rId20"/>
    <p:sldId id="317" r:id="rId21"/>
    <p:sldId id="318" r:id="rId22"/>
    <p:sldId id="319" r:id="rId23"/>
    <p:sldId id="320" r:id="rId24"/>
    <p:sldId id="321" r:id="rId25"/>
    <p:sldId id="322" r:id="rId26"/>
    <p:sldId id="323" r:id="rId27"/>
    <p:sldId id="278" r:id="rId28"/>
    <p:sldId id="324" r:id="rId29"/>
    <p:sldId id="279" r:id="rId30"/>
    <p:sldId id="325" r:id="rId31"/>
    <p:sldId id="326" r:id="rId32"/>
    <p:sldId id="327" r:id="rId33"/>
    <p:sldId id="328" r:id="rId34"/>
    <p:sldId id="329" r:id="rId35"/>
    <p:sldId id="330" r:id="rId36"/>
    <p:sldId id="280" r:id="rId37"/>
    <p:sldId id="331" r:id="rId38"/>
    <p:sldId id="281" r:id="rId39"/>
    <p:sldId id="332" r:id="rId40"/>
    <p:sldId id="333" r:id="rId41"/>
    <p:sldId id="334" r:id="rId42"/>
    <p:sldId id="335" r:id="rId43"/>
    <p:sldId id="336" r:id="rId44"/>
    <p:sldId id="337" r:id="rId45"/>
    <p:sldId id="338" r:id="rId46"/>
    <p:sldId id="282" r:id="rId47"/>
    <p:sldId id="283" r:id="rId48"/>
    <p:sldId id="339" r:id="rId49"/>
    <p:sldId id="340" r:id="rId50"/>
    <p:sldId id="341" r:id="rId51"/>
    <p:sldId id="284" r:id="rId52"/>
    <p:sldId id="285" r:id="rId53"/>
    <p:sldId id="342" r:id="rId54"/>
    <p:sldId id="343" r:id="rId55"/>
    <p:sldId id="346" r:id="rId56"/>
    <p:sldId id="286" r:id="rId57"/>
    <p:sldId id="345" r:id="rId58"/>
    <p:sldId id="347" r:id="rId59"/>
    <p:sldId id="348" r:id="rId60"/>
    <p:sldId id="349" r:id="rId61"/>
    <p:sldId id="350" r:id="rId62"/>
    <p:sldId id="287" r:id="rId63"/>
    <p:sldId id="351" r:id="rId64"/>
    <p:sldId id="352" r:id="rId65"/>
    <p:sldId id="353" r:id="rId66"/>
    <p:sldId id="288" r:id="rId67"/>
    <p:sldId id="289" r:id="rId68"/>
    <p:sldId id="354" r:id="rId69"/>
    <p:sldId id="355" r:id="rId70"/>
    <p:sldId id="356" r:id="rId71"/>
    <p:sldId id="357" r:id="rId72"/>
    <p:sldId id="290" r:id="rId73"/>
    <p:sldId id="291" r:id="rId74"/>
    <p:sldId id="358" r:id="rId75"/>
    <p:sldId id="292" r:id="rId76"/>
    <p:sldId id="293" r:id="rId77"/>
    <p:sldId id="359" r:id="rId78"/>
    <p:sldId id="360" r:id="rId79"/>
    <p:sldId id="361" r:id="rId80"/>
    <p:sldId id="362" r:id="rId81"/>
    <p:sldId id="363" r:id="rId82"/>
    <p:sldId id="364" r:id="rId83"/>
    <p:sldId id="365" r:id="rId84"/>
    <p:sldId id="366" r:id="rId85"/>
    <p:sldId id="294" r:id="rId86"/>
    <p:sldId id="295" r:id="rId87"/>
    <p:sldId id="367" r:id="rId88"/>
    <p:sldId id="368" r:id="rId89"/>
    <p:sldId id="296" r:id="rId90"/>
    <p:sldId id="297" r:id="rId91"/>
    <p:sldId id="369" r:id="rId92"/>
    <p:sldId id="373" r:id="rId93"/>
    <p:sldId id="374" r:id="rId94"/>
    <p:sldId id="298" r:id="rId95"/>
    <p:sldId id="299" r:id="rId96"/>
    <p:sldId id="375" r:id="rId97"/>
    <p:sldId id="376" r:id="rId98"/>
    <p:sldId id="377" r:id="rId99"/>
    <p:sldId id="378" r:id="rId100"/>
    <p:sldId id="379" r:id="rId101"/>
    <p:sldId id="380" r:id="rId102"/>
    <p:sldId id="381" r:id="rId103"/>
    <p:sldId id="383" r:id="rId104"/>
    <p:sldId id="382" r:id="rId105"/>
    <p:sldId id="301" r:id="rId106"/>
    <p:sldId id="384" r:id="rId107"/>
    <p:sldId id="385" r:id="rId108"/>
    <p:sldId id="386" r:id="rId109"/>
    <p:sldId id="387" r:id="rId110"/>
    <p:sldId id="388" r:id="rId111"/>
    <p:sldId id="389" r:id="rId112"/>
    <p:sldId id="390" r:id="rId113"/>
    <p:sldId id="391" r:id="rId114"/>
    <p:sldId id="300" r:id="rId115"/>
    <p:sldId id="275" r:id="rId116"/>
    <p:sldId id="392"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529"/>
  </p:normalViewPr>
  <p:slideViewPr>
    <p:cSldViewPr snapToGrid="0" snapToObjects="1">
      <p:cViewPr varScale="1">
        <p:scale>
          <a:sx n="52" d="100"/>
          <a:sy n="52" d="100"/>
        </p:scale>
        <p:origin x="53" y="629"/>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tif"/><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9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B5647-67F0-41E3-8F9B-2D984A0EE257}"/>
              </a:ext>
            </a:extLst>
          </p:cNvPr>
          <p:cNvPicPr>
            <a:picLocks noChangeAspect="1"/>
          </p:cNvPicPr>
          <p:nvPr/>
        </p:nvPicPr>
        <p:blipFill rotWithShape="1">
          <a:blip r:embed="rId2"/>
          <a:srcRect t="39798" b="20206"/>
          <a:stretch/>
        </p:blipFill>
        <p:spPr>
          <a:xfrm>
            <a:off x="0" y="0"/>
            <a:ext cx="12190979"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Fitting </a:t>
            </a:r>
            <a:r>
              <a:rPr lang="en-GB" sz="5400" b="1">
                <a:solidFill>
                  <a:schemeClr val="bg1"/>
                </a:solidFill>
                <a:latin typeface="Brandon Grotesque Medium" panose="020B0603020203060202" pitchFamily="34" charset="77"/>
              </a:rPr>
              <a:t>and Machining</a:t>
            </a:r>
            <a:endParaRPr lang="en-GB" sz="5400" b="1" dirty="0">
              <a:solidFill>
                <a:schemeClr val="bg1"/>
              </a:solidFill>
              <a:latin typeface="Brandon Grotesque Medium" panose="020B0603020203060202" pitchFamily="34" charset="77"/>
            </a:endParaRPr>
          </a:p>
          <a:p>
            <a:pPr algn="r"/>
            <a:r>
              <a:rPr lang="en-GB" sz="5400" b="1" dirty="0">
                <a:solidFill>
                  <a:schemeClr val="bg1"/>
                </a:solidFill>
                <a:latin typeface="Brandon Grotesque Medium" panose="020B0603020203060202" pitchFamily="34" charset="77"/>
              </a:rPr>
              <a:t>N1</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REVOLVING MACHINERY (C23)</a:t>
            </a:r>
          </a:p>
          <a:p>
            <a:pPr>
              <a:lnSpc>
                <a:spcPct val="150000"/>
              </a:lnSpc>
            </a:pPr>
            <a:r>
              <a:rPr lang="en-US" sz="2400" dirty="0">
                <a:latin typeface="Arial" panose="020B0604020202020204" pitchFamily="34" charset="0"/>
                <a:cs typeface="Arial" panose="020B0604020202020204" pitchFamily="34" charset="0"/>
              </a:rPr>
              <a:t>Make sure that shafts, pulleys, wheels, gears, couplings, collars, clutches and friction drums are fenced. Similarly, set screws, keys and bolts on revolving shafts, couplings, collars, friction drums, clutches, wheels, pulleys and gears should be countersunk, enclosed, or otherwise guarded. Never use a damaged pulley.</a:t>
            </a:r>
          </a:p>
        </p:txBody>
      </p:sp>
    </p:spTree>
    <p:extLst>
      <p:ext uri="{BB962C8B-B14F-4D97-AF65-F5344CB8AC3E}">
        <p14:creationId xmlns:p14="http://schemas.microsoft.com/office/powerpoint/2010/main" val="17512047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FINISHING TOOLS</a:t>
            </a:r>
          </a:p>
          <a:p>
            <a:pPr>
              <a:lnSpc>
                <a:spcPct val="150000"/>
              </a:lnSpc>
            </a:pPr>
            <a:r>
              <a:rPr lang="en-US" sz="2400" dirty="0">
                <a:latin typeface="Arial" panose="020B0604020202020204" pitchFamily="34" charset="0"/>
                <a:cs typeface="Arial" panose="020B0604020202020204" pitchFamily="34" charset="0"/>
              </a:rPr>
              <a:t>Most finishing tools are designed to take light cuts. They can thus be honed after grinding to the required shape so as to ensure the best, finest finish possible. Finishing tools, unlike roughing tools, have less aggressive cutting angles and have more rounded leading edges. High-speed steel tools are commonly used for finishing tools but tungsten steel-tipped, with or without replaceable tip tools can be ordered especially formed for high-speed finishing.</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3989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THREAD CUTTING TOOLS</a:t>
            </a:r>
          </a:p>
          <a:p>
            <a:pPr>
              <a:lnSpc>
                <a:spcPct val="150000"/>
              </a:lnSpc>
            </a:pPr>
            <a:r>
              <a:rPr lang="en-US" sz="2400" dirty="0">
                <a:latin typeface="Arial" panose="020B0604020202020204" pitchFamily="34" charset="0"/>
                <a:cs typeface="Arial" panose="020B0604020202020204" pitchFamily="34" charset="0"/>
              </a:rPr>
              <a:t>Metric thread-cutting tools are ground to a 60° point that must extend further</a:t>
            </a:r>
          </a:p>
          <a:p>
            <a:pPr>
              <a:lnSpc>
                <a:spcPct val="150000"/>
              </a:lnSpc>
            </a:pPr>
            <a:r>
              <a:rPr lang="en-US" sz="2400" dirty="0">
                <a:latin typeface="Arial" panose="020B0604020202020204" pitchFamily="34" charset="0"/>
                <a:cs typeface="Arial" panose="020B0604020202020204" pitchFamily="34" charset="0"/>
              </a:rPr>
              <a:t>than the full depth of the thread. On a tool ground to cut a right-hand thread,</a:t>
            </a:r>
          </a:p>
          <a:p>
            <a:pPr>
              <a:lnSpc>
                <a:spcPct val="150000"/>
              </a:lnSpc>
            </a:pPr>
            <a:r>
              <a:rPr lang="en-US" sz="2400" dirty="0">
                <a:latin typeface="Arial" panose="020B0604020202020204" pitchFamily="34" charset="0"/>
                <a:cs typeface="Arial" panose="020B0604020202020204" pitchFamily="34" charset="0"/>
              </a:rPr>
              <a:t>the tool will be fed from right to left and will thus have a higher left, leading edge.</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A4FABE5-6C48-4084-B6C4-330E72F7B7F8}"/>
              </a:ext>
            </a:extLst>
          </p:cNvPr>
          <p:cNvPicPr>
            <a:picLocks noChangeAspect="1"/>
          </p:cNvPicPr>
          <p:nvPr/>
        </p:nvPicPr>
        <p:blipFill>
          <a:blip r:embed="rId3"/>
          <a:stretch>
            <a:fillRect/>
          </a:stretch>
        </p:blipFill>
        <p:spPr>
          <a:xfrm>
            <a:off x="3348527" y="4176286"/>
            <a:ext cx="5485979" cy="2137108"/>
          </a:xfrm>
          <a:prstGeom prst="rect">
            <a:avLst/>
          </a:prstGeom>
        </p:spPr>
      </p:pic>
    </p:spTree>
    <p:extLst>
      <p:ext uri="{BB962C8B-B14F-4D97-AF65-F5344CB8AC3E}">
        <p14:creationId xmlns:p14="http://schemas.microsoft.com/office/powerpoint/2010/main" val="1073326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BORING BARS</a:t>
            </a:r>
          </a:p>
          <a:p>
            <a:pPr>
              <a:lnSpc>
                <a:spcPct val="150000"/>
              </a:lnSpc>
            </a:pPr>
            <a:r>
              <a:rPr lang="en-US" sz="2400" dirty="0">
                <a:latin typeface="Arial" panose="020B0604020202020204" pitchFamily="34" charset="0"/>
                <a:cs typeface="Arial" panose="020B0604020202020204" pitchFamily="34" charset="0"/>
              </a:rPr>
              <a:t>Internal turning on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 is done using boring bars. Boring bars are</a:t>
            </a:r>
          </a:p>
          <a:p>
            <a:pPr>
              <a:lnSpc>
                <a:spcPct val="150000"/>
              </a:lnSpc>
            </a:pPr>
            <a:r>
              <a:rPr lang="en-US" sz="2400" dirty="0">
                <a:latin typeface="Arial" panose="020B0604020202020204" pitchFamily="34" charset="0"/>
                <a:cs typeface="Arial" panose="020B0604020202020204" pitchFamily="34" charset="0"/>
              </a:rPr>
              <a:t>obtainable in any size, length, diameter and made to carry an unlimited variety of tool sizes and shapes.</a:t>
            </a:r>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E3DA870-2D08-4A5B-B832-EB6F3469C3E9}"/>
              </a:ext>
            </a:extLst>
          </p:cNvPr>
          <p:cNvPicPr>
            <a:picLocks noChangeAspect="1"/>
          </p:cNvPicPr>
          <p:nvPr/>
        </p:nvPicPr>
        <p:blipFill>
          <a:blip r:embed="rId3"/>
          <a:stretch>
            <a:fillRect/>
          </a:stretch>
        </p:blipFill>
        <p:spPr>
          <a:xfrm>
            <a:off x="3617194" y="3976196"/>
            <a:ext cx="4929698" cy="2442339"/>
          </a:xfrm>
          <a:prstGeom prst="rect">
            <a:avLst/>
          </a:prstGeom>
        </p:spPr>
      </p:pic>
    </p:spTree>
    <p:extLst>
      <p:ext uri="{BB962C8B-B14F-4D97-AF65-F5344CB8AC3E}">
        <p14:creationId xmlns:p14="http://schemas.microsoft.com/office/powerpoint/2010/main" val="25721850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 produces a cutting action by rotating the workpiece against the cutting edge of the tool. As the cutting tool is moved lengthwise and crosswise to the axis of the workpiece, the shape of the workpiece is generated. The shape produced is basically cylindrical. The lathe is designed to hold and rotate the workpiece, and to hold and control the movement of the tool. If you understand these two fundamentals, you will find it easy to learn the parts and functions of the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14: The centre lathe</a:t>
            </a:r>
          </a:p>
        </p:txBody>
      </p:sp>
    </p:spTree>
    <p:extLst>
      <p:ext uri="{BB962C8B-B14F-4D97-AF65-F5344CB8AC3E}">
        <p14:creationId xmlns:p14="http://schemas.microsoft.com/office/powerpoint/2010/main" val="11907896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LATHE SIZE AND CAPACITY</a:t>
            </a:r>
          </a:p>
        </p:txBody>
      </p:sp>
      <p:pic>
        <p:nvPicPr>
          <p:cNvPr id="2" name="Picture 1">
            <a:extLst>
              <a:ext uri="{FF2B5EF4-FFF2-40B4-BE49-F238E27FC236}">
                <a16:creationId xmlns:a16="http://schemas.microsoft.com/office/drawing/2014/main" id="{004674A0-B998-4D3B-8225-72F31A9C4D01}"/>
              </a:ext>
            </a:extLst>
          </p:cNvPr>
          <p:cNvPicPr>
            <a:picLocks noChangeAspect="1"/>
          </p:cNvPicPr>
          <p:nvPr/>
        </p:nvPicPr>
        <p:blipFill rotWithShape="1">
          <a:blip r:embed="rId3"/>
          <a:srcRect b="11998"/>
          <a:stretch/>
        </p:blipFill>
        <p:spPr>
          <a:xfrm>
            <a:off x="2796146" y="2675187"/>
            <a:ext cx="6571795" cy="3604377"/>
          </a:xfrm>
          <a:prstGeom prst="rect">
            <a:avLst/>
          </a:prstGeom>
        </p:spPr>
      </p:pic>
    </p:spTree>
    <p:extLst>
      <p:ext uri="{BB962C8B-B14F-4D97-AF65-F5344CB8AC3E}">
        <p14:creationId xmlns:p14="http://schemas.microsoft.com/office/powerpoint/2010/main" val="11252702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MAIN COMPONENTS</a:t>
            </a:r>
          </a:p>
          <a:p>
            <a:pPr>
              <a:lnSpc>
                <a:spcPct val="150000"/>
              </a:lnSpc>
            </a:pPr>
            <a:r>
              <a:rPr lang="en-GB" sz="2400" dirty="0">
                <a:latin typeface="Arial" panose="020B0604020202020204" pitchFamily="34" charset="0"/>
                <a:cs typeface="Arial" panose="020B0604020202020204" pitchFamily="34" charset="0"/>
              </a:rPr>
              <a:t>This consists of the following:</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The headstock; tailstock; lathe carriage; cross slide; compound slide; feed shaft; leadscrew; driving plate and dogs; and the chucks.</a:t>
            </a:r>
          </a:p>
        </p:txBody>
      </p:sp>
    </p:spTree>
    <p:extLst>
      <p:ext uri="{BB962C8B-B14F-4D97-AF65-F5344CB8AC3E}">
        <p14:creationId xmlns:p14="http://schemas.microsoft.com/office/powerpoint/2010/main" val="455894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GEARBOX</a:t>
            </a:r>
          </a:p>
          <a:p>
            <a:pPr>
              <a:lnSpc>
                <a:spcPct val="150000"/>
              </a:lnSpc>
            </a:pPr>
            <a:r>
              <a:rPr lang="en-US" sz="2400" dirty="0">
                <a:latin typeface="Arial" panose="020B0604020202020204" pitchFamily="34" charset="0"/>
                <a:cs typeface="Arial" panose="020B0604020202020204" pitchFamily="34" charset="0"/>
              </a:rPr>
              <a:t>Lathes are equipped with a gearbox for driving the spindle on which the chuck is mounted and another to drive the feeds and leadscrew. The gearbox that drives the spindle is mounted above the one for the feeds, in the headstock on the left-hand side of the lathe. On the front of the gearbox, there are a number of gear shifters facing the operator and within easy reach for convenient gear changing. There is usually a fairly wide selection of gear ratios.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808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CENTRES</a:t>
            </a:r>
          </a:p>
          <a:p>
            <a:pPr>
              <a:lnSpc>
                <a:spcPct val="150000"/>
              </a:lnSpc>
            </a:pPr>
            <a:r>
              <a:rPr lang="en-US" sz="2400" dirty="0">
                <a:latin typeface="Arial" panose="020B0604020202020204" pitchFamily="34" charset="0"/>
                <a:cs typeface="Arial" panose="020B0604020202020204" pitchFamily="34" charset="0"/>
              </a:rPr>
              <a:t>One of the first operations done to a workpiece is often drilling a hole using a</a:t>
            </a:r>
          </a:p>
          <a:p>
            <a:pPr>
              <a:lnSpc>
                <a:spcPct val="150000"/>
              </a:lnSpc>
            </a:pP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drill in the right-hand end of the workpiece. This is usually done to add</a:t>
            </a:r>
          </a:p>
          <a:p>
            <a:pPr>
              <a:lnSpc>
                <a:spcPct val="150000"/>
              </a:lnSpc>
            </a:pPr>
            <a:r>
              <a:rPr lang="en-US" sz="2400" dirty="0">
                <a:latin typeface="Arial" panose="020B0604020202020204" pitchFamily="34" charset="0"/>
                <a:cs typeface="Arial" panose="020B0604020202020204" pitchFamily="34" charset="0"/>
              </a:rPr>
              <a:t>stability to the right-hand end of the workpiece that is furthest away from the</a:t>
            </a:r>
          </a:p>
          <a:p>
            <a:pPr>
              <a:lnSpc>
                <a:spcPct val="150000"/>
              </a:lnSpc>
            </a:pPr>
            <a:r>
              <a:rPr lang="en-US" sz="2400" dirty="0">
                <a:latin typeface="Arial" panose="020B0604020202020204" pitchFamily="34" charset="0"/>
                <a:cs typeface="Arial" panose="020B0604020202020204" pitchFamily="34" charset="0"/>
              </a:rPr>
              <a:t>support of the chuck. In the case of a pipe, it is not necessary to drill a hole before fitting one of the available </a:t>
            </a:r>
            <a:r>
              <a:rPr lang="en-US" sz="2400" dirty="0" err="1">
                <a:latin typeface="Arial" panose="020B0604020202020204" pitchFamily="34" charset="0"/>
                <a:cs typeface="Arial" panose="020B0604020202020204" pitchFamily="34" charset="0"/>
              </a:rPr>
              <a:t>centres</a:t>
            </a:r>
            <a:r>
              <a:rPr lang="en-US" sz="2400" dirty="0">
                <a:latin typeface="Arial" panose="020B0604020202020204" pitchFamily="34" charset="0"/>
                <a:cs typeface="Arial" panose="020B0604020202020204" pitchFamily="34" charset="0"/>
              </a:rPr>
              <a:t>, but it is very necessary to use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when machining objects like long pipes.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509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SCREW-CUTTING</a:t>
            </a:r>
          </a:p>
          <a:p>
            <a:pPr>
              <a:lnSpc>
                <a:spcPct val="150000"/>
              </a:lnSpc>
            </a:pPr>
            <a:r>
              <a:rPr lang="en-US" sz="2400" dirty="0">
                <a:latin typeface="Arial" panose="020B0604020202020204" pitchFamily="34" charset="0"/>
                <a:cs typeface="Arial" panose="020B0604020202020204" pitchFamily="34" charset="0"/>
              </a:rPr>
              <a:t>Screw-cutting is one of the main functions of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 is one of the few machines that can cut almost any screw thread, at any angle and at any given pitch, which can be set without changing any machine components. There is more than one method of cutting a screw thread on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 The decision on which method to use usually rests with the turner </a:t>
            </a:r>
            <a:r>
              <a:rPr lang="en-US" sz="2400" dirty="0" err="1">
                <a:latin typeface="Arial" panose="020B0604020202020204" pitchFamily="34" charset="0"/>
                <a:cs typeface="Arial" panose="020B0604020202020204" pitchFamily="34" charset="0"/>
              </a:rPr>
              <a:t>themself</a:t>
            </a:r>
            <a:r>
              <a:rPr lang="en-US" sz="2400"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767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RIGHT-HAND TURNING</a:t>
            </a:r>
          </a:p>
          <a:p>
            <a:pPr>
              <a:lnSpc>
                <a:spcPct val="150000"/>
              </a:lnSpc>
            </a:pPr>
            <a:r>
              <a:rPr lang="en-US" sz="2400" dirty="0">
                <a:latin typeface="Arial" panose="020B0604020202020204" pitchFamily="34" charset="0"/>
                <a:cs typeface="Arial" panose="020B0604020202020204" pitchFamily="34" charset="0"/>
              </a:rPr>
              <a:t>On most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lathes, you have the option of either allowing the chuck to turn towards you, which is selected by pushing the clutch lever downwards, or away from you by raising the clutch lever upwards. Should you choose the second option, the cutting tools must be turned over with the cutting edge pointing downwards. This method is only used under special conditions and can reduce chatter and build-up of cuttings. In either situation, you can choose to cut right by setting the feed accordingly.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19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STARTING AND STOPPING OF MACHINERY (C27)</a:t>
            </a:r>
          </a:p>
          <a:p>
            <a:pPr>
              <a:lnSpc>
                <a:spcPct val="150000"/>
              </a:lnSpc>
            </a:pPr>
            <a:r>
              <a:rPr lang="en-US" sz="2400" dirty="0">
                <a:latin typeface="Arial" panose="020B0604020202020204" pitchFamily="34" charset="0"/>
                <a:cs typeface="Arial" panose="020B0604020202020204" pitchFamily="34" charset="0"/>
              </a:rPr>
              <a:t>All machinery must be fitted with an efficient stopping and starting device. This device must be accessible for easy engaging. Never start a machine while another person is repairing, cleaning, oiling or adjusting, or even just dangerously close to it. Machines with foot-operated pedals should have either an automatic locking device to stop the pedal from being accidentally pressed or a stirrup guard over the pedal with only enough space for the operator’s foot.</a:t>
            </a:r>
          </a:p>
        </p:txBody>
      </p:sp>
    </p:spTree>
    <p:extLst>
      <p:ext uri="{BB962C8B-B14F-4D97-AF65-F5344CB8AC3E}">
        <p14:creationId xmlns:p14="http://schemas.microsoft.com/office/powerpoint/2010/main" val="13198284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FACING</a:t>
            </a:r>
          </a:p>
          <a:p>
            <a:pPr>
              <a:lnSpc>
                <a:spcPct val="150000"/>
              </a:lnSpc>
            </a:pPr>
            <a:r>
              <a:rPr lang="en-US" sz="2400" dirty="0">
                <a:latin typeface="Arial" panose="020B0604020202020204" pitchFamily="34" charset="0"/>
                <a:cs typeface="Arial" panose="020B0604020202020204" pitchFamily="34" charset="0"/>
              </a:rPr>
              <a:t>Facing from the outside in is more convenient since heavier cuts can be taken. When facing from the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out, a right-hand turning tool in a left-hand tool holder is the best arrangement; but when facing from the outside to the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a left-hand tool in a right-hand or straight tool holder can be used. The point (tip) of the cutting tool should be set to the dead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642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TAPER TURNING ON A CENTRE LATHE</a:t>
            </a:r>
          </a:p>
          <a:p>
            <a:pPr>
              <a:lnSpc>
                <a:spcPct val="150000"/>
              </a:lnSpc>
            </a:pPr>
            <a:r>
              <a:rPr lang="en-US" sz="2400" dirty="0">
                <a:latin typeface="Arial" panose="020B0604020202020204" pitchFamily="34" charset="0"/>
                <a:cs typeface="Arial" panose="020B0604020202020204" pitchFamily="34" charset="0"/>
              </a:rPr>
              <a:t>There are three common methods of taper turning on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compound slide method;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setting over of the tailstock method; and </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method using a taper-turning attachment.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0647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BORING AND DRILLING</a:t>
            </a:r>
          </a:p>
          <a:p>
            <a:pPr>
              <a:lnSpc>
                <a:spcPct val="150000"/>
              </a:lnSpc>
            </a:pPr>
            <a:r>
              <a:rPr lang="en-US" sz="2400" dirty="0">
                <a:latin typeface="Arial" panose="020B0604020202020204" pitchFamily="34" charset="0"/>
                <a:cs typeface="Arial" panose="020B0604020202020204" pitchFamily="34" charset="0"/>
              </a:rPr>
              <a:t>Drilling and boring go hand-in-hand as you need to drill a hole before you bore it out to size. When drilling a hole in the lathe, start off by using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drill then follow it up with the drill size of the hole needed. Both the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drill and the normal drill bits of up to a diameter of 15 mm are held in a Jacobs chuck, after which taper shank drills are used.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2276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The centre lathe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COMPUTER NUMERICAL CONTROL LATHE</a:t>
            </a:r>
          </a:p>
          <a:p>
            <a:pPr>
              <a:lnSpc>
                <a:spcPct val="150000"/>
              </a:lnSpc>
            </a:pPr>
            <a:r>
              <a:rPr lang="en-US" sz="2400" dirty="0">
                <a:latin typeface="Arial" panose="020B0604020202020204" pitchFamily="34" charset="0"/>
                <a:cs typeface="Arial" panose="020B0604020202020204" pitchFamily="34" charset="0"/>
              </a:rPr>
              <a:t>In conventional machine tools, the slides are moved laterally on their slide ways by the machinist, either manually or by automatic feed mechanism. The machinist must also execute other actions needed for machining a work piece, e.g. starting / stopping the turning of the spindle, changing feed rates or rotational speed, turning on the cutting fluid, etc. The machinist must exercise judgement and make decisions repeatedly when manufacturing mass-produced similar parts.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8211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The vertical milling machine is a relatively new development in comparison to</a:t>
            </a:r>
          </a:p>
          <a:p>
            <a:pPr>
              <a:lnSpc>
                <a:spcPct val="150000"/>
              </a:lnSpc>
            </a:pPr>
            <a:r>
              <a:rPr lang="en-US" sz="2400" dirty="0">
                <a:latin typeface="Arial" panose="020B0604020202020204" pitchFamily="34" charset="0"/>
                <a:cs typeface="Arial" panose="020B0604020202020204" pitchFamily="34" charset="0"/>
              </a:rPr>
              <a:t>the horizontal milling machine. The first vertical milling machine appeared in the 1860s. The vertical milling machine was a development more closely related to the drill press than to the horizontal spindle milling machine. The basic difference between the drill press and the early vertical milling machine is that the spindle assembly, pulleys and all, was moved vertically.</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15: Milling machines</a:t>
            </a:r>
          </a:p>
        </p:txBody>
      </p:sp>
    </p:spTree>
    <p:extLst>
      <p:ext uri="{BB962C8B-B14F-4D97-AF65-F5344CB8AC3E}">
        <p14:creationId xmlns:p14="http://schemas.microsoft.com/office/powerpoint/2010/main" val="34325896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15: Milling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PARTS, CONTROLS AND FUNCTIONS</a:t>
            </a:r>
          </a:p>
          <a:p>
            <a:pPr>
              <a:lnSpc>
                <a:spcPct val="150000"/>
              </a:lnSpc>
            </a:pPr>
            <a:r>
              <a:rPr lang="en-GB" sz="2400" dirty="0">
                <a:latin typeface="Arial" panose="020B0604020202020204" pitchFamily="34" charset="0"/>
                <a:cs typeface="Arial" panose="020B0604020202020204" pitchFamily="34" charset="0"/>
              </a:rPr>
              <a:t>These parts consist of: </a:t>
            </a:r>
          </a:p>
          <a:p>
            <a:pPr>
              <a:lnSpc>
                <a:spcPct val="150000"/>
              </a:lnSpc>
            </a:pPr>
            <a:r>
              <a:rPr lang="en-GB" sz="2400" dirty="0">
                <a:latin typeface="Arial" panose="020B0604020202020204" pitchFamily="34" charset="0"/>
                <a:cs typeface="Arial" panose="020B0604020202020204" pitchFamily="34" charset="0"/>
              </a:rPr>
              <a:t>The base and column; knee; saddle; machine table; machine table trips; spindle; overarm and </a:t>
            </a:r>
            <a:r>
              <a:rPr lang="en-GB" sz="2400" dirty="0" err="1">
                <a:latin typeface="Arial" panose="020B0604020202020204" pitchFamily="34" charset="0"/>
                <a:cs typeface="Arial" panose="020B0604020202020204" pitchFamily="34" charset="0"/>
              </a:rPr>
              <a:t>arbor</a:t>
            </a:r>
            <a:r>
              <a:rPr lang="en-GB" sz="2400" dirty="0">
                <a:latin typeface="Arial" panose="020B0604020202020204" pitchFamily="34" charset="0"/>
                <a:cs typeface="Arial" panose="020B0604020202020204" pitchFamily="34" charset="0"/>
              </a:rPr>
              <a:t> support; </a:t>
            </a:r>
            <a:r>
              <a:rPr lang="en-GB" sz="2400" dirty="0" err="1">
                <a:latin typeface="Arial" panose="020B0604020202020204" pitchFamily="34" charset="0"/>
                <a:cs typeface="Arial" panose="020B0604020202020204" pitchFamily="34" charset="0"/>
              </a:rPr>
              <a:t>arbor</a:t>
            </a:r>
            <a:r>
              <a:rPr lang="en-GB" sz="2400" dirty="0">
                <a:latin typeface="Arial" panose="020B0604020202020204" pitchFamily="34" charset="0"/>
                <a:cs typeface="Arial" panose="020B0604020202020204" pitchFamily="34" charset="0"/>
              </a:rPr>
              <a:t>; and chucks.</a:t>
            </a:r>
          </a:p>
        </p:txBody>
      </p:sp>
    </p:spTree>
    <p:extLst>
      <p:ext uri="{BB962C8B-B14F-4D97-AF65-F5344CB8AC3E}">
        <p14:creationId xmlns:p14="http://schemas.microsoft.com/office/powerpoint/2010/main" val="15388156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15: Milling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MILLING CUTTERS</a:t>
            </a:r>
          </a:p>
          <a:p>
            <a:pPr>
              <a:lnSpc>
                <a:spcPct val="150000"/>
              </a:lnSpc>
            </a:pPr>
            <a:r>
              <a:rPr lang="en-US" sz="2400" dirty="0">
                <a:latin typeface="Arial" panose="020B0604020202020204" pitchFamily="34" charset="0"/>
                <a:cs typeface="Arial" panose="020B0604020202020204" pitchFamily="34" charset="0"/>
              </a:rPr>
              <a:t>A great variety of cutters is available and of these a number are made for direct mounting in the spindle nose, for mounting on stub arbors or for holding in special chucks of cutters.</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3E8D42A-C0E7-4F49-8FC5-D07C2E26A4A3}"/>
              </a:ext>
            </a:extLst>
          </p:cNvPr>
          <p:cNvPicPr>
            <a:picLocks noChangeAspect="1"/>
          </p:cNvPicPr>
          <p:nvPr/>
        </p:nvPicPr>
        <p:blipFill>
          <a:blip r:embed="rId3"/>
          <a:stretch>
            <a:fillRect/>
          </a:stretch>
        </p:blipFill>
        <p:spPr>
          <a:xfrm>
            <a:off x="3136142" y="4042619"/>
            <a:ext cx="5910748" cy="2258403"/>
          </a:xfrm>
          <a:prstGeom prst="rect">
            <a:avLst/>
          </a:prstGeom>
        </p:spPr>
      </p:pic>
    </p:spTree>
    <p:extLst>
      <p:ext uri="{BB962C8B-B14F-4D97-AF65-F5344CB8AC3E}">
        <p14:creationId xmlns:p14="http://schemas.microsoft.com/office/powerpoint/2010/main" val="186465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ACCIDENT PREVENTION IN THE WORKSHOP</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working area must be thoroughly inspected to ensure that all working conditions are up to standard.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area where the work is taking place must be cordoned off.</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 solid screen must be erected around workers who are welding, grinding,</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chipping or plasma cutting.</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Workers must wear all the regulation protective gear.</a:t>
            </a:r>
          </a:p>
        </p:txBody>
      </p:sp>
    </p:spTree>
    <p:extLst>
      <p:ext uri="{BB962C8B-B14F-4D97-AF65-F5344CB8AC3E}">
        <p14:creationId xmlns:p14="http://schemas.microsoft.com/office/powerpoint/2010/main" val="11009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GENERAL WORKSHOP SAFETY</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All workers must be totally drug &amp; alcohol free when on duty in a workshop.</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 No fooling about or running is allowed in a workshop.</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 Workers must concentrate fully on their work and not be distracted.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 Working areas must be in good condition at all times and not under construction.</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Sufficient ventilation.</a:t>
            </a:r>
          </a:p>
        </p:txBody>
      </p:sp>
    </p:spTree>
    <p:extLst>
      <p:ext uri="{BB962C8B-B14F-4D97-AF65-F5344CB8AC3E}">
        <p14:creationId xmlns:p14="http://schemas.microsoft.com/office/powerpoint/2010/main" val="4094230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Metals play such an important part in our everyday living that it is difficult to imagine life without them. Many people use metal cutlery to eat food that was prepared in metal pots and pans on metal cookers or stoves. Tap water flows through metal pipes. Many people ride metal bicycles, travel in motorcars, buses and trains to schools, shops and places of work. Many houses in informal settlements and in rural areas are constructed using metal sheets.</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Metals and plastics</a:t>
            </a:r>
          </a:p>
        </p:txBody>
      </p:sp>
    </p:spTree>
    <p:extLst>
      <p:ext uri="{BB962C8B-B14F-4D97-AF65-F5344CB8AC3E}">
        <p14:creationId xmlns:p14="http://schemas.microsoft.com/office/powerpoint/2010/main" val="4080413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METALS</a:t>
            </a:r>
          </a:p>
          <a:p>
            <a:pPr>
              <a:lnSpc>
                <a:spcPct val="150000"/>
              </a:lnSpc>
            </a:pPr>
            <a:r>
              <a:rPr lang="en-US" sz="2400" dirty="0">
                <a:latin typeface="Arial" panose="020B0604020202020204" pitchFamily="34" charset="0"/>
                <a:cs typeface="Arial" panose="020B0604020202020204" pitchFamily="34" charset="0"/>
              </a:rPr>
              <a:t>Metals are divided into two groups. Pure metals are obtained from ore and contain no foreign matter. Alloys are obtained by mixing two or more metals.</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C5E69A-3127-474D-9DE3-F957B25973ED}"/>
              </a:ext>
            </a:extLst>
          </p:cNvPr>
          <p:cNvPicPr>
            <a:picLocks noChangeAspect="1"/>
          </p:cNvPicPr>
          <p:nvPr/>
        </p:nvPicPr>
        <p:blipFill>
          <a:blip r:embed="rId3"/>
          <a:stretch>
            <a:fillRect/>
          </a:stretch>
        </p:blipFill>
        <p:spPr>
          <a:xfrm>
            <a:off x="3486480" y="3632289"/>
            <a:ext cx="5191125" cy="2733675"/>
          </a:xfrm>
          <a:prstGeom prst="rect">
            <a:avLst/>
          </a:prstGeom>
        </p:spPr>
      </p:pic>
    </p:spTree>
    <p:extLst>
      <p:ext uri="{BB962C8B-B14F-4D97-AF65-F5344CB8AC3E}">
        <p14:creationId xmlns:p14="http://schemas.microsoft.com/office/powerpoint/2010/main" val="47846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PROPERTIES OF METALS</a:t>
            </a:r>
          </a:p>
          <a:p>
            <a:pPr>
              <a:lnSpc>
                <a:spcPct val="150000"/>
              </a:lnSpc>
            </a:pPr>
            <a:r>
              <a:rPr lang="en-US" sz="2400" dirty="0">
                <a:latin typeface="Arial" panose="020B0604020202020204" pitchFamily="34" charset="0"/>
                <a:cs typeface="Arial" panose="020B0604020202020204" pitchFamily="34" charset="0"/>
              </a:rPr>
              <a:t>Such as: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Strength;</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Elasticity;</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Plasticity;</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Ductility;</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Malleability;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Brittleness.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95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METALS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Ferrous Metals.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Low-carbon steel (mild steel).</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Medium-carbon steel.</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High-carbon steel.</a:t>
            </a:r>
          </a:p>
        </p:txBody>
      </p:sp>
    </p:spTree>
    <p:extLst>
      <p:ext uri="{BB962C8B-B14F-4D97-AF65-F5344CB8AC3E}">
        <p14:creationId xmlns:p14="http://schemas.microsoft.com/office/powerpoint/2010/main" val="375188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FERROUS ALLOYS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Chromium;</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Vanadium;</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Titanium;</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Manganese;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Nickel;</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Tungsten;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Molybdenum.</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849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NON-FERROUS METALS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Copper;</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Tin;</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Zinc;</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Aluminum;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Antimony.</a:t>
            </a:r>
          </a:p>
          <a:p>
            <a:pP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39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Accidents can usually be avoided as they are mostly caused by unsafe, unplanned actions by people doing things for which they are either not trained or are not capable of doing properly. Unsafe actions by workers are the major causes of accidents.</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Occupational safety</a:t>
            </a:r>
          </a:p>
        </p:txBody>
      </p:sp>
    </p:spTree>
    <p:extLst>
      <p:ext uri="{BB962C8B-B14F-4D97-AF65-F5344CB8AC3E}">
        <p14:creationId xmlns:p14="http://schemas.microsoft.com/office/powerpoint/2010/main" val="101251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NON-FERROUS ALLOYS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Brass;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Bronze;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Phosphor bronze;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White metal;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Duralumin.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402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IDENTIFICATION OF METALS</a:t>
            </a:r>
          </a:p>
          <a:p>
            <a:pPr>
              <a:lnSpc>
                <a:spcPct val="150000"/>
              </a:lnSpc>
            </a:pPr>
            <a:r>
              <a:rPr lang="en-US" sz="2400" dirty="0">
                <a:latin typeface="Arial" panose="020B0604020202020204" pitchFamily="34" charset="0"/>
                <a:cs typeface="Arial" panose="020B0604020202020204" pitchFamily="34" charset="0"/>
              </a:rPr>
              <a:t>All metals are normally marked or </a:t>
            </a:r>
            <a:r>
              <a:rPr lang="en-US" sz="2400" dirty="0" err="1">
                <a:latin typeface="Arial" panose="020B0604020202020204" pitchFamily="34" charset="0"/>
                <a:cs typeface="Arial" panose="020B0604020202020204" pitchFamily="34" charset="0"/>
              </a:rPr>
              <a:t>colour</a:t>
            </a:r>
            <a:r>
              <a:rPr lang="en-US" sz="2400" dirty="0">
                <a:latin typeface="Arial" panose="020B0604020202020204" pitchFamily="34" charset="0"/>
                <a:cs typeface="Arial" panose="020B0604020202020204" pitchFamily="34" charset="0"/>
              </a:rPr>
              <a:t>-coded on the ends. The disadvantage of this form of identification is that the marking is often lost. If the marking is cut off &amp; the piece of metal is separated from its proper storage rack, it is very difficult to determine the carbon content and alloy group. This is why it is important to return unused material to its proper storage rack. It makes sense to start cutting from the unmarked end and leave the marked end intact.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20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HEAT TREATMENT</a:t>
            </a:r>
          </a:p>
          <a:p>
            <a:pPr>
              <a:lnSpc>
                <a:spcPct val="150000"/>
              </a:lnSpc>
            </a:pPr>
            <a:r>
              <a:rPr lang="en-US" sz="2400" dirty="0">
                <a:latin typeface="Arial" panose="020B0604020202020204" pitchFamily="34" charset="0"/>
                <a:cs typeface="Arial" panose="020B0604020202020204" pitchFamily="34" charset="0"/>
              </a:rPr>
              <a:t>Heat treatment is the heating and cooling of metals (under controlled conditions) in their solid state so as to change their properties. All metals have a crystalline grain structure while in their solid state and the kind of grain structure determines their properties. The size of grains in steel depends upon a number of factors, of which the main one is the furnace treatment the steel has received.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19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TEMPERATURE INDICATING AND CONTROL EQUIPMENT</a:t>
            </a:r>
          </a:p>
          <a:p>
            <a:pPr>
              <a:lnSpc>
                <a:spcPct val="150000"/>
              </a:lnSpc>
            </a:pPr>
            <a:r>
              <a:rPr lang="en-US" sz="2400" dirty="0">
                <a:latin typeface="Arial" panose="020B0604020202020204" pitchFamily="34" charset="0"/>
                <a:cs typeface="Arial" panose="020B0604020202020204" pitchFamily="34" charset="0"/>
              </a:rPr>
              <a:t>Modern heat-treatment methods for industry require accurate measurement and temperature control. The estimation of temperature by </a:t>
            </a:r>
            <a:r>
              <a:rPr lang="en-US" sz="2400" dirty="0" err="1">
                <a:latin typeface="Arial" panose="020B0604020202020204" pitchFamily="34" charset="0"/>
                <a:cs typeface="Arial" panose="020B0604020202020204" pitchFamily="34" charset="0"/>
              </a:rPr>
              <a:t>colour</a:t>
            </a:r>
            <a:r>
              <a:rPr lang="en-US" sz="2400" dirty="0">
                <a:latin typeface="Arial" panose="020B0604020202020204" pitchFamily="34" charset="0"/>
                <a:cs typeface="Arial" panose="020B0604020202020204" pitchFamily="34" charset="0"/>
              </a:rPr>
              <a:t> has long since been discarded. The thermocouple operates on the principle that whenever two wires of dissimilar metals are joined together at one end and heated, an electromotive force (EMF) is generated at the welded end. The other end is connected to a pyrometer.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065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TEMPERATURE COLOURS</a:t>
            </a:r>
          </a:p>
        </p:txBody>
      </p:sp>
      <p:pic>
        <p:nvPicPr>
          <p:cNvPr id="2" name="Picture 1">
            <a:extLst>
              <a:ext uri="{FF2B5EF4-FFF2-40B4-BE49-F238E27FC236}">
                <a16:creationId xmlns:a16="http://schemas.microsoft.com/office/drawing/2014/main" id="{3D3EDFC5-8F5F-4AB0-91BF-A4A46575537F}"/>
              </a:ext>
            </a:extLst>
          </p:cNvPr>
          <p:cNvPicPr>
            <a:picLocks noChangeAspect="1"/>
          </p:cNvPicPr>
          <p:nvPr/>
        </p:nvPicPr>
        <p:blipFill>
          <a:blip r:embed="rId3"/>
          <a:stretch>
            <a:fillRect/>
          </a:stretch>
        </p:blipFill>
        <p:spPr>
          <a:xfrm>
            <a:off x="2534301" y="2380625"/>
            <a:ext cx="7114431" cy="3876889"/>
          </a:xfrm>
          <a:prstGeom prst="rect">
            <a:avLst/>
          </a:prstGeom>
        </p:spPr>
      </p:pic>
    </p:spTree>
    <p:extLst>
      <p:ext uri="{BB962C8B-B14F-4D97-AF65-F5344CB8AC3E}">
        <p14:creationId xmlns:p14="http://schemas.microsoft.com/office/powerpoint/2010/main" val="3426403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QUENCHING MEDIA</a:t>
            </a:r>
          </a:p>
          <a:p>
            <a:pPr>
              <a:lnSpc>
                <a:spcPct val="150000"/>
              </a:lnSpc>
            </a:pPr>
            <a:r>
              <a:rPr lang="en-ZA" sz="2400" dirty="0">
                <a:latin typeface="Arial" panose="020B0604020202020204" pitchFamily="34" charset="0"/>
                <a:cs typeface="Arial" panose="020B0604020202020204" pitchFamily="34" charset="0"/>
              </a:rPr>
              <a:t>The cooling rate of a workpiece depends on many factors. The size, composition and the initial temperature of the part and final properties desired are the deciding factors in the selection of a quenching medium. It is important in liquid quenching baths that either the quenching medium or the steel being quenched should be agitated. The vapour that forms around the part being quenched acts as an insulator and slows down the cooling rate. This can result in incomplete or spotty hardening of the parts.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901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Metals and plastics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COMPOSITES</a:t>
            </a:r>
          </a:p>
          <a:p>
            <a:pPr>
              <a:lnSpc>
                <a:spcPct val="150000"/>
              </a:lnSpc>
            </a:pPr>
            <a:r>
              <a:rPr lang="en-ZA" sz="2400" dirty="0">
                <a:latin typeface="Arial" panose="020B0604020202020204" pitchFamily="34" charset="0"/>
                <a:cs typeface="Arial" panose="020B0604020202020204" pitchFamily="34" charset="0"/>
              </a:rPr>
              <a:t>There is an ever-growing number of synthetic materials available. These materials become plastic above certain temperatures and, while plastic, they can be squeezed into dies and moulds to give them the required shape, which is retained on cooling. These materials hardly ever show signs of plastic properties in their finished state. Such composites are: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Thermo Plastics.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Thermosetting Plastics.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429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ZA" sz="2400" dirty="0">
                <a:latin typeface="Arial" panose="020B0604020202020204" pitchFamily="34" charset="0"/>
                <a:cs typeface="Arial" panose="020B0604020202020204" pitchFamily="34" charset="0"/>
              </a:rPr>
              <a:t>Hand tools are used for doing jobs that you cannot do using machines or automation. You can use hand tools for adjusting, dismantling and assembling various </a:t>
            </a:r>
            <a:r>
              <a:rPr lang="en-ZA" sz="2400" b="1" dirty="0">
                <a:latin typeface="Arial" panose="020B0604020202020204" pitchFamily="34" charset="0"/>
                <a:cs typeface="Arial" panose="020B0604020202020204" pitchFamily="34" charset="0"/>
              </a:rPr>
              <a:t>components</a:t>
            </a:r>
            <a:r>
              <a:rPr lang="en-ZA" sz="2400" dirty="0">
                <a:latin typeface="Arial" panose="020B0604020202020204" pitchFamily="34" charset="0"/>
                <a:cs typeface="Arial" panose="020B0604020202020204" pitchFamily="34" charset="0"/>
              </a:rPr>
              <a:t> (parts), as well as final </a:t>
            </a:r>
            <a:r>
              <a:rPr lang="en-ZA" sz="2400" dirty="0" err="1">
                <a:latin typeface="Arial" panose="020B0604020202020204" pitchFamily="34" charset="0"/>
                <a:cs typeface="Arial" panose="020B0604020202020204" pitchFamily="34" charset="0"/>
              </a:rPr>
              <a:t>finishings</a:t>
            </a:r>
            <a:r>
              <a:rPr lang="en-ZA" sz="2400" dirty="0">
                <a:latin typeface="Arial" panose="020B0604020202020204" pitchFamily="34" charset="0"/>
                <a:cs typeface="Arial" panose="020B0604020202020204" pitchFamily="34" charset="0"/>
              </a:rPr>
              <a:t> such as sawing, filing and changing the shape of a material.</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Hand tools</a:t>
            </a:r>
          </a:p>
        </p:txBody>
      </p:sp>
    </p:spTree>
    <p:extLst>
      <p:ext uri="{BB962C8B-B14F-4D97-AF65-F5344CB8AC3E}">
        <p14:creationId xmlns:p14="http://schemas.microsoft.com/office/powerpoint/2010/main" val="2008991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HAMMERS</a:t>
            </a:r>
          </a:p>
        </p:txBody>
      </p:sp>
      <p:pic>
        <p:nvPicPr>
          <p:cNvPr id="2" name="Picture 1">
            <a:extLst>
              <a:ext uri="{FF2B5EF4-FFF2-40B4-BE49-F238E27FC236}">
                <a16:creationId xmlns:a16="http://schemas.microsoft.com/office/drawing/2014/main" id="{D4EEF696-C279-4681-BD07-789FE2956AA2}"/>
              </a:ext>
            </a:extLst>
          </p:cNvPr>
          <p:cNvPicPr>
            <a:picLocks noChangeAspect="1"/>
          </p:cNvPicPr>
          <p:nvPr/>
        </p:nvPicPr>
        <p:blipFill>
          <a:blip r:embed="rId3"/>
          <a:stretch>
            <a:fillRect/>
          </a:stretch>
        </p:blipFill>
        <p:spPr>
          <a:xfrm>
            <a:off x="1457552" y="2380625"/>
            <a:ext cx="9248981" cy="3471535"/>
          </a:xfrm>
          <a:prstGeom prst="rect">
            <a:avLst/>
          </a:prstGeom>
        </p:spPr>
      </p:pic>
    </p:spTree>
    <p:extLst>
      <p:ext uri="{BB962C8B-B14F-4D97-AF65-F5344CB8AC3E}">
        <p14:creationId xmlns:p14="http://schemas.microsoft.com/office/powerpoint/2010/main" val="3367897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FILES</a:t>
            </a:r>
          </a:p>
        </p:txBody>
      </p:sp>
      <p:pic>
        <p:nvPicPr>
          <p:cNvPr id="4" name="Picture 3">
            <a:extLst>
              <a:ext uri="{FF2B5EF4-FFF2-40B4-BE49-F238E27FC236}">
                <a16:creationId xmlns:a16="http://schemas.microsoft.com/office/drawing/2014/main" id="{6D974469-DDC3-4E98-889A-5FE1234088B5}"/>
              </a:ext>
            </a:extLst>
          </p:cNvPr>
          <p:cNvPicPr>
            <a:picLocks noChangeAspect="1"/>
          </p:cNvPicPr>
          <p:nvPr/>
        </p:nvPicPr>
        <p:blipFill>
          <a:blip r:embed="rId3"/>
          <a:stretch>
            <a:fillRect/>
          </a:stretch>
        </p:blipFill>
        <p:spPr>
          <a:xfrm>
            <a:off x="1776391" y="2247831"/>
            <a:ext cx="8611304" cy="3941669"/>
          </a:xfrm>
          <a:prstGeom prst="rect">
            <a:avLst/>
          </a:prstGeom>
        </p:spPr>
      </p:pic>
    </p:spTree>
    <p:extLst>
      <p:ext uri="{BB962C8B-B14F-4D97-AF65-F5344CB8AC3E}">
        <p14:creationId xmlns:p14="http://schemas.microsoft.com/office/powerpoint/2010/main" val="2774689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REGULATIONS RELATING TO RESPONSIBLE PERSONS (C1)</a:t>
            </a:r>
          </a:p>
          <a:p>
            <a:pPr>
              <a:lnSpc>
                <a:spcPct val="150000"/>
              </a:lnSpc>
            </a:pPr>
            <a:r>
              <a:rPr lang="en-US" sz="2400" dirty="0">
                <a:latin typeface="Arial" panose="020B0604020202020204" pitchFamily="34" charset="0"/>
                <a:cs typeface="Arial" panose="020B0604020202020204" pitchFamily="34" charset="0"/>
              </a:rPr>
              <a:t>Although everyone in a workshop must practice safety and safety is everybody’s responsibility, the OHS Act (Occupational Health and Safety Act, No. 85 of 1993) makes the person in charge of machinery, ultimately responsible for safety.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FILES</a:t>
            </a:r>
          </a:p>
        </p:txBody>
      </p:sp>
      <p:sp>
        <p:nvSpPr>
          <p:cNvPr id="8" name="Rectangle 7">
            <a:extLst>
              <a:ext uri="{FF2B5EF4-FFF2-40B4-BE49-F238E27FC236}">
                <a16:creationId xmlns:a16="http://schemas.microsoft.com/office/drawing/2014/main" id="{D45A7732-7CAB-4CC4-AB91-FB600186B5CC}"/>
              </a:ext>
            </a:extLst>
          </p:cNvPr>
          <p:cNvSpPr/>
          <p:nvPr/>
        </p:nvSpPr>
        <p:spPr>
          <a:xfrm>
            <a:off x="802341" y="2380625"/>
            <a:ext cx="10596283" cy="2802690"/>
          </a:xfrm>
          <a:prstGeom prst="rect">
            <a:avLst/>
          </a:prstGeom>
        </p:spPr>
        <p:txBody>
          <a:bodyPr wrap="square">
            <a:spAutoFit/>
          </a:bodyPr>
          <a:lstStyle/>
          <a:p>
            <a:pPr>
              <a:lnSpc>
                <a:spcPct val="150000"/>
              </a:lnSpc>
            </a:pPr>
            <a:r>
              <a:rPr lang="en-ZA" sz="2400" dirty="0">
                <a:solidFill>
                  <a:prstClr val="black"/>
                </a:solidFill>
                <a:latin typeface="Arial" panose="020B0604020202020204" pitchFamily="34" charset="0"/>
                <a:cs typeface="Arial" panose="020B0604020202020204" pitchFamily="34" charset="0"/>
              </a:rPr>
              <a:t>Chisels are used for shearing, cutting, chipping and removing metal that cannot be removed conveniently by a machine. They are commonly made of octagonal-shaped tool steel. This steel is often called chisel steel. The length of the chisel, its selection and shape depend on the particular work for which it is needed.</a:t>
            </a:r>
            <a:endParaRPr lang="en-ZA" dirty="0"/>
          </a:p>
        </p:txBody>
      </p:sp>
      <p:pic>
        <p:nvPicPr>
          <p:cNvPr id="9" name="Picture 8">
            <a:extLst>
              <a:ext uri="{FF2B5EF4-FFF2-40B4-BE49-F238E27FC236}">
                <a16:creationId xmlns:a16="http://schemas.microsoft.com/office/drawing/2014/main" id="{C3B75E82-4790-4F37-8A4F-AB3341B794E4}"/>
              </a:ext>
            </a:extLst>
          </p:cNvPr>
          <p:cNvPicPr>
            <a:picLocks noChangeAspect="1"/>
          </p:cNvPicPr>
          <p:nvPr/>
        </p:nvPicPr>
        <p:blipFill>
          <a:blip r:embed="rId3"/>
          <a:stretch>
            <a:fillRect/>
          </a:stretch>
        </p:blipFill>
        <p:spPr>
          <a:xfrm>
            <a:off x="3746673" y="4570685"/>
            <a:ext cx="4707618" cy="1847850"/>
          </a:xfrm>
          <a:prstGeom prst="rect">
            <a:avLst/>
          </a:prstGeom>
        </p:spPr>
      </p:pic>
    </p:spTree>
    <p:extLst>
      <p:ext uri="{BB962C8B-B14F-4D97-AF65-F5344CB8AC3E}">
        <p14:creationId xmlns:p14="http://schemas.microsoft.com/office/powerpoint/2010/main" val="3835938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HACKSAW</a:t>
            </a:r>
          </a:p>
        </p:txBody>
      </p:sp>
      <p:sp>
        <p:nvSpPr>
          <p:cNvPr id="8" name="Rectangle 7">
            <a:extLst>
              <a:ext uri="{FF2B5EF4-FFF2-40B4-BE49-F238E27FC236}">
                <a16:creationId xmlns:a16="http://schemas.microsoft.com/office/drawing/2014/main" id="{D45A7732-7CAB-4CC4-AB91-FB600186B5CC}"/>
              </a:ext>
            </a:extLst>
          </p:cNvPr>
          <p:cNvSpPr/>
          <p:nvPr/>
        </p:nvSpPr>
        <p:spPr>
          <a:xfrm>
            <a:off x="802341" y="2380625"/>
            <a:ext cx="10596283" cy="1694695"/>
          </a:xfrm>
          <a:prstGeom prst="rect">
            <a:avLst/>
          </a:prstGeom>
        </p:spPr>
        <p:txBody>
          <a:bodyPr wrap="square">
            <a:spAutoFit/>
          </a:bodyPr>
          <a:lstStyle/>
          <a:p>
            <a:pPr>
              <a:lnSpc>
                <a:spcPct val="150000"/>
              </a:lnSpc>
            </a:pPr>
            <a:r>
              <a:rPr lang="en-ZA" sz="2400" dirty="0">
                <a:solidFill>
                  <a:prstClr val="black"/>
                </a:solidFill>
                <a:latin typeface="Arial" panose="020B0604020202020204" pitchFamily="34" charset="0"/>
                <a:cs typeface="Arial" panose="020B0604020202020204" pitchFamily="34" charset="0"/>
              </a:rPr>
              <a:t>A hacksaw consists of a frame, handle and renewable blade. There are also two blade-holders and a wing nut. A hacksaw is used to cut metals and composites.</a:t>
            </a:r>
            <a:endParaRPr lang="en-ZA" dirty="0"/>
          </a:p>
        </p:txBody>
      </p:sp>
      <p:pic>
        <p:nvPicPr>
          <p:cNvPr id="2" name="Picture 1">
            <a:extLst>
              <a:ext uri="{FF2B5EF4-FFF2-40B4-BE49-F238E27FC236}">
                <a16:creationId xmlns:a16="http://schemas.microsoft.com/office/drawing/2014/main" id="{62894EB2-EF84-4858-BC0C-9939E577D947}"/>
              </a:ext>
            </a:extLst>
          </p:cNvPr>
          <p:cNvPicPr>
            <a:picLocks noChangeAspect="1"/>
          </p:cNvPicPr>
          <p:nvPr/>
        </p:nvPicPr>
        <p:blipFill>
          <a:blip r:embed="rId3"/>
          <a:stretch>
            <a:fillRect/>
          </a:stretch>
        </p:blipFill>
        <p:spPr>
          <a:xfrm>
            <a:off x="1661056" y="3987157"/>
            <a:ext cx="8878852" cy="2573055"/>
          </a:xfrm>
          <a:prstGeom prst="rect">
            <a:avLst/>
          </a:prstGeom>
        </p:spPr>
      </p:pic>
    </p:spTree>
    <p:extLst>
      <p:ext uri="{BB962C8B-B14F-4D97-AF65-F5344CB8AC3E}">
        <p14:creationId xmlns:p14="http://schemas.microsoft.com/office/powerpoint/2010/main" val="1560845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PUNCHES</a:t>
            </a:r>
          </a:p>
        </p:txBody>
      </p:sp>
      <p:sp>
        <p:nvSpPr>
          <p:cNvPr id="8" name="Rectangle 7">
            <a:extLst>
              <a:ext uri="{FF2B5EF4-FFF2-40B4-BE49-F238E27FC236}">
                <a16:creationId xmlns:a16="http://schemas.microsoft.com/office/drawing/2014/main" id="{D45A7732-7CAB-4CC4-AB91-FB600186B5CC}"/>
              </a:ext>
            </a:extLst>
          </p:cNvPr>
          <p:cNvSpPr/>
          <p:nvPr/>
        </p:nvSpPr>
        <p:spPr>
          <a:xfrm>
            <a:off x="802341" y="2380625"/>
            <a:ext cx="10596283" cy="2248693"/>
          </a:xfrm>
          <a:prstGeom prst="rect">
            <a:avLst/>
          </a:prstGeom>
        </p:spPr>
        <p:txBody>
          <a:bodyPr wrap="square">
            <a:spAutoFit/>
          </a:bodyPr>
          <a:lstStyle/>
          <a:p>
            <a:pPr>
              <a:lnSpc>
                <a:spcPct val="150000"/>
              </a:lnSpc>
            </a:pPr>
            <a:r>
              <a:rPr lang="en-ZA" sz="2400" dirty="0">
                <a:solidFill>
                  <a:prstClr val="black"/>
                </a:solidFill>
                <a:latin typeface="Arial" panose="020B0604020202020204" pitchFamily="34" charset="0"/>
                <a:cs typeface="Arial" panose="020B0604020202020204" pitchFamily="34" charset="0"/>
              </a:rPr>
              <a:t>Centre punches are used to enlarge the pop mark on a surface where a hole has to be drilled. They are made of tool steel and the included angle should be 90°. This punch mark acts as a guide for the drill and ensures accurate, easy drilling.</a:t>
            </a:r>
            <a:endParaRPr lang="en-ZA" dirty="0"/>
          </a:p>
        </p:txBody>
      </p:sp>
      <p:pic>
        <p:nvPicPr>
          <p:cNvPr id="3" name="Picture 2">
            <a:extLst>
              <a:ext uri="{FF2B5EF4-FFF2-40B4-BE49-F238E27FC236}">
                <a16:creationId xmlns:a16="http://schemas.microsoft.com/office/drawing/2014/main" id="{4AA22CDA-35C2-47FC-B794-13EE937E9B62}"/>
              </a:ext>
            </a:extLst>
          </p:cNvPr>
          <p:cNvPicPr>
            <a:picLocks noChangeAspect="1"/>
          </p:cNvPicPr>
          <p:nvPr/>
        </p:nvPicPr>
        <p:blipFill>
          <a:blip r:embed="rId3"/>
          <a:stretch>
            <a:fillRect/>
          </a:stretch>
        </p:blipFill>
        <p:spPr>
          <a:xfrm>
            <a:off x="2683948" y="4629318"/>
            <a:ext cx="6796189" cy="1362334"/>
          </a:xfrm>
          <a:prstGeom prst="rect">
            <a:avLst/>
          </a:prstGeom>
        </p:spPr>
      </p:pic>
    </p:spTree>
    <p:extLst>
      <p:ext uri="{BB962C8B-B14F-4D97-AF65-F5344CB8AC3E}">
        <p14:creationId xmlns:p14="http://schemas.microsoft.com/office/powerpoint/2010/main" val="3338256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SCREWDRIVERS</a:t>
            </a:r>
          </a:p>
        </p:txBody>
      </p:sp>
      <p:sp>
        <p:nvSpPr>
          <p:cNvPr id="8" name="Rectangle 7">
            <a:extLst>
              <a:ext uri="{FF2B5EF4-FFF2-40B4-BE49-F238E27FC236}">
                <a16:creationId xmlns:a16="http://schemas.microsoft.com/office/drawing/2014/main" id="{D45A7732-7CAB-4CC4-AB91-FB600186B5CC}"/>
              </a:ext>
            </a:extLst>
          </p:cNvPr>
          <p:cNvSpPr/>
          <p:nvPr/>
        </p:nvSpPr>
        <p:spPr>
          <a:xfrm>
            <a:off x="802341" y="2380625"/>
            <a:ext cx="10596283" cy="2248693"/>
          </a:xfrm>
          <a:prstGeom prst="rect">
            <a:avLst/>
          </a:prstGeom>
        </p:spPr>
        <p:txBody>
          <a:bodyPr wrap="square">
            <a:spAutoFit/>
          </a:bodyPr>
          <a:lstStyle/>
          <a:p>
            <a:pPr>
              <a:lnSpc>
                <a:spcPct val="150000"/>
              </a:lnSpc>
            </a:pPr>
            <a:r>
              <a:rPr lang="en-ZA" sz="2400" dirty="0">
                <a:solidFill>
                  <a:prstClr val="black"/>
                </a:solidFill>
                <a:latin typeface="Arial" panose="020B0604020202020204" pitchFamily="34" charset="0"/>
                <a:cs typeface="Arial" panose="020B0604020202020204" pitchFamily="34" charset="0"/>
              </a:rPr>
              <a:t>A screwdriver consists of a handle, normally made of wood or plastic, and a blade with a tip shaped to fit a screw slot. Plastic handles are moulded around the end of the shank. The shank can be round or square, and made of silver steel or cast steel. It is hardened and tempered at the tips.</a:t>
            </a:r>
            <a:endParaRPr lang="en-ZA" dirty="0"/>
          </a:p>
        </p:txBody>
      </p:sp>
    </p:spTree>
    <p:extLst>
      <p:ext uri="{BB962C8B-B14F-4D97-AF65-F5344CB8AC3E}">
        <p14:creationId xmlns:p14="http://schemas.microsoft.com/office/powerpoint/2010/main" val="168257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Pliers</a:t>
            </a:r>
          </a:p>
        </p:txBody>
      </p:sp>
      <p:sp>
        <p:nvSpPr>
          <p:cNvPr id="8" name="Rectangle 7">
            <a:extLst>
              <a:ext uri="{FF2B5EF4-FFF2-40B4-BE49-F238E27FC236}">
                <a16:creationId xmlns:a16="http://schemas.microsoft.com/office/drawing/2014/main" id="{D45A7732-7CAB-4CC4-AB91-FB600186B5CC}"/>
              </a:ext>
            </a:extLst>
          </p:cNvPr>
          <p:cNvSpPr/>
          <p:nvPr/>
        </p:nvSpPr>
        <p:spPr>
          <a:xfrm>
            <a:off x="802341" y="2380625"/>
            <a:ext cx="10596283" cy="1140697"/>
          </a:xfrm>
          <a:prstGeom prst="rect">
            <a:avLst/>
          </a:prstGeom>
        </p:spPr>
        <p:txBody>
          <a:bodyPr wrap="square">
            <a:spAutoFit/>
          </a:bodyPr>
          <a:lstStyle/>
          <a:p>
            <a:pPr>
              <a:lnSpc>
                <a:spcPct val="150000"/>
              </a:lnSpc>
            </a:pPr>
            <a:r>
              <a:rPr lang="en-ZA" sz="2400" dirty="0">
                <a:solidFill>
                  <a:prstClr val="black"/>
                </a:solidFill>
                <a:latin typeface="Arial" panose="020B0604020202020204" pitchFamily="34" charset="0"/>
                <a:cs typeface="Arial" panose="020B0604020202020204" pitchFamily="34" charset="0"/>
              </a:rPr>
              <a:t>Pliers are manufactured in many shapes, each for a specific purpose. They are made of cast steel; their jaws are hardened and tempered. </a:t>
            </a:r>
            <a:endParaRPr lang="en-ZA" dirty="0"/>
          </a:p>
        </p:txBody>
      </p:sp>
      <p:pic>
        <p:nvPicPr>
          <p:cNvPr id="2" name="Picture 1">
            <a:extLst>
              <a:ext uri="{FF2B5EF4-FFF2-40B4-BE49-F238E27FC236}">
                <a16:creationId xmlns:a16="http://schemas.microsoft.com/office/drawing/2014/main" id="{B41B7480-098A-487D-BC1E-BD4A8934C9E5}"/>
              </a:ext>
            </a:extLst>
          </p:cNvPr>
          <p:cNvPicPr>
            <a:picLocks noChangeAspect="1"/>
          </p:cNvPicPr>
          <p:nvPr/>
        </p:nvPicPr>
        <p:blipFill>
          <a:blip r:embed="rId3"/>
          <a:stretch>
            <a:fillRect/>
          </a:stretch>
        </p:blipFill>
        <p:spPr>
          <a:xfrm>
            <a:off x="3261087" y="3477786"/>
            <a:ext cx="5641912" cy="3003233"/>
          </a:xfrm>
          <a:prstGeom prst="rect">
            <a:avLst/>
          </a:prstGeom>
        </p:spPr>
      </p:pic>
    </p:spTree>
    <p:extLst>
      <p:ext uri="{BB962C8B-B14F-4D97-AF65-F5344CB8AC3E}">
        <p14:creationId xmlns:p14="http://schemas.microsoft.com/office/powerpoint/2010/main" val="1737870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Hand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SPANNERS</a:t>
            </a:r>
          </a:p>
        </p:txBody>
      </p:sp>
      <p:sp>
        <p:nvSpPr>
          <p:cNvPr id="8" name="Rectangle 7">
            <a:extLst>
              <a:ext uri="{FF2B5EF4-FFF2-40B4-BE49-F238E27FC236}">
                <a16:creationId xmlns:a16="http://schemas.microsoft.com/office/drawing/2014/main" id="{D45A7732-7CAB-4CC4-AB91-FB600186B5CC}"/>
              </a:ext>
            </a:extLst>
          </p:cNvPr>
          <p:cNvSpPr/>
          <p:nvPr/>
        </p:nvSpPr>
        <p:spPr>
          <a:xfrm>
            <a:off x="802341" y="2380625"/>
            <a:ext cx="10596283" cy="2802690"/>
          </a:xfrm>
          <a:prstGeom prst="rect">
            <a:avLst/>
          </a:prstGeom>
        </p:spPr>
        <p:txBody>
          <a:bodyPr wrap="square">
            <a:spAutoFit/>
          </a:bodyPr>
          <a:lstStyle/>
          <a:p>
            <a:pPr>
              <a:lnSpc>
                <a:spcPct val="150000"/>
              </a:lnSpc>
            </a:pPr>
            <a:r>
              <a:rPr lang="en-ZA" sz="2400" dirty="0">
                <a:solidFill>
                  <a:prstClr val="black"/>
                </a:solidFill>
                <a:latin typeface="Arial" panose="020B0604020202020204" pitchFamily="34" charset="0"/>
                <a:cs typeface="Arial" panose="020B0604020202020204" pitchFamily="34" charset="0"/>
              </a:rPr>
              <a:t>The majority of spanners is forged from carbon steel or chrome vanadium steel. Ensure that the spanner is the correct one for the particular bolt head or nut. The tool should fit over the bolt head or nut with the minimum of free play. You need to know the type of bolt or nut before you can choose the correct spanner, for example, whether it is a metric or SAE measurement. </a:t>
            </a:r>
            <a:endParaRPr lang="en-ZA" dirty="0"/>
          </a:p>
        </p:txBody>
      </p:sp>
    </p:spTree>
    <p:extLst>
      <p:ext uri="{BB962C8B-B14F-4D97-AF65-F5344CB8AC3E}">
        <p14:creationId xmlns:p14="http://schemas.microsoft.com/office/powerpoint/2010/main" val="4071605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OUTSIDE MICROMETER</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Measuring Instruments</a:t>
            </a:r>
          </a:p>
        </p:txBody>
      </p:sp>
      <p:pic>
        <p:nvPicPr>
          <p:cNvPr id="2" name="Picture 1">
            <a:extLst>
              <a:ext uri="{FF2B5EF4-FFF2-40B4-BE49-F238E27FC236}">
                <a16:creationId xmlns:a16="http://schemas.microsoft.com/office/drawing/2014/main" id="{ADC5AD11-7374-405F-83D6-7478929FE5F1}"/>
              </a:ext>
            </a:extLst>
          </p:cNvPr>
          <p:cNvPicPr>
            <a:picLocks noChangeAspect="1"/>
          </p:cNvPicPr>
          <p:nvPr/>
        </p:nvPicPr>
        <p:blipFill>
          <a:blip r:embed="rId3"/>
          <a:stretch>
            <a:fillRect/>
          </a:stretch>
        </p:blipFill>
        <p:spPr>
          <a:xfrm>
            <a:off x="2804679" y="2552478"/>
            <a:ext cx="6582641" cy="3675586"/>
          </a:xfrm>
          <a:prstGeom prst="rect">
            <a:avLst/>
          </a:prstGeom>
        </p:spPr>
      </p:pic>
    </p:spTree>
    <p:extLst>
      <p:ext uri="{BB962C8B-B14F-4D97-AF65-F5344CB8AC3E}">
        <p14:creationId xmlns:p14="http://schemas.microsoft.com/office/powerpoint/2010/main" val="194334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INSIDE MICROMETER</a:t>
            </a:r>
          </a:p>
        </p:txBody>
      </p:sp>
      <p:pic>
        <p:nvPicPr>
          <p:cNvPr id="2" name="Picture 1">
            <a:extLst>
              <a:ext uri="{FF2B5EF4-FFF2-40B4-BE49-F238E27FC236}">
                <a16:creationId xmlns:a16="http://schemas.microsoft.com/office/drawing/2014/main" id="{954EBD09-3AC8-4F65-BAC7-073084E35038}"/>
              </a:ext>
            </a:extLst>
          </p:cNvPr>
          <p:cNvPicPr>
            <a:picLocks noChangeAspect="1"/>
          </p:cNvPicPr>
          <p:nvPr/>
        </p:nvPicPr>
        <p:blipFill rotWithShape="1">
          <a:blip r:embed="rId3"/>
          <a:srcRect t="7821" b="3963"/>
          <a:stretch/>
        </p:blipFill>
        <p:spPr>
          <a:xfrm>
            <a:off x="3135819" y="2569736"/>
            <a:ext cx="5413956" cy="3822805"/>
          </a:xfrm>
          <a:prstGeom prst="rect">
            <a:avLst/>
          </a:prstGeom>
        </p:spPr>
      </p:pic>
    </p:spTree>
    <p:extLst>
      <p:ext uri="{BB962C8B-B14F-4D97-AF65-F5344CB8AC3E}">
        <p14:creationId xmlns:p14="http://schemas.microsoft.com/office/powerpoint/2010/main" val="3216711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DEPTH MICROMETER</a:t>
            </a:r>
          </a:p>
        </p:txBody>
      </p:sp>
      <p:pic>
        <p:nvPicPr>
          <p:cNvPr id="2" name="Picture 1">
            <a:extLst>
              <a:ext uri="{FF2B5EF4-FFF2-40B4-BE49-F238E27FC236}">
                <a16:creationId xmlns:a16="http://schemas.microsoft.com/office/drawing/2014/main" id="{9C038DFB-A3AB-4D8B-97D0-2FBFCFC7D46A}"/>
              </a:ext>
            </a:extLst>
          </p:cNvPr>
          <p:cNvPicPr>
            <a:picLocks noChangeAspect="1"/>
          </p:cNvPicPr>
          <p:nvPr/>
        </p:nvPicPr>
        <p:blipFill>
          <a:blip r:embed="rId3"/>
          <a:stretch>
            <a:fillRect/>
          </a:stretch>
        </p:blipFill>
        <p:spPr>
          <a:xfrm>
            <a:off x="2851569" y="2517154"/>
            <a:ext cx="6479896" cy="3665535"/>
          </a:xfrm>
          <a:prstGeom prst="rect">
            <a:avLst/>
          </a:prstGeom>
        </p:spPr>
      </p:pic>
    </p:spTree>
    <p:extLst>
      <p:ext uri="{BB962C8B-B14F-4D97-AF65-F5344CB8AC3E}">
        <p14:creationId xmlns:p14="http://schemas.microsoft.com/office/powerpoint/2010/main" val="836936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VERNIER CALIPER</a:t>
            </a:r>
          </a:p>
          <a:p>
            <a:pPr>
              <a:lnSpc>
                <a:spcPct val="150000"/>
              </a:lnSpc>
            </a:pPr>
            <a:r>
              <a:rPr lang="en-ZA" sz="2400" dirty="0">
                <a:latin typeface="Arial" panose="020B0604020202020204" pitchFamily="34" charset="0"/>
                <a:cs typeface="Arial" panose="020B0604020202020204" pitchFamily="34" charset="0"/>
              </a:rPr>
              <a:t>The </a:t>
            </a:r>
            <a:r>
              <a:rPr lang="en-ZA" sz="2400" dirty="0" err="1">
                <a:latin typeface="Arial" panose="020B0604020202020204" pitchFamily="34" charset="0"/>
                <a:cs typeface="Arial" panose="020B0604020202020204" pitchFamily="34" charset="0"/>
              </a:rPr>
              <a:t>vernier</a:t>
            </a:r>
            <a:r>
              <a:rPr lang="en-ZA" sz="2400" dirty="0">
                <a:latin typeface="Arial" panose="020B0604020202020204" pitchFamily="34" charset="0"/>
                <a:cs typeface="Arial" panose="020B0604020202020204" pitchFamily="34" charset="0"/>
              </a:rPr>
              <a:t> </a:t>
            </a:r>
            <a:r>
              <a:rPr lang="en-ZA" sz="2400" dirty="0" err="1">
                <a:latin typeface="Arial" panose="020B0604020202020204" pitchFamily="34" charset="0"/>
                <a:cs typeface="Arial" panose="020B0604020202020204" pitchFamily="34" charset="0"/>
              </a:rPr>
              <a:t>caliper</a:t>
            </a:r>
            <a:r>
              <a:rPr lang="en-ZA" sz="2400" dirty="0">
                <a:latin typeface="Arial" panose="020B0604020202020204" pitchFamily="34" charset="0"/>
                <a:cs typeface="Arial" panose="020B0604020202020204" pitchFamily="34" charset="0"/>
              </a:rPr>
              <a:t> is the most versatile and useful of all the measuring instruments we will be discussing. Firstly, </a:t>
            </a:r>
            <a:r>
              <a:rPr lang="en-ZA" sz="2400" dirty="0" err="1">
                <a:latin typeface="Arial" panose="020B0604020202020204" pitchFamily="34" charset="0"/>
                <a:cs typeface="Arial" panose="020B0604020202020204" pitchFamily="34" charset="0"/>
              </a:rPr>
              <a:t>vernier</a:t>
            </a:r>
            <a:r>
              <a:rPr lang="en-ZA" sz="2400" dirty="0">
                <a:latin typeface="Arial" panose="020B0604020202020204" pitchFamily="34" charset="0"/>
                <a:cs typeface="Arial" panose="020B0604020202020204" pitchFamily="34" charset="0"/>
              </a:rPr>
              <a:t> </a:t>
            </a:r>
            <a:r>
              <a:rPr lang="en-ZA" sz="2400" dirty="0" err="1">
                <a:latin typeface="Arial" panose="020B0604020202020204" pitchFamily="34" charset="0"/>
                <a:cs typeface="Arial" panose="020B0604020202020204" pitchFamily="34" charset="0"/>
              </a:rPr>
              <a:t>calipers</a:t>
            </a:r>
            <a:r>
              <a:rPr lang="en-ZA" sz="2400" dirty="0">
                <a:latin typeface="Arial" panose="020B0604020202020204" pitchFamily="34" charset="0"/>
                <a:cs typeface="Arial" panose="020B0604020202020204" pitchFamily="34" charset="0"/>
              </a:rPr>
              <a:t> can measure from 0 mm to 150 mm on the same instrument (larger </a:t>
            </a:r>
            <a:r>
              <a:rPr lang="en-ZA" sz="2400" dirty="0" err="1">
                <a:latin typeface="Arial" panose="020B0604020202020204" pitchFamily="34" charset="0"/>
                <a:cs typeface="Arial" panose="020B0604020202020204" pitchFamily="34" charset="0"/>
              </a:rPr>
              <a:t>verniers</a:t>
            </a:r>
            <a:r>
              <a:rPr lang="en-ZA" sz="2400" dirty="0">
                <a:latin typeface="Arial" panose="020B0604020202020204" pitchFamily="34" charset="0"/>
                <a:cs typeface="Arial" panose="020B0604020202020204" pitchFamily="34" charset="0"/>
              </a:rPr>
              <a:t> are available on request). You can measure outside dimensions, internal dimensions and depths using the same instrument, on the same scale, to the same degree of accuracy. The </a:t>
            </a:r>
            <a:r>
              <a:rPr lang="en-ZA" sz="2400" dirty="0" err="1">
                <a:latin typeface="Arial" panose="020B0604020202020204" pitchFamily="34" charset="0"/>
                <a:cs typeface="Arial" panose="020B0604020202020204" pitchFamily="34" charset="0"/>
              </a:rPr>
              <a:t>vernier</a:t>
            </a:r>
            <a:r>
              <a:rPr lang="en-ZA" sz="2400" dirty="0">
                <a:latin typeface="Arial" panose="020B0604020202020204" pitchFamily="34" charset="0"/>
                <a:cs typeface="Arial" panose="020B0604020202020204" pitchFamily="34" charset="0"/>
              </a:rPr>
              <a:t> can measure to one two hundredths of a mm or 0,02 mm.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99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OBEDIENCE OF WORKERS (C2)</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All registered companies have a code of conduct that must be adhered to by all to ensure safe and efficient working conditions for all, with no exceptions.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It must be clear that it is the duty of the worker to keep up to date regarding all such rules.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There must be zero tolerance regarding the application of all such rules.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All reasonable instructions must be carried out to the letter.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245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VERNIER CALIPER</a:t>
            </a:r>
          </a:p>
        </p:txBody>
      </p:sp>
      <p:pic>
        <p:nvPicPr>
          <p:cNvPr id="2" name="Picture 1">
            <a:extLst>
              <a:ext uri="{FF2B5EF4-FFF2-40B4-BE49-F238E27FC236}">
                <a16:creationId xmlns:a16="http://schemas.microsoft.com/office/drawing/2014/main" id="{1AC1CCDD-F3C9-4D84-BE4E-968810AF341F}"/>
              </a:ext>
            </a:extLst>
          </p:cNvPr>
          <p:cNvPicPr>
            <a:picLocks noChangeAspect="1"/>
          </p:cNvPicPr>
          <p:nvPr/>
        </p:nvPicPr>
        <p:blipFill>
          <a:blip r:embed="rId3"/>
          <a:stretch>
            <a:fillRect/>
          </a:stretch>
        </p:blipFill>
        <p:spPr>
          <a:xfrm>
            <a:off x="2003905" y="2348607"/>
            <a:ext cx="8175223" cy="3927313"/>
          </a:xfrm>
          <a:prstGeom prst="rect">
            <a:avLst/>
          </a:prstGeom>
        </p:spPr>
      </p:pic>
    </p:spTree>
    <p:extLst>
      <p:ext uri="{BB962C8B-B14F-4D97-AF65-F5344CB8AC3E}">
        <p14:creationId xmlns:p14="http://schemas.microsoft.com/office/powerpoint/2010/main" val="3396700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VERNIER PROTRACTOR</a:t>
            </a:r>
          </a:p>
          <a:p>
            <a:pPr>
              <a:lnSpc>
                <a:spcPct val="150000"/>
              </a:lnSpc>
            </a:pPr>
            <a:r>
              <a:rPr lang="en-US" sz="2400" dirty="0">
                <a:latin typeface="Arial" panose="020B0604020202020204" pitchFamily="34" charset="0"/>
                <a:cs typeface="Arial" panose="020B0604020202020204" pitchFamily="34" charset="0"/>
              </a:rPr>
              <a:t>To measure angles accurately (to within 5 minutes or one twelfth of a degree), one can make use of a </a:t>
            </a:r>
            <a:r>
              <a:rPr lang="en-US" sz="2400" dirty="0" err="1">
                <a:latin typeface="Arial" panose="020B0604020202020204" pitchFamily="34" charset="0"/>
                <a:cs typeface="Arial" panose="020B0604020202020204" pitchFamily="34" charset="0"/>
              </a:rPr>
              <a:t>vernier</a:t>
            </a:r>
            <a:r>
              <a:rPr lang="en-US" sz="2400" dirty="0">
                <a:latin typeface="Arial" panose="020B0604020202020204" pitchFamily="34" charset="0"/>
                <a:cs typeface="Arial" panose="020B0604020202020204" pitchFamily="34" charset="0"/>
              </a:rPr>
              <a:t> protractor.</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36B775B-8B41-42E8-B96D-128933D37091}"/>
              </a:ext>
            </a:extLst>
          </p:cNvPr>
          <p:cNvPicPr>
            <a:picLocks noChangeAspect="1"/>
          </p:cNvPicPr>
          <p:nvPr/>
        </p:nvPicPr>
        <p:blipFill>
          <a:blip r:embed="rId3"/>
          <a:stretch>
            <a:fillRect/>
          </a:stretch>
        </p:blipFill>
        <p:spPr>
          <a:xfrm>
            <a:off x="1765977" y="3588668"/>
            <a:ext cx="8651080" cy="2624679"/>
          </a:xfrm>
          <a:prstGeom prst="rect">
            <a:avLst/>
          </a:prstGeom>
        </p:spPr>
      </p:pic>
    </p:spTree>
    <p:extLst>
      <p:ext uri="{BB962C8B-B14F-4D97-AF65-F5344CB8AC3E}">
        <p14:creationId xmlns:p14="http://schemas.microsoft.com/office/powerpoint/2010/main" val="1387036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DIAL TEST INDICATOR</a:t>
            </a:r>
          </a:p>
          <a:p>
            <a:pPr>
              <a:lnSpc>
                <a:spcPct val="150000"/>
              </a:lnSpc>
            </a:pPr>
            <a:r>
              <a:rPr lang="en-US" sz="2400" dirty="0">
                <a:latin typeface="Arial" panose="020B0604020202020204" pitchFamily="34" charset="0"/>
                <a:cs typeface="Arial" panose="020B0604020202020204" pitchFamily="34" charset="0"/>
              </a:rPr>
              <a:t>The dial test indicator is very useful for checking run-out on brake discs, crank shafts, side-shafts, prop-shafts and other components that are subject to stresses, extreme temperature changes, etc.</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B3EE726-949D-4AAB-AF6F-AB863F1372E9}"/>
              </a:ext>
            </a:extLst>
          </p:cNvPr>
          <p:cNvPicPr>
            <a:picLocks noChangeAspect="1"/>
          </p:cNvPicPr>
          <p:nvPr/>
        </p:nvPicPr>
        <p:blipFill rotWithShape="1">
          <a:blip r:embed="rId3"/>
          <a:srcRect b="15965"/>
          <a:stretch/>
        </p:blipFill>
        <p:spPr>
          <a:xfrm>
            <a:off x="4224880" y="4042619"/>
            <a:ext cx="3742240" cy="2394669"/>
          </a:xfrm>
          <a:prstGeom prst="rect">
            <a:avLst/>
          </a:prstGeom>
        </p:spPr>
      </p:pic>
    </p:spTree>
    <p:extLst>
      <p:ext uri="{BB962C8B-B14F-4D97-AF65-F5344CB8AC3E}">
        <p14:creationId xmlns:p14="http://schemas.microsoft.com/office/powerpoint/2010/main" val="227145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FEELER GAUGE</a:t>
            </a:r>
          </a:p>
          <a:p>
            <a:pPr>
              <a:lnSpc>
                <a:spcPct val="150000"/>
              </a:lnSpc>
            </a:pPr>
            <a:r>
              <a:rPr lang="en-US" sz="2400" dirty="0">
                <a:latin typeface="Arial" panose="020B0604020202020204" pitchFamily="34" charset="0"/>
                <a:cs typeface="Arial" panose="020B0604020202020204" pitchFamily="34" charset="0"/>
              </a:rPr>
              <a:t>Some gaps are just too small to fit normal measuring instruments, like a </a:t>
            </a:r>
            <a:r>
              <a:rPr lang="en-US" sz="2400" dirty="0" err="1">
                <a:latin typeface="Arial" panose="020B0604020202020204" pitchFamily="34" charset="0"/>
                <a:cs typeface="Arial" panose="020B0604020202020204" pitchFamily="34" charset="0"/>
              </a:rPr>
              <a:t>vernier</a:t>
            </a:r>
            <a:r>
              <a:rPr lang="en-US" sz="2400" dirty="0">
                <a:latin typeface="Arial" panose="020B0604020202020204" pitchFamily="34" charset="0"/>
                <a:cs typeface="Arial" panose="020B0604020202020204" pitchFamily="34" charset="0"/>
              </a:rPr>
              <a:t>, micrometer or ruler, into them, making it necessary to use a feeler gauge.</a:t>
            </a:r>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D0D9591-2874-4657-8CE1-F2F99F68FB1A}"/>
              </a:ext>
            </a:extLst>
          </p:cNvPr>
          <p:cNvPicPr>
            <a:picLocks noChangeAspect="1"/>
          </p:cNvPicPr>
          <p:nvPr/>
        </p:nvPicPr>
        <p:blipFill>
          <a:blip r:embed="rId3"/>
          <a:stretch>
            <a:fillRect/>
          </a:stretch>
        </p:blipFill>
        <p:spPr>
          <a:xfrm>
            <a:off x="2958868" y="3867884"/>
            <a:ext cx="6265298" cy="2239844"/>
          </a:xfrm>
          <a:prstGeom prst="rect">
            <a:avLst/>
          </a:prstGeom>
        </p:spPr>
      </p:pic>
    </p:spTree>
    <p:extLst>
      <p:ext uri="{BB962C8B-B14F-4D97-AF65-F5344CB8AC3E}">
        <p14:creationId xmlns:p14="http://schemas.microsoft.com/office/powerpoint/2010/main" val="2889241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TELESCROPIC GAUGES</a:t>
            </a:r>
          </a:p>
          <a:p>
            <a:pPr>
              <a:lnSpc>
                <a:spcPct val="150000"/>
              </a:lnSpc>
            </a:pPr>
            <a:r>
              <a:rPr lang="en-US" sz="2400" dirty="0">
                <a:latin typeface="Arial" panose="020B0604020202020204" pitchFamily="34" charset="0"/>
                <a:cs typeface="Arial" panose="020B0604020202020204" pitchFamily="34" charset="0"/>
              </a:rPr>
              <a:t>Telescopic gauges are usually used in conjunction with an outside micrometer or </a:t>
            </a:r>
            <a:r>
              <a:rPr lang="en-US" sz="2400" dirty="0" err="1">
                <a:latin typeface="Arial" panose="020B0604020202020204" pitchFamily="34" charset="0"/>
                <a:cs typeface="Arial" panose="020B0604020202020204" pitchFamily="34" charset="0"/>
              </a:rPr>
              <a:t>vernier</a:t>
            </a:r>
            <a:r>
              <a:rPr lang="en-US" sz="2400" dirty="0">
                <a:latin typeface="Arial" panose="020B0604020202020204" pitchFamily="34" charset="0"/>
                <a:cs typeface="Arial" panose="020B0604020202020204" pitchFamily="34" charset="0"/>
              </a:rPr>
              <a:t> caliper because there are no measuring scales on telescopic gauges.</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70865BB-D4B5-465A-9DE1-9476F8F1D461}"/>
              </a:ext>
            </a:extLst>
          </p:cNvPr>
          <p:cNvPicPr>
            <a:picLocks noChangeAspect="1"/>
          </p:cNvPicPr>
          <p:nvPr/>
        </p:nvPicPr>
        <p:blipFill>
          <a:blip r:embed="rId3"/>
          <a:stretch>
            <a:fillRect/>
          </a:stretch>
        </p:blipFill>
        <p:spPr>
          <a:xfrm>
            <a:off x="3775698" y="3606800"/>
            <a:ext cx="4640604" cy="2838958"/>
          </a:xfrm>
          <a:prstGeom prst="rect">
            <a:avLst/>
          </a:prstGeom>
        </p:spPr>
      </p:pic>
    </p:spTree>
    <p:extLst>
      <p:ext uri="{BB962C8B-B14F-4D97-AF65-F5344CB8AC3E}">
        <p14:creationId xmlns:p14="http://schemas.microsoft.com/office/powerpoint/2010/main" val="3299448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Measuring instruments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TELESCROPIC GAUGES</a:t>
            </a:r>
          </a:p>
          <a:p>
            <a:pPr>
              <a:lnSpc>
                <a:spcPct val="150000"/>
              </a:lnSpc>
            </a:pPr>
            <a:r>
              <a:rPr lang="en-US" sz="2400" dirty="0">
                <a:latin typeface="Arial" panose="020B0604020202020204" pitchFamily="34" charset="0"/>
                <a:cs typeface="Arial" panose="020B0604020202020204" pitchFamily="34" charset="0"/>
              </a:rPr>
              <a:t>The gauge looks like a piece of a hacksaw blade. The teeth are fitted to the thread. The gauge blades normally move up in half-</a:t>
            </a:r>
            <a:r>
              <a:rPr lang="en-US" sz="2400" dirty="0" err="1">
                <a:latin typeface="Arial" panose="020B0604020202020204" pitchFamily="34" charset="0"/>
                <a:cs typeface="Arial" panose="020B0604020202020204" pitchFamily="34" charset="0"/>
              </a:rPr>
              <a:t>millimetres</a:t>
            </a:r>
            <a:r>
              <a:rPr lang="en-US" sz="2400" dirty="0">
                <a:latin typeface="Arial" panose="020B0604020202020204" pitchFamily="34" charset="0"/>
                <a:cs typeface="Arial" panose="020B0604020202020204" pitchFamily="34" charset="0"/>
              </a:rPr>
              <a:t> in pitch size in the case of metric threads.</a:t>
            </a:r>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B52DC47-7E75-4284-9AA3-8A8B18EBB2BB}"/>
              </a:ext>
            </a:extLst>
          </p:cNvPr>
          <p:cNvPicPr>
            <a:picLocks noChangeAspect="1"/>
          </p:cNvPicPr>
          <p:nvPr/>
        </p:nvPicPr>
        <p:blipFill>
          <a:blip r:embed="rId3"/>
          <a:stretch>
            <a:fillRect/>
          </a:stretch>
        </p:blipFill>
        <p:spPr>
          <a:xfrm>
            <a:off x="3954150" y="4042619"/>
            <a:ext cx="4274733" cy="2239843"/>
          </a:xfrm>
          <a:prstGeom prst="rect">
            <a:avLst/>
          </a:prstGeom>
        </p:spPr>
      </p:pic>
    </p:spTree>
    <p:extLst>
      <p:ext uri="{BB962C8B-B14F-4D97-AF65-F5344CB8AC3E}">
        <p14:creationId xmlns:p14="http://schemas.microsoft.com/office/powerpoint/2010/main" val="858393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Marking off may be defined as scribing or scratching lines on metals, castings or similar work. These working lines, arches and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lines are indicated on the blue-print or drawing of the project or artifact to be manufactured. Marking off is a very important operation and accuracy is vital. This is the stage that determines the success of the project. The marked lines assist the artisan in setting up the workpiece in his machine and guide him when machining takes place.</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Marking off</a:t>
            </a:r>
          </a:p>
        </p:txBody>
      </p:sp>
    </p:spTree>
    <p:extLst>
      <p:ext uri="{BB962C8B-B14F-4D97-AF65-F5344CB8AC3E}">
        <p14:creationId xmlns:p14="http://schemas.microsoft.com/office/powerpoint/2010/main" val="723531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Marking off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DIVIDERS</a:t>
            </a:r>
          </a:p>
          <a:p>
            <a:pPr>
              <a:lnSpc>
                <a:spcPct val="150000"/>
              </a:lnSpc>
            </a:pPr>
            <a:r>
              <a:rPr lang="en-US" sz="2400" dirty="0">
                <a:latin typeface="Arial" panose="020B0604020202020204" pitchFamily="34" charset="0"/>
                <a:cs typeface="Arial" panose="020B0604020202020204" pitchFamily="34" charset="0"/>
              </a:rPr>
              <a:t>Dividers are made from high-quality tool steel. The two straight legs are made from flat stock and can be the firm or spring-joint type, the fulcrum nut is hardened, and the large bearing surface on the legs helps to prevent side deflection.</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E2DC801-C0FA-4B76-9477-C7D8905F758E}"/>
              </a:ext>
            </a:extLst>
          </p:cNvPr>
          <p:cNvPicPr>
            <a:picLocks noChangeAspect="1"/>
          </p:cNvPicPr>
          <p:nvPr/>
        </p:nvPicPr>
        <p:blipFill>
          <a:blip r:embed="rId3"/>
          <a:stretch>
            <a:fillRect/>
          </a:stretch>
        </p:blipFill>
        <p:spPr>
          <a:xfrm>
            <a:off x="4956701" y="4052954"/>
            <a:ext cx="2264103" cy="2458714"/>
          </a:xfrm>
          <a:prstGeom prst="rect">
            <a:avLst/>
          </a:prstGeom>
        </p:spPr>
      </p:pic>
    </p:spTree>
    <p:extLst>
      <p:ext uri="{BB962C8B-B14F-4D97-AF65-F5344CB8AC3E}">
        <p14:creationId xmlns:p14="http://schemas.microsoft.com/office/powerpoint/2010/main" val="2795917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Marking off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V-BLOCKS</a:t>
            </a:r>
          </a:p>
          <a:p>
            <a:pPr>
              <a:lnSpc>
                <a:spcPct val="150000"/>
              </a:lnSpc>
            </a:pPr>
            <a:r>
              <a:rPr lang="en-US" sz="2400" dirty="0">
                <a:latin typeface="Arial" panose="020B0604020202020204" pitchFamily="34" charset="0"/>
                <a:cs typeface="Arial" panose="020B0604020202020204" pitchFamily="34" charset="0"/>
              </a:rPr>
              <a:t>V-blocks are used to support round workpieces on the table for marking off purposes, as well as for machining. V-blocks are made in pairs with a V angle of 90°. High quality V-blocks are provided with a clearance slot at the bottom of the vee.</a:t>
            </a:r>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8B184F2-DAD0-48DB-B9A6-75552AD3BE20}"/>
              </a:ext>
            </a:extLst>
          </p:cNvPr>
          <p:cNvPicPr>
            <a:picLocks noChangeAspect="1"/>
          </p:cNvPicPr>
          <p:nvPr/>
        </p:nvPicPr>
        <p:blipFill>
          <a:blip r:embed="rId3"/>
          <a:stretch>
            <a:fillRect/>
          </a:stretch>
        </p:blipFill>
        <p:spPr>
          <a:xfrm>
            <a:off x="4763110" y="3984932"/>
            <a:ext cx="2665779" cy="2568589"/>
          </a:xfrm>
          <a:prstGeom prst="rect">
            <a:avLst/>
          </a:prstGeom>
        </p:spPr>
      </p:pic>
    </p:spTree>
    <p:extLst>
      <p:ext uri="{BB962C8B-B14F-4D97-AF65-F5344CB8AC3E}">
        <p14:creationId xmlns:p14="http://schemas.microsoft.com/office/powerpoint/2010/main" val="524953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Marking off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PARALLELS</a:t>
            </a:r>
          </a:p>
          <a:p>
            <a:pPr>
              <a:lnSpc>
                <a:spcPct val="150000"/>
              </a:lnSpc>
            </a:pPr>
            <a:r>
              <a:rPr lang="en-US" sz="2400" dirty="0">
                <a:latin typeface="Arial" panose="020B0604020202020204" pitchFamily="34" charset="0"/>
                <a:cs typeface="Arial" panose="020B0604020202020204" pitchFamily="34" charset="0"/>
              </a:rPr>
              <a:t>Parallels are used to support non-cylindrical workpieces on the marking off table or for setting up workpieces in the machines. They are manufactured in identical pairs and should not be separated. </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E78315-49A4-411E-987A-AB4C6E9D912F}"/>
              </a:ext>
            </a:extLst>
          </p:cNvPr>
          <p:cNvPicPr>
            <a:picLocks noChangeAspect="1"/>
          </p:cNvPicPr>
          <p:nvPr/>
        </p:nvPicPr>
        <p:blipFill>
          <a:blip r:embed="rId3"/>
          <a:stretch>
            <a:fillRect/>
          </a:stretch>
        </p:blipFill>
        <p:spPr>
          <a:xfrm>
            <a:off x="4302549" y="4162901"/>
            <a:ext cx="3577935" cy="2405643"/>
          </a:xfrm>
          <a:prstGeom prst="rect">
            <a:avLst/>
          </a:prstGeom>
        </p:spPr>
      </p:pic>
    </p:spTree>
    <p:extLst>
      <p:ext uri="{BB962C8B-B14F-4D97-AF65-F5344CB8AC3E}">
        <p14:creationId xmlns:p14="http://schemas.microsoft.com/office/powerpoint/2010/main" val="1758025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REPORTABLE TO PERSONS IN CHARGE (C3)</a:t>
            </a:r>
          </a:p>
          <a:p>
            <a:pPr>
              <a:lnSpc>
                <a:spcPct val="150000"/>
              </a:lnSpc>
            </a:pPr>
            <a:r>
              <a:rPr lang="en-US" sz="2400" dirty="0">
                <a:latin typeface="Arial" panose="020B0604020202020204" pitchFamily="34" charset="0"/>
                <a:cs typeface="Arial" panose="020B0604020202020204" pitchFamily="34" charset="0"/>
              </a:rPr>
              <a:t>The worker must be aware of whom to report to and must report:</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Maintenance requirements of machines or equipment so that the flow of production is not interrupted.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Progress on work in operation.</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Problems encountered in the manufacturing process.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Material and equipment requirements.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Accidents immediately.</a:t>
            </a:r>
          </a:p>
          <a:p>
            <a:pPr>
              <a:lnSpc>
                <a:spcPct val="150000"/>
              </a:lnSpc>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227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Marking off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ANGLE PLATES</a:t>
            </a:r>
          </a:p>
          <a:p>
            <a:pPr>
              <a:lnSpc>
                <a:spcPct val="150000"/>
              </a:lnSpc>
            </a:pPr>
            <a:r>
              <a:rPr lang="en-US" sz="2400" dirty="0">
                <a:latin typeface="Arial" panose="020B0604020202020204" pitchFamily="34" charset="0"/>
                <a:cs typeface="Arial" panose="020B0604020202020204" pitchFamily="34" charset="0"/>
              </a:rPr>
              <a:t>Angle plates are made of cast iron and the two faces are accurately machined at right (90°) angles to each other. They used to support workpieces in a vertical position, at right angles for marking off on the marking off table or in layout of work.</a:t>
            </a:r>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1287082-62DF-4948-87B7-8685476AF6C6}"/>
              </a:ext>
            </a:extLst>
          </p:cNvPr>
          <p:cNvPicPr>
            <a:picLocks noChangeAspect="1"/>
          </p:cNvPicPr>
          <p:nvPr/>
        </p:nvPicPr>
        <p:blipFill>
          <a:blip r:embed="rId3"/>
          <a:stretch>
            <a:fillRect/>
          </a:stretch>
        </p:blipFill>
        <p:spPr>
          <a:xfrm>
            <a:off x="1886983" y="4849656"/>
            <a:ext cx="3599364" cy="1528933"/>
          </a:xfrm>
          <a:prstGeom prst="rect">
            <a:avLst/>
          </a:prstGeom>
        </p:spPr>
      </p:pic>
      <p:pic>
        <p:nvPicPr>
          <p:cNvPr id="9" name="Picture 8">
            <a:extLst>
              <a:ext uri="{FF2B5EF4-FFF2-40B4-BE49-F238E27FC236}">
                <a16:creationId xmlns:a16="http://schemas.microsoft.com/office/drawing/2014/main" id="{8BFFEE4A-9A8C-465B-964E-8A35BAAB7A85}"/>
              </a:ext>
            </a:extLst>
          </p:cNvPr>
          <p:cNvPicPr>
            <a:picLocks noChangeAspect="1"/>
          </p:cNvPicPr>
          <p:nvPr/>
        </p:nvPicPr>
        <p:blipFill>
          <a:blip r:embed="rId4"/>
          <a:stretch>
            <a:fillRect/>
          </a:stretch>
        </p:blipFill>
        <p:spPr>
          <a:xfrm>
            <a:off x="7883318" y="4751575"/>
            <a:ext cx="2371849" cy="1495295"/>
          </a:xfrm>
          <a:prstGeom prst="rect">
            <a:avLst/>
          </a:prstGeom>
        </p:spPr>
      </p:pic>
    </p:spTree>
    <p:extLst>
      <p:ext uri="{BB962C8B-B14F-4D97-AF65-F5344CB8AC3E}">
        <p14:creationId xmlns:p14="http://schemas.microsoft.com/office/powerpoint/2010/main" val="3000454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A screw thread is a ridge running around the outside of a bolt or stud and is either cut into or rolled onto a shaft at a helical angle which will determine the pitch of the thread. The main functions of threads are to either fasten two or more parts together or to transmit movement.</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Screw threads</a:t>
            </a:r>
          </a:p>
        </p:txBody>
      </p:sp>
    </p:spTree>
    <p:extLst>
      <p:ext uri="{BB962C8B-B14F-4D97-AF65-F5344CB8AC3E}">
        <p14:creationId xmlns:p14="http://schemas.microsoft.com/office/powerpoint/2010/main" val="3406492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Screw threads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METRIC THREADS</a:t>
            </a:r>
          </a:p>
          <a:p>
            <a:pPr>
              <a:lnSpc>
                <a:spcPct val="150000"/>
              </a:lnSpc>
            </a:pPr>
            <a:r>
              <a:rPr lang="en-US" sz="2400" dirty="0">
                <a:latin typeface="Arial" panose="020B0604020202020204" pitchFamily="34" charset="0"/>
                <a:cs typeface="Arial" panose="020B0604020202020204" pitchFamily="34" charset="0"/>
              </a:rPr>
              <a:t>Metric threads are by far the most commonly used in South Africa today. Before 1971, the imperial system was in place in South Africa, Britain and the United States of America. South Africa is the only one of the three that went metric. South Africa joined Germany, France and most European and Scandinavian countries as well as Japan and China in using the metric system.</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401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Screw threads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ACME THREAD</a:t>
            </a:r>
          </a:p>
          <a:p>
            <a:pPr>
              <a:lnSpc>
                <a:spcPct val="150000"/>
              </a:lnSpc>
            </a:pPr>
            <a:r>
              <a:rPr lang="en-US" sz="2400" dirty="0">
                <a:latin typeface="Arial" panose="020B0604020202020204" pitchFamily="34" charset="0"/>
                <a:cs typeface="Arial" panose="020B0604020202020204" pitchFamily="34" charset="0"/>
              </a:rPr>
              <a:t>An Acme thread is basically a square thread with the flanks at a 14½° angle, just enough to stop it from seizing up should there be any shaft sag or twist.</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73836D-E5AE-46C8-923D-6742033F3644}"/>
              </a:ext>
            </a:extLst>
          </p:cNvPr>
          <p:cNvPicPr>
            <a:picLocks noChangeAspect="1"/>
          </p:cNvPicPr>
          <p:nvPr/>
        </p:nvPicPr>
        <p:blipFill>
          <a:blip r:embed="rId3"/>
          <a:stretch>
            <a:fillRect/>
          </a:stretch>
        </p:blipFill>
        <p:spPr>
          <a:xfrm>
            <a:off x="4115051" y="3662241"/>
            <a:ext cx="3933983" cy="2093312"/>
          </a:xfrm>
          <a:prstGeom prst="rect">
            <a:avLst/>
          </a:prstGeom>
        </p:spPr>
      </p:pic>
    </p:spTree>
    <p:extLst>
      <p:ext uri="{BB962C8B-B14F-4D97-AF65-F5344CB8AC3E}">
        <p14:creationId xmlns:p14="http://schemas.microsoft.com/office/powerpoint/2010/main" val="941831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Screw threads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BRITISH STANDARD WHITWORTH THREADS (BSW)</a:t>
            </a:r>
          </a:p>
          <a:p>
            <a:pPr>
              <a:lnSpc>
                <a:spcPct val="150000"/>
              </a:lnSpc>
            </a:pPr>
            <a:r>
              <a:rPr lang="en-US" sz="2400" dirty="0">
                <a:latin typeface="Arial" panose="020B0604020202020204" pitchFamily="34" charset="0"/>
                <a:cs typeface="Arial" panose="020B0604020202020204" pitchFamily="34" charset="0"/>
              </a:rPr>
              <a:t>The BSW screw thread was extensively used in South Africa before 1971 with the result that many older machines and motor vehicles today still have this thread on their nuts and bolts. The result is that we need to be equipped with the necessary tools and spares to service and repair them. Cutting a BSW thread on a lathe is no problem as most lathes are equipped with the necessary speeds and feeds to cut almost any screw pitch. Stocks and dies as well as taps are available to cut BSW threads.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9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Screw threads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BUTTRESS THREAD</a:t>
            </a:r>
          </a:p>
          <a:p>
            <a:pPr>
              <a:lnSpc>
                <a:spcPct val="150000"/>
              </a:lnSpc>
            </a:pPr>
            <a:r>
              <a:rPr lang="en-US" sz="2400" dirty="0">
                <a:latin typeface="Arial" panose="020B0604020202020204" pitchFamily="34" charset="0"/>
                <a:cs typeface="Arial" panose="020B0604020202020204" pitchFamily="34" charset="0"/>
              </a:rPr>
              <a:t>The buttress thread is also known as a trapezium thread. It is less well known than the other threads already mentioned. The buttress thread is found on woodworking vices, screw jacks, aircraft propeller hub locking devices, the breech locking device on a field gun or cannon and other mechanisms where a large load must be supported in one direction only.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364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PARALLEL REAMERS</a:t>
            </a:r>
          </a:p>
          <a:p>
            <a:pPr>
              <a:lnSpc>
                <a:spcPct val="150000"/>
              </a:lnSpc>
            </a:pPr>
            <a:r>
              <a:rPr lang="en-US" sz="2400" dirty="0">
                <a:latin typeface="Arial" panose="020B0604020202020204" pitchFamily="34" charset="0"/>
                <a:cs typeface="Arial" panose="020B0604020202020204" pitchFamily="34" charset="0"/>
              </a:rPr>
              <a:t>Reamers are cutting tools used to enlarge the diameter of a hole to a very accurate size. You get parallel hand and machine reamers, both adjustable and fixed reamers. These include: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Hand Reamers;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Machine Reamers.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Reamers</a:t>
            </a:r>
          </a:p>
        </p:txBody>
      </p:sp>
    </p:spTree>
    <p:extLst>
      <p:ext uri="{BB962C8B-B14F-4D97-AF65-F5344CB8AC3E}">
        <p14:creationId xmlns:p14="http://schemas.microsoft.com/office/powerpoint/2010/main" val="593491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TAPER REAMERS</a:t>
            </a:r>
          </a:p>
          <a:p>
            <a:pPr>
              <a:lnSpc>
                <a:spcPct val="150000"/>
              </a:lnSpc>
            </a:pPr>
            <a:r>
              <a:rPr lang="en-US" sz="2400" dirty="0">
                <a:latin typeface="Arial" panose="020B0604020202020204" pitchFamily="34" charset="0"/>
                <a:cs typeface="Arial" panose="020B0604020202020204" pitchFamily="34" charset="0"/>
              </a:rPr>
              <a:t>Taper reamers are in most respects the same as the reamers described above, except that they are tapered and available in most standard sizes and tapers. These reamers are especially designed to cut the inside of a given hole to a predetermined degree of taper to suit, for example, a tapered pin as is used in many drive units, on the lathe lead screw or table feeds on milling machines.</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Tree>
    <p:extLst>
      <p:ext uri="{BB962C8B-B14F-4D97-AF65-F5344CB8AC3E}">
        <p14:creationId xmlns:p14="http://schemas.microsoft.com/office/powerpoint/2010/main" val="1758267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EXPANDING REAMERS</a:t>
            </a:r>
          </a:p>
          <a:p>
            <a:pPr>
              <a:lnSpc>
                <a:spcPct val="150000"/>
              </a:lnSpc>
            </a:pPr>
            <a:r>
              <a:rPr lang="en-US" sz="2400" dirty="0">
                <a:latin typeface="Arial" panose="020B0604020202020204" pitchFamily="34" charset="0"/>
                <a:cs typeface="Arial" panose="020B0604020202020204" pitchFamily="34" charset="0"/>
              </a:rPr>
              <a:t>Expanding reamers are usually equipped with their cutting edges running at a helix angle to the main body of the reamer, not parallel as is the case with parallel reamers. At the front end of this type of reamer, there is an adjusting screw which, when tightened clockwise, causes the reamer to expand in diameter and then enables it to cut a larger internal diameter. Expanding reamers are available in sizes that increase by one </a:t>
            </a:r>
            <a:r>
              <a:rPr lang="en-US" sz="2400" dirty="0" err="1">
                <a:latin typeface="Arial" panose="020B0604020202020204" pitchFamily="34" charset="0"/>
                <a:cs typeface="Arial" panose="020B0604020202020204" pitchFamily="34" charset="0"/>
              </a:rPr>
              <a:t>millimetre</a:t>
            </a:r>
            <a:r>
              <a:rPr lang="en-US" sz="2400"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Tree>
    <p:extLst>
      <p:ext uri="{BB962C8B-B14F-4D97-AF65-F5344CB8AC3E}">
        <p14:creationId xmlns:p14="http://schemas.microsoft.com/office/powerpoint/2010/main" val="1754344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ADJUSTABLE REAMERS</a:t>
            </a:r>
          </a:p>
          <a:p>
            <a:pPr>
              <a:lnSpc>
                <a:spcPct val="150000"/>
              </a:lnSpc>
            </a:pPr>
            <a:r>
              <a:rPr lang="en-US" sz="2400" dirty="0">
                <a:latin typeface="Arial" panose="020B0604020202020204" pitchFamily="34" charset="0"/>
                <a:cs typeface="Arial" panose="020B0604020202020204" pitchFamily="34" charset="0"/>
              </a:rPr>
              <a:t>An adjustable reamer is very different from an expanding reamer in both construction and appearance. Firstly, the cutting blades run parallel to the shank of the reamer and then they fit into neat-fitting, tapered slots. The blades are tapered and can be moved along by screw collars that push the blades up the slope of the taper towards the rear of the reamer, where a second collar has to be backed off the required distance to allow the movement. </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Tree>
    <p:extLst>
      <p:ext uri="{BB962C8B-B14F-4D97-AF65-F5344CB8AC3E}">
        <p14:creationId xmlns:p14="http://schemas.microsoft.com/office/powerpoint/2010/main" val="327565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REPORTABLE MACHINE FAILURES (C8)</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Machine failures cause hold-ups in production at often inconvenient times, which lead to costly ‘down time’ that can be avoided.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Timely reporting and well-planned maintenance can reduce production loss.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Unreported mechanical failures can lead to accidents and injury of co workers.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All machinery must be in top condition at all times to ensure optimum use.</a:t>
            </a:r>
          </a:p>
        </p:txBody>
      </p:sp>
    </p:spTree>
    <p:extLst>
      <p:ext uri="{BB962C8B-B14F-4D97-AF65-F5344CB8AC3E}">
        <p14:creationId xmlns:p14="http://schemas.microsoft.com/office/powerpoint/2010/main" val="987895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HAND REAMING PROCESS</a:t>
            </a:r>
          </a:p>
          <a:p>
            <a:pPr>
              <a:lnSpc>
                <a:spcPct val="150000"/>
              </a:lnSpc>
            </a:pPr>
            <a:r>
              <a:rPr lang="en-US" sz="2400" dirty="0">
                <a:latin typeface="Arial" panose="020B0604020202020204" pitchFamily="34" charset="0"/>
                <a:cs typeface="Arial" panose="020B0604020202020204" pitchFamily="34" charset="0"/>
              </a:rPr>
              <a:t>The first step is to drill a hole fractionally smaller than the required finished size. Secondly, you chose a suitable reamer for the job, let’s say a hand, adjustable reamer. Thirdly, make sure the workpiece is firmly clamped in position. Take a suitable size tap wrench &amp; lock it onto the square end of the reamer. Put cutting paste on the lower end of the reamer, insert the reamer into the hole and carefully turn it clockwise. Should it become hard to turn, reduce the amount of downward pressure. This should make it easier to turn. </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Tree>
    <p:extLst>
      <p:ext uri="{BB962C8B-B14F-4D97-AF65-F5344CB8AC3E}">
        <p14:creationId xmlns:p14="http://schemas.microsoft.com/office/powerpoint/2010/main" val="1053586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MACHINE REAMING</a:t>
            </a:r>
          </a:p>
          <a:p>
            <a:pPr>
              <a:lnSpc>
                <a:spcPct val="150000"/>
              </a:lnSpc>
            </a:pPr>
            <a:r>
              <a:rPr lang="en-US" sz="2400" dirty="0">
                <a:latin typeface="Arial" panose="020B0604020202020204" pitchFamily="34" charset="0"/>
                <a:cs typeface="Arial" panose="020B0604020202020204" pitchFamily="34" charset="0"/>
              </a:rPr>
              <a:t>When machine reaming, whether it is in the lathe or on a drill press, the principle is the same: clamp the workpiece in the chuck or vice; select the correct reamer for the job; use cutting paste; fit a suitable length tap wrench; use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to make sure the reamer is lined up; select a very low, slow gear; make sure you wear safety gloves and then turn on the machine with a suitable feed engaged. You will be holding the tap wrench in your hands, which enables you to gauge the pressure on the reamer. </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Tree>
    <p:extLst>
      <p:ext uri="{BB962C8B-B14F-4D97-AF65-F5344CB8AC3E}">
        <p14:creationId xmlns:p14="http://schemas.microsoft.com/office/powerpoint/2010/main" val="2807967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HAND TAPS, STOCKS AND DIES, AND REAMERS</a:t>
            </a:r>
          </a:p>
          <a:p>
            <a:pPr>
              <a:lnSpc>
                <a:spcPct val="150000"/>
              </a:lnSpc>
            </a:pPr>
            <a:r>
              <a:rPr lang="en-US" sz="2400" dirty="0">
                <a:latin typeface="Arial" panose="020B0604020202020204" pitchFamily="34" charset="0"/>
                <a:cs typeface="Arial" panose="020B0604020202020204" pitchFamily="34" charset="0"/>
              </a:rPr>
              <a:t>Internal screw threads need to be cut using taps, whether they are of the hand or machine type. The tapered tap has a smaller diameter at the front edge or bottom than at the trailing or upper edge. The crest diameter of the tap at the lower edge is slightly less than the diameter of the hole into which it is to be inserted. The shank of the tap has a number of grooves called flutes, cut from top to bottom into the tap, creating the cutting edges.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442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EXTERNAL SCREW THREADS</a:t>
            </a:r>
          </a:p>
          <a:p>
            <a:pPr>
              <a:lnSpc>
                <a:spcPct val="150000"/>
              </a:lnSpc>
            </a:pPr>
            <a:r>
              <a:rPr lang="en-US" sz="2400" dirty="0">
                <a:latin typeface="Arial" panose="020B0604020202020204" pitchFamily="34" charset="0"/>
                <a:cs typeface="Arial" panose="020B0604020202020204" pitchFamily="34" charset="0"/>
              </a:rPr>
              <a:t>There are numerous ways of cutting external threads, one of which is using a set of stocks and dies. The stock is the part that holds the die in position and gives you leverage to rotate the die clockwise, causing the cutting action. Dies are made of high-quality tool steel and have the appropriate thread inside their bores. The thread inside the die nut tapers from a larger diameter at the start to the required, standard size at the top end..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688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DETERMINING TAPPING DRILL SIZES</a:t>
            </a:r>
          </a:p>
          <a:p>
            <a:pPr>
              <a:lnSpc>
                <a:spcPct val="150000"/>
              </a:lnSpc>
            </a:pPr>
            <a:r>
              <a:rPr lang="en-US" sz="2400" dirty="0">
                <a:latin typeface="Arial" panose="020B0604020202020204" pitchFamily="34" charset="0"/>
                <a:cs typeface="Arial" panose="020B0604020202020204" pitchFamily="34" charset="0"/>
              </a:rPr>
              <a:t>The size of the drill you use to make the hole you are going to tap is crucial to the successful outcome of the procedure. Should you select a drill that is too big, there will be too little material left for a full depth thread. If, on the other hand, you drill a hole that is not big enough, the tap will not go in and should you force it in, it will probably jam and refuse to go all the way.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713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Reamers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FAULT-FINDING AND CORRECTION</a:t>
            </a:r>
          </a:p>
          <a:p>
            <a:pPr>
              <a:lnSpc>
                <a:spcPct val="150000"/>
              </a:lnSpc>
            </a:pPr>
            <a:r>
              <a:rPr lang="en-US" sz="2400" dirty="0">
                <a:latin typeface="Arial" panose="020B0604020202020204" pitchFamily="34" charset="0"/>
                <a:cs typeface="Arial" panose="020B0604020202020204" pitchFamily="34" charset="0"/>
              </a:rPr>
              <a:t>The most common fault when tapping or reaming a hole is that the tap or reamer goes skew. The result is usually that the tap or reamer becomes harder and harder to turn; if it is only slightly skew or in a thin plate, the result is either a skew hole or a thread that leaves the bolt at an undesirable angle. One way to prevent this situation, is to use an engineer’s square at the start of the operation; and again as soon as the cutting process begins. Applying more pressure to correct the reamer, turning clockwise until correct.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966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SEMI-PERMANENT JOINING APPLICATIONS</a:t>
            </a:r>
          </a:p>
          <a:p>
            <a:pPr>
              <a:lnSpc>
                <a:spcPct val="150000"/>
              </a:lnSpc>
            </a:pPr>
            <a:r>
              <a:rPr lang="en-US" sz="2400" dirty="0">
                <a:latin typeface="Arial" panose="020B0604020202020204" pitchFamily="34" charset="0"/>
                <a:cs typeface="Arial" panose="020B0604020202020204" pitchFamily="34" charset="0"/>
              </a:rPr>
              <a:t>Semi-permanent joining applications refer to methods used to join different objects together, securely but not necessarily permanently. There are numerous ways of joining engineering materials together, but we will deal with only the following: bolts, studs, and nuts, locking devices, and split pins. After learning about these fasteners, you will learn how to use some of them.</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Fasteners</a:t>
            </a:r>
          </a:p>
        </p:txBody>
      </p:sp>
    </p:spTree>
    <p:extLst>
      <p:ext uri="{BB962C8B-B14F-4D97-AF65-F5344CB8AC3E}">
        <p14:creationId xmlns:p14="http://schemas.microsoft.com/office/powerpoint/2010/main" val="3092991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Fasteners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BOLTS AND MACHINE SCREWS</a:t>
            </a:r>
          </a:p>
          <a:p>
            <a:pPr>
              <a:lnSpc>
                <a:spcPct val="150000"/>
              </a:lnSpc>
            </a:pPr>
            <a:r>
              <a:rPr lang="en-GB" sz="2400" dirty="0">
                <a:latin typeface="Arial" panose="020B0604020202020204" pitchFamily="34" charset="0"/>
                <a:cs typeface="Arial" panose="020B0604020202020204" pitchFamily="34" charset="0"/>
              </a:rPr>
              <a:t>Bolts</a:t>
            </a:r>
          </a:p>
        </p:txBody>
      </p:sp>
      <p:pic>
        <p:nvPicPr>
          <p:cNvPr id="2" name="Picture 1">
            <a:extLst>
              <a:ext uri="{FF2B5EF4-FFF2-40B4-BE49-F238E27FC236}">
                <a16:creationId xmlns:a16="http://schemas.microsoft.com/office/drawing/2014/main" id="{CFFAA015-AF89-4ABC-8713-FB3482651631}"/>
              </a:ext>
            </a:extLst>
          </p:cNvPr>
          <p:cNvPicPr>
            <a:picLocks noChangeAspect="1"/>
          </p:cNvPicPr>
          <p:nvPr/>
        </p:nvPicPr>
        <p:blipFill>
          <a:blip r:embed="rId3"/>
          <a:stretch>
            <a:fillRect/>
          </a:stretch>
        </p:blipFill>
        <p:spPr>
          <a:xfrm>
            <a:off x="3666424" y="2735837"/>
            <a:ext cx="4859150" cy="1218414"/>
          </a:xfrm>
          <a:prstGeom prst="rect">
            <a:avLst/>
          </a:prstGeom>
        </p:spPr>
      </p:pic>
      <p:sp>
        <p:nvSpPr>
          <p:cNvPr id="8" name="TextBox 7">
            <a:extLst>
              <a:ext uri="{FF2B5EF4-FFF2-40B4-BE49-F238E27FC236}">
                <a16:creationId xmlns:a16="http://schemas.microsoft.com/office/drawing/2014/main" id="{2F929C76-74EC-46AA-ADAA-D2C713FDBAEB}"/>
              </a:ext>
            </a:extLst>
          </p:cNvPr>
          <p:cNvSpPr txBox="1"/>
          <p:nvPr/>
        </p:nvSpPr>
        <p:spPr>
          <a:xfrm>
            <a:off x="793376" y="4278654"/>
            <a:ext cx="10596283" cy="577850"/>
          </a:xfrm>
          <a:prstGeom prst="rect">
            <a:avLst/>
          </a:prstGeom>
          <a:noFill/>
        </p:spPr>
        <p:txBody>
          <a:bodyPr wrap="square" rtlCol="0">
            <a:spAutoFit/>
          </a:bodyPr>
          <a:lstStyle/>
          <a:p>
            <a:pPr>
              <a:lnSpc>
                <a:spcPct val="150000"/>
              </a:lnSpc>
            </a:pPr>
            <a:r>
              <a:rPr lang="en-GB" sz="2400" dirty="0">
                <a:latin typeface="Arial" panose="020B0604020202020204" pitchFamily="34" charset="0"/>
                <a:cs typeface="Arial" panose="020B0604020202020204" pitchFamily="34" charset="0"/>
              </a:rPr>
              <a:t>Screws</a:t>
            </a:r>
          </a:p>
        </p:txBody>
      </p:sp>
      <p:pic>
        <p:nvPicPr>
          <p:cNvPr id="3" name="Picture 2">
            <a:extLst>
              <a:ext uri="{FF2B5EF4-FFF2-40B4-BE49-F238E27FC236}">
                <a16:creationId xmlns:a16="http://schemas.microsoft.com/office/drawing/2014/main" id="{0B4BEF71-DC87-49D6-808C-E29779D62343}"/>
              </a:ext>
            </a:extLst>
          </p:cNvPr>
          <p:cNvPicPr>
            <a:picLocks noChangeAspect="1"/>
          </p:cNvPicPr>
          <p:nvPr/>
        </p:nvPicPr>
        <p:blipFill>
          <a:blip r:embed="rId4"/>
          <a:stretch>
            <a:fillRect/>
          </a:stretch>
        </p:blipFill>
        <p:spPr>
          <a:xfrm>
            <a:off x="3573479" y="4299965"/>
            <a:ext cx="5036074" cy="1998442"/>
          </a:xfrm>
          <a:prstGeom prst="rect">
            <a:avLst/>
          </a:prstGeom>
        </p:spPr>
      </p:pic>
    </p:spTree>
    <p:extLst>
      <p:ext uri="{BB962C8B-B14F-4D97-AF65-F5344CB8AC3E}">
        <p14:creationId xmlns:p14="http://schemas.microsoft.com/office/powerpoint/2010/main" val="3022489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Fasteners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DRIVER CONFIGURATIONS</a:t>
            </a:r>
          </a:p>
        </p:txBody>
      </p:sp>
      <p:pic>
        <p:nvPicPr>
          <p:cNvPr id="2" name="Picture 1">
            <a:extLst>
              <a:ext uri="{FF2B5EF4-FFF2-40B4-BE49-F238E27FC236}">
                <a16:creationId xmlns:a16="http://schemas.microsoft.com/office/drawing/2014/main" id="{AF02B531-0D6C-4D63-8041-A1A2E877A41A}"/>
              </a:ext>
            </a:extLst>
          </p:cNvPr>
          <p:cNvPicPr>
            <a:picLocks noChangeAspect="1"/>
          </p:cNvPicPr>
          <p:nvPr/>
        </p:nvPicPr>
        <p:blipFill>
          <a:blip r:embed="rId3"/>
          <a:stretch>
            <a:fillRect/>
          </a:stretch>
        </p:blipFill>
        <p:spPr>
          <a:xfrm>
            <a:off x="3117452" y="2266950"/>
            <a:ext cx="5948129" cy="3922550"/>
          </a:xfrm>
          <a:prstGeom prst="rect">
            <a:avLst/>
          </a:prstGeom>
        </p:spPr>
      </p:pic>
    </p:spTree>
    <p:extLst>
      <p:ext uri="{BB962C8B-B14F-4D97-AF65-F5344CB8AC3E}">
        <p14:creationId xmlns:p14="http://schemas.microsoft.com/office/powerpoint/2010/main" val="3438398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Fasteners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BODY</a:t>
            </a:r>
          </a:p>
          <a:p>
            <a:pPr>
              <a:lnSpc>
                <a:spcPct val="150000"/>
              </a:lnSpc>
            </a:pPr>
            <a:r>
              <a:rPr lang="en-GB" sz="2400" dirty="0">
                <a:latin typeface="Arial" panose="020B0604020202020204" pitchFamily="34" charset="0"/>
                <a:cs typeface="Arial" panose="020B0604020202020204" pitchFamily="34" charset="0"/>
              </a:rPr>
              <a:t>The body of a bolt is divided into the thread and the shank. </a:t>
            </a:r>
            <a:r>
              <a:rPr lang="en-US" sz="2400" dirty="0">
                <a:latin typeface="Arial" panose="020B0604020202020204" pitchFamily="34" charset="0"/>
                <a:cs typeface="Arial" panose="020B0604020202020204" pitchFamily="34" charset="0"/>
              </a:rPr>
              <a:t>The shank is the unthreaded part between the head and the thread. The thread on a bolt or screw can be divided into various categories; most bolts have only a partial thread, while machine screws usually have a full thread.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50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ILLUMINATION OF MACHINERY (C10)</a:t>
            </a:r>
          </a:p>
          <a:p>
            <a:pPr>
              <a:lnSpc>
                <a:spcPct val="150000"/>
              </a:lnSpc>
            </a:pPr>
            <a:r>
              <a:rPr lang="en-US" sz="2400" dirty="0">
                <a:latin typeface="Arial" panose="020B0604020202020204" pitchFamily="34" charset="0"/>
                <a:cs typeface="Arial" panose="020B0604020202020204" pitchFamily="34" charset="0"/>
              </a:rPr>
              <a:t>Machinery and workspaces should be adequately illuminated. There must be adequate illumination (lighting) in the workplace. The glare in any workplace must be reduced to a level that does not impair vision. The lighting on rotating machinery must not cause a stroboscopic (flashing) effect. Artificial light, if it is used, must not shine in a machine operator’s eyes. Lights and lamps must be kept clean and maintained.</a:t>
            </a:r>
          </a:p>
        </p:txBody>
      </p:sp>
    </p:spTree>
    <p:extLst>
      <p:ext uri="{BB962C8B-B14F-4D97-AF65-F5344CB8AC3E}">
        <p14:creationId xmlns:p14="http://schemas.microsoft.com/office/powerpoint/2010/main" val="2320861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Fasteners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SET SCREWS</a:t>
            </a:r>
          </a:p>
          <a:p>
            <a:pPr>
              <a:lnSpc>
                <a:spcPct val="150000"/>
              </a:lnSpc>
            </a:pPr>
            <a:r>
              <a:rPr lang="en-US" sz="2400" dirty="0">
                <a:latin typeface="Arial" panose="020B0604020202020204" pitchFamily="34" charset="0"/>
                <a:cs typeface="Arial" panose="020B0604020202020204" pitchFamily="34" charset="0"/>
              </a:rPr>
              <a:t>These screws cut or form threads when they are driven or turned into the proper size hole, thus they eliminate tapping, riveting and soldering. They are sometimes called ‘thread-forming’ or ‘self-tapping screws’.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487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Fasteners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POSITIVE LOCKING DEVICES</a:t>
            </a:r>
          </a:p>
          <a:p>
            <a:pPr>
              <a:lnSpc>
                <a:spcPct val="150000"/>
              </a:lnSpc>
            </a:pPr>
            <a:r>
              <a:rPr lang="en-US" sz="2400" dirty="0">
                <a:latin typeface="Arial" panose="020B0604020202020204" pitchFamily="34" charset="0"/>
                <a:cs typeface="Arial" panose="020B0604020202020204" pitchFamily="34" charset="0"/>
              </a:rPr>
              <a:t>These devices tighten nuts very securely and can be divided into four main</a:t>
            </a:r>
          </a:p>
          <a:p>
            <a:pPr>
              <a:lnSpc>
                <a:spcPct val="150000"/>
              </a:lnSpc>
            </a:pPr>
            <a:r>
              <a:rPr lang="en-US" sz="2400" dirty="0">
                <a:latin typeface="Arial" panose="020B0604020202020204" pitchFamily="34" charset="0"/>
                <a:cs typeface="Arial" panose="020B0604020202020204" pitchFamily="34" charset="0"/>
              </a:rPr>
              <a:t>Categories: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Slotted nuts;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Crown nuts;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Tab washers;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Lock Plate.</a:t>
            </a:r>
          </a:p>
        </p:txBody>
      </p:sp>
    </p:spTree>
    <p:extLst>
      <p:ext uri="{BB962C8B-B14F-4D97-AF65-F5344CB8AC3E}">
        <p14:creationId xmlns:p14="http://schemas.microsoft.com/office/powerpoint/2010/main" val="2681370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KEY PROFILES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9: Keys and keyways</a:t>
            </a:r>
          </a:p>
        </p:txBody>
      </p:sp>
      <p:pic>
        <p:nvPicPr>
          <p:cNvPr id="2" name="Picture 1">
            <a:extLst>
              <a:ext uri="{FF2B5EF4-FFF2-40B4-BE49-F238E27FC236}">
                <a16:creationId xmlns:a16="http://schemas.microsoft.com/office/drawing/2014/main" id="{755AA587-42FB-4A6F-8E85-319A3CB8C749}"/>
              </a:ext>
            </a:extLst>
          </p:cNvPr>
          <p:cNvPicPr>
            <a:picLocks noChangeAspect="1"/>
          </p:cNvPicPr>
          <p:nvPr/>
        </p:nvPicPr>
        <p:blipFill>
          <a:blip r:embed="rId3"/>
          <a:stretch>
            <a:fillRect/>
          </a:stretch>
        </p:blipFill>
        <p:spPr>
          <a:xfrm>
            <a:off x="3160930" y="2755718"/>
            <a:ext cx="5870141" cy="3572320"/>
          </a:xfrm>
          <a:prstGeom prst="rect">
            <a:avLst/>
          </a:prstGeom>
        </p:spPr>
      </p:pic>
    </p:spTree>
    <p:extLst>
      <p:ext uri="{BB962C8B-B14F-4D97-AF65-F5344CB8AC3E}">
        <p14:creationId xmlns:p14="http://schemas.microsoft.com/office/powerpoint/2010/main" val="3868262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Keys and keyways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KEY CALCULATIONS</a:t>
            </a:r>
          </a:p>
        </p:txBody>
      </p:sp>
      <p:pic>
        <p:nvPicPr>
          <p:cNvPr id="2" name="Picture 1">
            <a:extLst>
              <a:ext uri="{FF2B5EF4-FFF2-40B4-BE49-F238E27FC236}">
                <a16:creationId xmlns:a16="http://schemas.microsoft.com/office/drawing/2014/main" id="{52B2E13B-0030-4EDC-8B15-638F399FD472}"/>
              </a:ext>
            </a:extLst>
          </p:cNvPr>
          <p:cNvPicPr>
            <a:picLocks noChangeAspect="1"/>
          </p:cNvPicPr>
          <p:nvPr/>
        </p:nvPicPr>
        <p:blipFill>
          <a:blip r:embed="rId3"/>
          <a:stretch>
            <a:fillRect/>
          </a:stretch>
        </p:blipFill>
        <p:spPr>
          <a:xfrm>
            <a:off x="3083646" y="2400299"/>
            <a:ext cx="6015742" cy="3599447"/>
          </a:xfrm>
          <a:prstGeom prst="rect">
            <a:avLst/>
          </a:prstGeom>
        </p:spPr>
      </p:pic>
    </p:spTree>
    <p:extLst>
      <p:ext uri="{BB962C8B-B14F-4D97-AF65-F5344CB8AC3E}">
        <p14:creationId xmlns:p14="http://schemas.microsoft.com/office/powerpoint/2010/main" val="535100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Keys and keyways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WHERE AND WHEN KEY AND KEYWAYS ARE USED</a:t>
            </a:r>
          </a:p>
          <a:p>
            <a:pPr>
              <a:lnSpc>
                <a:spcPct val="150000"/>
              </a:lnSpc>
            </a:pPr>
            <a:r>
              <a:rPr lang="en-US" sz="2400" dirty="0">
                <a:latin typeface="Arial" panose="020B0604020202020204" pitchFamily="34" charset="0"/>
                <a:cs typeface="Arial" panose="020B0604020202020204" pitchFamily="34" charset="0"/>
              </a:rPr>
              <a:t>On motor vehicles, you will find that Woodruff keys are commonly used on</a:t>
            </a:r>
          </a:p>
          <a:p>
            <a:pPr>
              <a:lnSpc>
                <a:spcPct val="150000"/>
              </a:lnSpc>
            </a:pPr>
            <a:r>
              <a:rPr lang="en-US" sz="2400" dirty="0">
                <a:latin typeface="Arial" panose="020B0604020202020204" pitchFamily="34" charset="0"/>
                <a:cs typeface="Arial" panose="020B0604020202020204" pitchFamily="34" charset="0"/>
              </a:rPr>
              <a:t>smaller, lighter components.</a:t>
            </a:r>
          </a:p>
          <a:p>
            <a:pPr>
              <a:lnSpc>
                <a:spcPct val="150000"/>
              </a:lnSpc>
            </a:pPr>
            <a:r>
              <a:rPr lang="en-US" sz="2400" dirty="0">
                <a:latin typeface="Arial" panose="020B0604020202020204" pitchFamily="34" charset="0"/>
                <a:cs typeface="Arial" panose="020B0604020202020204" pitchFamily="34" charset="0"/>
              </a:rPr>
              <a:t>On heavy machines where shock is also a factor, like the main pulley on a</a:t>
            </a:r>
          </a:p>
          <a:p>
            <a:pPr>
              <a:lnSpc>
                <a:spcPct val="150000"/>
              </a:lnSpc>
            </a:pPr>
            <a:r>
              <a:rPr lang="en-US" sz="2400" dirty="0">
                <a:latin typeface="Arial" panose="020B0604020202020204" pitchFamily="34" charset="0"/>
                <a:cs typeface="Arial" panose="020B0604020202020204" pitchFamily="34" charset="0"/>
              </a:rPr>
              <a:t>guillotine, a big tapered Gib-head key is likely to be found.</a:t>
            </a:r>
          </a:p>
          <a:p>
            <a:pPr>
              <a:lnSpc>
                <a:spcPct val="150000"/>
              </a:lnSpc>
            </a:pPr>
            <a:r>
              <a:rPr lang="en-US" sz="2400" dirty="0">
                <a:latin typeface="Arial" panose="020B0604020202020204" pitchFamily="34" charset="0"/>
                <a:cs typeface="Arial" panose="020B0604020202020204" pitchFamily="34" charset="0"/>
              </a:rPr>
              <a:t>Feather and rectangular keys are commonly found on feed shafts of milling and drilling machines.</a:t>
            </a:r>
          </a:p>
          <a:p>
            <a:pPr>
              <a:lnSpc>
                <a:spcPct val="150000"/>
              </a:lnSpc>
            </a:pPr>
            <a:r>
              <a:rPr lang="en-US" sz="2400" dirty="0">
                <a:latin typeface="Arial" panose="020B0604020202020204" pitchFamily="34" charset="0"/>
                <a:cs typeface="Arial" panose="020B0604020202020204" pitchFamily="34" charset="0"/>
              </a:rPr>
              <a:t>Electric-motor drives on washing machines and other household equipment.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457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Grinding is one of the most accurate and basic machining methods. A grinding machine differs from other machines in that it uses a tool made from emery, </a:t>
            </a:r>
            <a:r>
              <a:rPr lang="en-US" sz="2400" dirty="0" err="1">
                <a:latin typeface="Arial" panose="020B0604020202020204" pitchFamily="34" charset="0"/>
                <a:cs typeface="Arial" panose="020B0604020202020204" pitchFamily="34" charset="0"/>
              </a:rPr>
              <a:t>carborundum</a:t>
            </a:r>
            <a:r>
              <a:rPr lang="en-US" sz="2400" dirty="0">
                <a:latin typeface="Arial" panose="020B0604020202020204" pitchFamily="34" charset="0"/>
                <a:cs typeface="Arial" panose="020B0604020202020204" pitchFamily="34" charset="0"/>
              </a:rPr>
              <a:t>, Cornish silica, diamond dust or similar materials. The grinding wheel, made up of tiny cutting points, cuts with the entire surface area that comes into contact with the material being ground.</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10: Grinding machines</a:t>
            </a:r>
          </a:p>
        </p:txBody>
      </p:sp>
    </p:spTree>
    <p:extLst>
      <p:ext uri="{BB962C8B-B14F-4D97-AF65-F5344CB8AC3E}">
        <p14:creationId xmlns:p14="http://schemas.microsoft.com/office/powerpoint/2010/main" val="13210632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SAFETY RULES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Only use a machine once the guards have been correctly fitted.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Check that there is no oil or grease on the floor around the machine.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Check tool rest is not more than 3mm from the grinding wheel’s surface.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When starting the machine, do not stand in front of the wheel. Before you start grinding, let the machine idle for a few seconds.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 If the wheel is running unevenly, dress it with an emery wheel dresser.</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 Grind only on the face of a straight grinding wheel and never on the side.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471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BENCH GRINDING MACHINE</a:t>
            </a:r>
          </a:p>
          <a:p>
            <a:pPr>
              <a:lnSpc>
                <a:spcPct val="150000"/>
              </a:lnSpc>
            </a:pPr>
            <a:r>
              <a:rPr lang="en-US" sz="2400" dirty="0">
                <a:latin typeface="Arial" panose="020B0604020202020204" pitchFamily="34" charset="0"/>
                <a:cs typeface="Arial" panose="020B0604020202020204" pitchFamily="34" charset="0"/>
              </a:rPr>
              <a:t>A bench grinding machine can grind the cutting edge of tools square and sharp, remove burrs from the anvil ends of cold chisels, repair screwdrivers, drill bits and the point of punches, sharpen scissors and polish metalwork.</a:t>
            </a: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55B1A02-DFC8-46D0-BCA9-E701FACE83CC}"/>
              </a:ext>
            </a:extLst>
          </p:cNvPr>
          <p:cNvPicPr>
            <a:picLocks noChangeAspect="1"/>
          </p:cNvPicPr>
          <p:nvPr/>
        </p:nvPicPr>
        <p:blipFill>
          <a:blip r:embed="rId3"/>
          <a:stretch>
            <a:fillRect/>
          </a:stretch>
        </p:blipFill>
        <p:spPr>
          <a:xfrm>
            <a:off x="4257688" y="4090569"/>
            <a:ext cx="4036503" cy="2398836"/>
          </a:xfrm>
          <a:prstGeom prst="rect">
            <a:avLst/>
          </a:prstGeom>
        </p:spPr>
      </p:pic>
    </p:spTree>
    <p:extLst>
      <p:ext uri="{BB962C8B-B14F-4D97-AF65-F5344CB8AC3E}">
        <p14:creationId xmlns:p14="http://schemas.microsoft.com/office/powerpoint/2010/main" val="2853082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PEDESTAL GRINDING MACHINE</a:t>
            </a:r>
          </a:p>
          <a:p>
            <a:pPr>
              <a:lnSpc>
                <a:spcPct val="150000"/>
              </a:lnSpc>
            </a:pPr>
            <a:r>
              <a:rPr lang="en-US" sz="2400" dirty="0">
                <a:latin typeface="Arial" panose="020B0604020202020204" pitchFamily="34" charset="0"/>
                <a:cs typeface="Arial" panose="020B0604020202020204" pitchFamily="34" charset="0"/>
              </a:rPr>
              <a:t>A pedestal grinding machine is a machine tool that gets its name from the pedestal that supports the motor and abrasive grinding wheels. This grinding machine is used for general purpose, off-hand grinding where the workpiece is handheld and applied rapidly to the rotating abrasive wheel. One of the primary functions of the pedestal grinder is the shaping and sharpening of tool bits and drill bits in the machine workshop. Pedestal grinding machines are often modified for use with rotary wire wheels or buffing wheels.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282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ANGLE GRINDING MACHINE</a:t>
            </a:r>
          </a:p>
          <a:p>
            <a:pPr>
              <a:lnSpc>
                <a:spcPct val="150000"/>
              </a:lnSpc>
            </a:pPr>
            <a:r>
              <a:rPr lang="en-US" sz="2400" dirty="0">
                <a:latin typeface="Arial" panose="020B0604020202020204" pitchFamily="34" charset="0"/>
                <a:cs typeface="Arial" panose="020B0604020202020204" pitchFamily="34" charset="0"/>
              </a:rPr>
              <a:t>• The same safety precautions that apply regarding the other types of grinders are applicable to an angle grinder.</a:t>
            </a:r>
          </a:p>
          <a:p>
            <a:pPr>
              <a:lnSpc>
                <a:spcPct val="150000"/>
              </a:lnSpc>
            </a:pPr>
            <a:r>
              <a:rPr lang="en-US" sz="2400" dirty="0">
                <a:latin typeface="Arial" panose="020B0604020202020204" pitchFamily="34" charset="0"/>
                <a:cs typeface="Arial" panose="020B0604020202020204" pitchFamily="34" charset="0"/>
              </a:rPr>
              <a:t>• The safety guard must be in place before you can start the grinding process.</a:t>
            </a:r>
          </a:p>
          <a:p>
            <a:pPr>
              <a:lnSpc>
                <a:spcPct val="150000"/>
              </a:lnSpc>
            </a:pPr>
            <a:r>
              <a:rPr lang="en-US" sz="2400" dirty="0">
                <a:latin typeface="Arial" panose="020B0604020202020204" pitchFamily="34" charset="0"/>
                <a:cs typeface="Arial" panose="020B0604020202020204" pitchFamily="34" charset="0"/>
              </a:rPr>
              <a:t>• Protective shields must be placed around the object being ground to protect people passing by.</a:t>
            </a:r>
          </a:p>
          <a:p>
            <a:pPr>
              <a:lnSpc>
                <a:spcPct val="150000"/>
              </a:lnSpc>
            </a:pPr>
            <a:r>
              <a:rPr lang="en-US" sz="2400" dirty="0">
                <a:latin typeface="Arial" panose="020B0604020202020204" pitchFamily="34" charset="0"/>
                <a:cs typeface="Arial" panose="020B0604020202020204" pitchFamily="34" charset="0"/>
              </a:rPr>
              <a:t>• Use the correct grinding wheel for the job.</a:t>
            </a:r>
          </a:p>
        </p:txBody>
      </p:sp>
    </p:spTree>
    <p:extLst>
      <p:ext uri="{BB962C8B-B14F-4D97-AF65-F5344CB8AC3E}">
        <p14:creationId xmlns:p14="http://schemas.microsoft.com/office/powerpoint/2010/main" val="233448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LOOSE OUTER CLOTHING (C19)</a:t>
            </a:r>
          </a:p>
          <a:p>
            <a:pPr>
              <a:lnSpc>
                <a:spcPct val="150000"/>
              </a:lnSpc>
            </a:pPr>
            <a:r>
              <a:rPr lang="en-US" sz="2400" dirty="0">
                <a:latin typeface="Arial" panose="020B0604020202020204" pitchFamily="34" charset="0"/>
                <a:cs typeface="Arial" panose="020B0604020202020204" pitchFamily="34" charset="0"/>
              </a:rPr>
              <a:t>Loose-fitting clothing that flaps about, has unfastened sleeves, or has attached untied belts or attachments can get caught even when the worker just passes close by stationary objects, let alone moving machines or rotating shafts.</a:t>
            </a:r>
          </a:p>
        </p:txBody>
      </p:sp>
    </p:spTree>
    <p:extLst>
      <p:ext uri="{BB962C8B-B14F-4D97-AF65-F5344CB8AC3E}">
        <p14:creationId xmlns:p14="http://schemas.microsoft.com/office/powerpoint/2010/main" val="8760462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GRINDING WHEELS</a:t>
            </a:r>
          </a:p>
          <a:p>
            <a:pPr>
              <a:lnSpc>
                <a:spcPct val="150000"/>
              </a:lnSpc>
            </a:pPr>
            <a:r>
              <a:rPr lang="en-US" sz="2400" dirty="0">
                <a:latin typeface="Arial" panose="020B0604020202020204" pitchFamily="34" charset="0"/>
                <a:cs typeface="Arial" panose="020B0604020202020204" pitchFamily="34" charset="0"/>
              </a:rPr>
              <a:t>Grinding wheels are not natural stones, but grains of abrasive material bonded together at high temperature. The grain size determines whether the wheel will be fine, medium or coarse. The grade of the wheel refers to the hardness of the bond. Hard grade wheels are used or grinding soft materials, whereas soft grade wheels allow the abrasive material to fall away easily and are used to grind hard materials.</a:t>
            </a:r>
          </a:p>
        </p:txBody>
      </p:sp>
    </p:spTree>
    <p:extLst>
      <p:ext uri="{BB962C8B-B14F-4D97-AF65-F5344CB8AC3E}">
        <p14:creationId xmlns:p14="http://schemas.microsoft.com/office/powerpoint/2010/main" val="740005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BONDS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bonding materials define the type of finish produced.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size of the abrasive grains in grinding wheels varies widely. The actual size of the abrasive particles is called grit or grain size.</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Structure refers to the pores. These are air spaces or voids between the abrasive grains and posts of bond in which they are embedded.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grade is the hardness of the wheel and indicates the strength or holding power of the bond which holds the abrasive grains in place.</a:t>
            </a:r>
          </a:p>
        </p:txBody>
      </p:sp>
    </p:spTree>
    <p:extLst>
      <p:ext uri="{BB962C8B-B14F-4D97-AF65-F5344CB8AC3E}">
        <p14:creationId xmlns:p14="http://schemas.microsoft.com/office/powerpoint/2010/main" val="1595249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TESTING GRINDING WHEEL FOR DAMAGE</a:t>
            </a:r>
          </a:p>
          <a:p>
            <a:pPr>
              <a:lnSpc>
                <a:spcPct val="150000"/>
              </a:lnSpc>
            </a:pPr>
            <a:r>
              <a:rPr lang="en-US" sz="2400" dirty="0">
                <a:latin typeface="Arial" panose="020B0604020202020204" pitchFamily="34" charset="0"/>
                <a:cs typeface="Arial" panose="020B0604020202020204" pitchFamily="34" charset="0"/>
              </a:rPr>
              <a:t>Flawed or imperfect grinding wheels are unsafe and must not be mounted. A cracked or damaged wheel may break while being used and may result in injury and even death.</a:t>
            </a:r>
          </a:p>
        </p:txBody>
      </p:sp>
    </p:spTree>
    <p:extLst>
      <p:ext uri="{BB962C8B-B14F-4D97-AF65-F5344CB8AC3E}">
        <p14:creationId xmlns:p14="http://schemas.microsoft.com/office/powerpoint/2010/main" val="1633776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GRINDING WHEEL OPERATIONS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Sharpening Chisels;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Sharpening Punch;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Sharpening Screwdrivers.</a:t>
            </a:r>
          </a:p>
        </p:txBody>
      </p:sp>
    </p:spTree>
    <p:extLst>
      <p:ext uri="{BB962C8B-B14F-4D97-AF65-F5344CB8AC3E}">
        <p14:creationId xmlns:p14="http://schemas.microsoft.com/office/powerpoint/2010/main" val="530031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Grinding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SURFACE GRINDING MACHINE</a:t>
            </a:r>
          </a:p>
          <a:p>
            <a:pPr>
              <a:lnSpc>
                <a:spcPct val="150000"/>
              </a:lnSpc>
            </a:pPr>
            <a:r>
              <a:rPr lang="en-US" sz="2400" dirty="0">
                <a:latin typeface="Arial" panose="020B0604020202020204" pitchFamily="34" charset="0"/>
                <a:cs typeface="Arial" panose="020B0604020202020204" pitchFamily="34" charset="0"/>
              </a:rPr>
              <a:t>Surface grinding is the precision grinding of a planed surface. While all grinding, strictly speaking, is surface grinding, the term is commonly used to describe the grinding of flat surfaces. Many parts formerly milled, planed or hand scraped, are now precision ground.</a:t>
            </a:r>
          </a:p>
        </p:txBody>
      </p:sp>
    </p:spTree>
    <p:extLst>
      <p:ext uri="{BB962C8B-B14F-4D97-AF65-F5344CB8AC3E}">
        <p14:creationId xmlns:p14="http://schemas.microsoft.com/office/powerpoint/2010/main" val="21757636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US" sz="2400" dirty="0">
                <a:latin typeface="Arial" panose="020B0604020202020204" pitchFamily="34" charset="0"/>
                <a:cs typeface="Arial" panose="020B0604020202020204" pitchFamily="34" charset="0"/>
              </a:rPr>
              <a:t>Machinists need to be able to use several types of complex and powerful drilling machines such as: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Sensitive Drill Presses;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Upright Drill Presses;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Radial Drilling Machines;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Portable Electric Drilling Machine.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11: Drilling machines</a:t>
            </a:r>
          </a:p>
        </p:txBody>
      </p:sp>
    </p:spTree>
    <p:extLst>
      <p:ext uri="{BB962C8B-B14F-4D97-AF65-F5344CB8AC3E}">
        <p14:creationId xmlns:p14="http://schemas.microsoft.com/office/powerpoint/2010/main" val="2951771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Drilling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DRILLS</a:t>
            </a:r>
          </a:p>
          <a:p>
            <a:pPr>
              <a:lnSpc>
                <a:spcPct val="150000"/>
              </a:lnSpc>
            </a:pPr>
            <a:r>
              <a:rPr lang="en-US" sz="2400" dirty="0">
                <a:latin typeface="Arial" panose="020B0604020202020204" pitchFamily="34" charset="0"/>
                <a:cs typeface="Arial" panose="020B0604020202020204" pitchFamily="34" charset="0"/>
              </a:rPr>
              <a:t>The most commonly used tool of a drilling machine is the twist drill. Twist drills have either straight or tapered shanks. A twist drill is divided into three principal parts: the point, the body and the shank. To ensure good work, it is important that the correct cutting speed is used and this will depend on the metal being drilled and on the type of drill used.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6417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Drilling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DRILLING PROCESSES</a:t>
            </a:r>
          </a:p>
          <a:p>
            <a:pPr>
              <a:lnSpc>
                <a:spcPct val="150000"/>
              </a:lnSpc>
            </a:pPr>
            <a:r>
              <a:rPr lang="en-US" sz="2400" dirty="0">
                <a:latin typeface="Arial" panose="020B0604020202020204" pitchFamily="34" charset="0"/>
                <a:cs typeface="Arial" panose="020B0604020202020204" pitchFamily="34" charset="0"/>
              </a:rPr>
              <a:t>There are various drilling processes to accommodate the heads or fastening devices: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Countersinking;</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Counterboring;</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Spot-facing; and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Pilot drill.</a:t>
            </a:r>
          </a:p>
          <a:p>
            <a:pP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9864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Drilling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CLAMPING METHODS</a:t>
            </a:r>
          </a:p>
          <a:p>
            <a:pPr>
              <a:lnSpc>
                <a:spcPct val="150000"/>
              </a:lnSpc>
            </a:pPr>
            <a:r>
              <a:rPr lang="en-US" sz="2400" dirty="0">
                <a:latin typeface="Arial" panose="020B0604020202020204" pitchFamily="34" charset="0"/>
                <a:cs typeface="Arial" panose="020B0604020202020204" pitchFamily="34" charset="0"/>
              </a:rPr>
              <a:t>Never hold a workpiece on the drilling machine or any other machine using only your hand. A serious injury can result if you do this. You never know when the lips of a drill are about to break through the underside of the workpiece. When this happens, the workpiece is snatched from the hand. It may cause serious injury. It is important that the workpiece be held securely while it is machined.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3881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SHAPING MACHINE AND SAFETY</a:t>
            </a:r>
          </a:p>
          <a:p>
            <a:pPr>
              <a:lnSpc>
                <a:spcPct val="150000"/>
              </a:lnSpc>
            </a:pPr>
            <a:r>
              <a:rPr lang="en-US" sz="2400" dirty="0">
                <a:latin typeface="Arial" panose="020B0604020202020204" pitchFamily="34" charset="0"/>
                <a:cs typeface="Arial" panose="020B0604020202020204" pitchFamily="34" charset="0"/>
              </a:rPr>
              <a:t>This machine is very useful but dangerous in the hands of an inexperienced</a:t>
            </a:r>
          </a:p>
          <a:p>
            <a:pPr>
              <a:lnSpc>
                <a:spcPct val="150000"/>
              </a:lnSpc>
            </a:pPr>
            <a:r>
              <a:rPr lang="en-US" sz="2400" dirty="0">
                <a:latin typeface="Arial" panose="020B0604020202020204" pitchFamily="34" charset="0"/>
                <a:cs typeface="Arial" panose="020B0604020202020204" pitchFamily="34" charset="0"/>
              </a:rPr>
              <a:t>operator.</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12: The shaping machine</a:t>
            </a:r>
          </a:p>
        </p:txBody>
      </p:sp>
      <p:pic>
        <p:nvPicPr>
          <p:cNvPr id="2" name="Picture 1">
            <a:extLst>
              <a:ext uri="{FF2B5EF4-FFF2-40B4-BE49-F238E27FC236}">
                <a16:creationId xmlns:a16="http://schemas.microsoft.com/office/drawing/2014/main" id="{8B673DD9-4951-4EE4-8712-4238DD1A4F6E}"/>
              </a:ext>
            </a:extLst>
          </p:cNvPr>
          <p:cNvPicPr>
            <a:picLocks noChangeAspect="1"/>
          </p:cNvPicPr>
          <p:nvPr/>
        </p:nvPicPr>
        <p:blipFill rotWithShape="1">
          <a:blip r:embed="rId3"/>
          <a:srcRect b="3622"/>
          <a:stretch/>
        </p:blipFill>
        <p:spPr>
          <a:xfrm>
            <a:off x="3500060" y="3018225"/>
            <a:ext cx="5163967" cy="3171275"/>
          </a:xfrm>
          <a:prstGeom prst="rect">
            <a:avLst/>
          </a:prstGeom>
        </p:spPr>
      </p:pic>
    </p:spTree>
    <p:extLst>
      <p:ext uri="{BB962C8B-B14F-4D97-AF65-F5344CB8AC3E}">
        <p14:creationId xmlns:p14="http://schemas.microsoft.com/office/powerpoint/2010/main" val="286923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Occupational safety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GENERAL MACHINERY PROTECTION (C22)</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working area around all machines must be clearly indicated.</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All moving parts on all machines must be covered by rigidly constructed guards.</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If access to a machine is necessary, the guard must be able to hinge or slide open while the machine automatically switches off. </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No machine may be operated if any of the guards are missing or broken.</a:t>
            </a:r>
          </a:p>
        </p:txBody>
      </p:sp>
    </p:spTree>
    <p:extLst>
      <p:ext uri="{BB962C8B-B14F-4D97-AF65-F5344CB8AC3E}">
        <p14:creationId xmlns:p14="http://schemas.microsoft.com/office/powerpoint/2010/main" val="2450591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The shaping machine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IDENTIFICATION OF COMPONENTS AND THEIR USES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base, the foundation of the main frame. Bolted to the floor.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Ram slides back and forth, can be locked with lever.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Clapper box and tool holder mounted on front of ram.</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Machine Table is adjustable.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Tool head can be adjusted using crank handle.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Clutch lever initiates or stops movement of the ram.</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Operator normally stand on the right-hand side of the machine.</a:t>
            </a:r>
          </a:p>
          <a:p>
            <a:pP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7949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The shaping machine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SETTING LENGTH OF RAM STROKE</a:t>
            </a:r>
          </a:p>
          <a:p>
            <a:pPr>
              <a:lnSpc>
                <a:spcPct val="150000"/>
              </a:lnSpc>
            </a:pP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5C1DA7E-B80A-421B-82EE-6C9DD951190D}"/>
              </a:ext>
            </a:extLst>
          </p:cNvPr>
          <p:cNvPicPr>
            <a:picLocks noChangeAspect="1"/>
          </p:cNvPicPr>
          <p:nvPr/>
        </p:nvPicPr>
        <p:blipFill>
          <a:blip r:embed="rId3"/>
          <a:stretch>
            <a:fillRect/>
          </a:stretch>
        </p:blipFill>
        <p:spPr>
          <a:xfrm>
            <a:off x="1174911" y="2855073"/>
            <a:ext cx="3548277" cy="3452378"/>
          </a:xfrm>
          <a:prstGeom prst="rect">
            <a:avLst/>
          </a:prstGeom>
        </p:spPr>
      </p:pic>
      <p:pic>
        <p:nvPicPr>
          <p:cNvPr id="3" name="Picture 2">
            <a:extLst>
              <a:ext uri="{FF2B5EF4-FFF2-40B4-BE49-F238E27FC236}">
                <a16:creationId xmlns:a16="http://schemas.microsoft.com/office/drawing/2014/main" id="{2508FE2A-EDF6-49CB-BD26-C6E7443D99B4}"/>
              </a:ext>
            </a:extLst>
          </p:cNvPr>
          <p:cNvPicPr>
            <a:picLocks noChangeAspect="1"/>
          </p:cNvPicPr>
          <p:nvPr/>
        </p:nvPicPr>
        <p:blipFill>
          <a:blip r:embed="rId4"/>
          <a:stretch>
            <a:fillRect/>
          </a:stretch>
        </p:blipFill>
        <p:spPr>
          <a:xfrm>
            <a:off x="6550507" y="3704282"/>
            <a:ext cx="4461557" cy="2621740"/>
          </a:xfrm>
          <a:prstGeom prst="rect">
            <a:avLst/>
          </a:prstGeom>
        </p:spPr>
      </p:pic>
    </p:spTree>
    <p:extLst>
      <p:ext uri="{BB962C8B-B14F-4D97-AF65-F5344CB8AC3E}">
        <p14:creationId xmlns:p14="http://schemas.microsoft.com/office/powerpoint/2010/main" val="42706686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The shaping machine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RAISING AND LOWERING OF THE MACHINE TABLE</a:t>
            </a:r>
          </a:p>
          <a:p>
            <a:pPr>
              <a:lnSpc>
                <a:spcPct val="150000"/>
              </a:lnSpc>
            </a:pPr>
            <a:r>
              <a:rPr lang="en-US" sz="2400" dirty="0">
                <a:latin typeface="Arial" panose="020B0604020202020204" pitchFamily="34" charset="0"/>
                <a:cs typeface="Arial" panose="020B0604020202020204" pitchFamily="34" charset="0"/>
              </a:rPr>
              <a:t>When you want to lower or raise the machine table, you must first release the locking device on the table support at the base of the table and then release the table slide tensioners on either side. Fit the crank arm to the lower of the two table adjustment shafts, and wind it clockwise to raise the machine table or anticlockwise to lower the machine table. Once you are happy with the table height, remember to nip up the table slide tension screws and reset the table support at the base of the table.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5139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The shaping machine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SETTING UP AND CLAMPING DOWN THE WORKPIECE</a:t>
            </a:r>
          </a:p>
          <a:p>
            <a:pPr>
              <a:lnSpc>
                <a:spcPct val="150000"/>
              </a:lnSpc>
            </a:pPr>
            <a:r>
              <a:rPr lang="en-US" sz="2400" dirty="0">
                <a:latin typeface="Arial" panose="020B0604020202020204" pitchFamily="34" charset="0"/>
                <a:cs typeface="Arial" panose="020B0604020202020204" pitchFamily="34" charset="0"/>
              </a:rPr>
              <a:t>A machine vice is often mounted on the machine table and workpieces can be firmly held in the vice while they are being machined. Angle plates and jigs are bolted to the machine table using bolts and threaded blocks especially machined to fit into the T-slots in the machine table. The workpiece is then bolted to the angle plate directly or partially with other clamps and bolts fastened to the machine table. Workpieces can be set up directly on the machine table and then clamped down with clamps and bolts.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049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SHAPING MACHINE TOOLS</a:t>
            </a:r>
          </a:p>
          <a:p>
            <a:pPr>
              <a:lnSpc>
                <a:spcPct val="150000"/>
              </a:lnSpc>
            </a:pPr>
            <a:r>
              <a:rPr lang="en-US" sz="2400" dirty="0">
                <a:latin typeface="Arial" panose="020B0604020202020204" pitchFamily="34" charset="0"/>
                <a:cs typeface="Arial" panose="020B0604020202020204" pitchFamily="34" charset="0"/>
              </a:rPr>
              <a:t>Roughing tools with a course feed are usually used first when a large amount of material must be removed from a workpiece. A roughing tool is as wide as possible to spread the load of a big, wide cut over as large an area as possible. The cutting angles will vary depending on the type of material that is to be cut. For cutting steel, a sharp cutting-edge angle with a reasonably small leading relief angle of between 5° to 8° is used to ensure as much support as possible on the leading edge. </a:t>
            </a: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13: Machine cutting tools</a:t>
            </a:r>
          </a:p>
        </p:txBody>
      </p:sp>
    </p:spTree>
    <p:extLst>
      <p:ext uri="{BB962C8B-B14F-4D97-AF65-F5344CB8AC3E}">
        <p14:creationId xmlns:p14="http://schemas.microsoft.com/office/powerpoint/2010/main" val="1330877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GROOVING TOOLS FOR THE SHAPING MACHINE</a:t>
            </a:r>
          </a:p>
          <a:p>
            <a:pPr>
              <a:lnSpc>
                <a:spcPct val="150000"/>
              </a:lnSpc>
            </a:pPr>
            <a:r>
              <a:rPr lang="en-US" sz="2400" dirty="0">
                <a:latin typeface="Arial" panose="020B0604020202020204" pitchFamily="34" charset="0"/>
                <a:cs typeface="Arial" panose="020B0604020202020204" pitchFamily="34" charset="0"/>
              </a:rPr>
              <a:t>To cut an internal keyway, a boring bar, as thick in diameter as possible, with a high-speed steel tool that has been ground to the dimensions of the keyway required, is used. In the case of internal work, as this is, the clapper box is fastened down so that it does not rise on the return stroke as it should on external work. The feed operation is manual only. The crank handle mounted on top of the tool head is turned anticlockwise, quickly manually, at the end of the return stroke.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1008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LATHE TOOLS</a:t>
            </a:r>
          </a:p>
        </p:txBody>
      </p:sp>
      <p:pic>
        <p:nvPicPr>
          <p:cNvPr id="2" name="Picture 1">
            <a:extLst>
              <a:ext uri="{FF2B5EF4-FFF2-40B4-BE49-F238E27FC236}">
                <a16:creationId xmlns:a16="http://schemas.microsoft.com/office/drawing/2014/main" id="{E1558D35-D639-40A4-A4A0-37293ED0F4D6}"/>
              </a:ext>
            </a:extLst>
          </p:cNvPr>
          <p:cNvPicPr>
            <a:picLocks noChangeAspect="1"/>
          </p:cNvPicPr>
          <p:nvPr/>
        </p:nvPicPr>
        <p:blipFill>
          <a:blip r:embed="rId3"/>
          <a:stretch>
            <a:fillRect/>
          </a:stretch>
        </p:blipFill>
        <p:spPr>
          <a:xfrm>
            <a:off x="3449666" y="2649711"/>
            <a:ext cx="5283703" cy="3619898"/>
          </a:xfrm>
          <a:prstGeom prst="rect">
            <a:avLst/>
          </a:prstGeom>
        </p:spPr>
      </p:pic>
    </p:spTree>
    <p:extLst>
      <p:ext uri="{BB962C8B-B14F-4D97-AF65-F5344CB8AC3E}">
        <p14:creationId xmlns:p14="http://schemas.microsoft.com/office/powerpoint/2010/main" val="965729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ROUGHING TOOLS</a:t>
            </a:r>
          </a:p>
          <a:p>
            <a:pPr>
              <a:lnSpc>
                <a:spcPct val="150000"/>
              </a:lnSpc>
            </a:pPr>
            <a:r>
              <a:rPr lang="en-US" sz="2400" dirty="0">
                <a:latin typeface="Arial" panose="020B0604020202020204" pitchFamily="34" charset="0"/>
                <a:cs typeface="Arial" panose="020B0604020202020204" pitchFamily="34" charset="0"/>
              </a:rPr>
              <a:t>Roughing tools for a </a:t>
            </a:r>
            <a:r>
              <a:rPr lang="en-US" sz="2400" dirty="0" err="1">
                <a:latin typeface="Arial" panose="020B0604020202020204" pitchFamily="34" charset="0"/>
                <a:cs typeface="Arial" panose="020B0604020202020204" pitchFamily="34" charset="0"/>
              </a:rPr>
              <a:t>centre</a:t>
            </a:r>
            <a:r>
              <a:rPr lang="en-US" sz="2400" dirty="0">
                <a:latin typeface="Arial" panose="020B0604020202020204" pitchFamily="34" charset="0"/>
                <a:cs typeface="Arial" panose="020B0604020202020204" pitchFamily="34" charset="0"/>
              </a:rPr>
              <a:t> lathe vary according to the material they are required to cut. In most cases, the tools used are of robust construction, usually with tungsten tips due to their extreme resistance to heat and their exceptional hardness allowing higher cutting speeds and feeds. Tungsten-tipped tools are available with removable tips that are usually not re-sharpened when blunt or chipped, but thrown away. A new tip can be fitted in seconds. For rough cutting on steel, knife-edged tools are commonly used.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9230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PARTING TOOLS</a:t>
            </a:r>
          </a:p>
          <a:p>
            <a:pPr>
              <a:lnSpc>
                <a:spcPct val="150000"/>
              </a:lnSpc>
            </a:pPr>
            <a:r>
              <a:rPr lang="en-US" sz="2400" dirty="0">
                <a:latin typeface="Arial" panose="020B0604020202020204" pitchFamily="34" charset="0"/>
                <a:cs typeface="Arial" panose="020B0604020202020204" pitchFamily="34" charset="0"/>
              </a:rPr>
              <a:t>The leading edge is angled together with the various relief angles to suit the type of metal to be cut. Most parting tools are ground with the leading edge angled slightly so that the left front edge protrudes ahead of the right side, or the other way round, depending on whether the part being made is on the left or the right side of the parting tool, as a burr is left on the waste side. This pattern spreads the load over a greater area and only cuts right through on one side, which saves energy and time.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832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Machine cutting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GROOVING TOOLS</a:t>
            </a:r>
          </a:p>
          <a:p>
            <a:pPr>
              <a:lnSpc>
                <a:spcPct val="150000"/>
              </a:lnSpc>
            </a:pPr>
            <a:r>
              <a:rPr lang="en-US" sz="2400" dirty="0">
                <a:latin typeface="Arial" panose="020B0604020202020204" pitchFamily="34" charset="0"/>
                <a:cs typeface="Arial" panose="020B0604020202020204" pitchFamily="34" charset="0"/>
              </a:rPr>
              <a:t>Grooves cut on a lathe are mostly symmetrical and circular around the circumference of a round bar, shaft or axle, as a screw thread would be. The grooves can be straight or cut at a helical angle, giving it a lead and thus able to feed a belt or other material running on the edge where the grooved area is towards one or the other direction.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4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27649</TotalTime>
  <Words>8085</Words>
  <Application>Microsoft Office PowerPoint</Application>
  <PresentationFormat>Widescreen</PresentationFormat>
  <Paragraphs>548</Paragraphs>
  <Slides>116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116</vt:i4>
      </vt:variant>
    </vt:vector>
  </HeadingPairs>
  <TitlesOfParts>
    <vt:vector size="121"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149</cp:revision>
  <dcterms:created xsi:type="dcterms:W3CDTF">2018-09-18T08:47:31Z</dcterms:created>
  <dcterms:modified xsi:type="dcterms:W3CDTF">2019-11-03T12:46:05Z</dcterms:modified>
</cp:coreProperties>
</file>