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60" r:id="rId4"/>
    <p:sldId id="259" r:id="rId5"/>
    <p:sldId id="261" r:id="rId6"/>
    <p:sldId id="263" r:id="rId7"/>
    <p:sldId id="264" r:id="rId8"/>
    <p:sldId id="265" r:id="rId9"/>
    <p:sldId id="266" r:id="rId10"/>
    <p:sldId id="267" r:id="rId11"/>
    <p:sldId id="268" r:id="rId12"/>
    <p:sldId id="269" r:id="rId13"/>
    <p:sldId id="270" r:id="rId14"/>
    <p:sldId id="271" r:id="rId15"/>
    <p:sldId id="273" r:id="rId16"/>
    <p:sldId id="274" r:id="rId17"/>
    <p:sldId id="275" r:id="rId18"/>
    <p:sldId id="277" r:id="rId19"/>
    <p:sldId id="276" r:id="rId20"/>
    <p:sldId id="278" r:id="rId21"/>
    <p:sldId id="279" r:id="rId22"/>
    <p:sldId id="281" r:id="rId23"/>
    <p:sldId id="280" r:id="rId24"/>
    <p:sldId id="282"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4" r:id="rId55"/>
    <p:sldId id="315" r:id="rId56"/>
    <p:sldId id="316" r:id="rId57"/>
    <p:sldId id="317" r:id="rId58"/>
    <p:sldId id="318" r:id="rId59"/>
    <p:sldId id="319" r:id="rId60"/>
    <p:sldId id="320" r:id="rId61"/>
    <p:sldId id="321" r:id="rId62"/>
    <p:sldId id="32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75"/>
    <p:restoredTop sz="94570"/>
  </p:normalViewPr>
  <p:slideViewPr>
    <p:cSldViewPr snapToGrid="0" snapToObjects="1">
      <p:cViewPr varScale="1">
        <p:scale>
          <a:sx n="54" d="100"/>
          <a:sy n="54" d="100"/>
        </p:scale>
        <p:origin x="102" y="32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18/12/2018</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18/12/2018</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tiff"/><Relationship Id="rId5" Type="http://schemas.openxmlformats.org/officeDocument/2006/relationships/image" Target="../media/image8.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tiff"/></Relationships>
</file>

<file path=ppt/slides/_rels/slide1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1.tiff"/></Relationships>
</file>

<file path=ppt/slides/_rels/slide1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3.tiff"/></Relationships>
</file>

<file path=ppt/slides/_rels/slide1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4.tiff"/></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tiff"/></Relationships>
</file>

<file path=ppt/slides/_rels/slide2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tiff"/><Relationship Id="rId4" Type="http://schemas.openxmlformats.org/officeDocument/2006/relationships/image" Target="../media/image16.tiff"/></Relationships>
</file>

<file path=ppt/slides/_rels/slide2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tiff"/><Relationship Id="rId4" Type="http://schemas.openxmlformats.org/officeDocument/2006/relationships/image" Target="../media/image18.tiff"/></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0.tiff"/></Relationships>
</file>

<file path=ppt/slides/_rels/slide2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1.tiff"/></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2.tiff"/></Relationships>
</file>

<file path=ppt/slides/_rels/slide2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4.tiff"/></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6.tiff"/><Relationship Id="rId4" Type="http://schemas.openxmlformats.org/officeDocument/2006/relationships/image" Target="../media/image25.tiff"/></Relationships>
</file>

<file path=ppt/slides/_rels/slide3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7.tiff"/></Relationships>
</file>

<file path=ppt/slides/_rels/slide3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9.tiff"/><Relationship Id="rId4" Type="http://schemas.openxmlformats.org/officeDocument/2006/relationships/image" Target="../media/image28.tiff"/></Relationships>
</file>

<file path=ppt/slides/_rels/slide3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2.tiff"/><Relationship Id="rId4" Type="http://schemas.openxmlformats.org/officeDocument/2006/relationships/image" Target="../media/image31.tiff"/></Relationships>
</file>

<file path=ppt/slides/_rels/slide3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5.tiff"/></Relationships>
</file>

<file path=ppt/slides/_rels/slide4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6.tiff"/></Relationships>
</file>

<file path=ppt/slides/_rels/slide4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tiff"/></Relationships>
</file>

<file path=ppt/slides/_rels/slide4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tiff"/></Relationships>
</file>

<file path=ppt/slides/_rels/slide5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9.tiff"/></Relationships>
</file>

<file path=ppt/slides/_rels/slide5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0.tiff"/></Relationships>
</file>

<file path=ppt/slides/_rels/slide5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0.tiff"/></Relationships>
</file>

<file path=ppt/slides/_rels/slide5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1.tiff"/></Relationships>
</file>

<file path=ppt/slides/_rels/slide5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2.tiff"/></Relationships>
</file>

<file path=ppt/slides/_rels/slide5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3.tiff"/></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4.tiff"/></Relationships>
</file>

<file path=ppt/slides/_rels/slide6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6.tiff"/><Relationship Id="rId4" Type="http://schemas.openxmlformats.org/officeDocument/2006/relationships/image" Target="../media/image45.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5938"/>
            <a:ext cx="12190978" cy="687892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dirty="0">
                <a:solidFill>
                  <a:schemeClr val="bg1"/>
                </a:solidFill>
                <a:latin typeface="Brandon Grotesque Medium" panose="020B0603020203060202" pitchFamily="34" charset="77"/>
              </a:rPr>
              <a:t>Electrical Trade Theory</a:t>
            </a:r>
          </a:p>
          <a:p>
            <a:pPr algn="r"/>
            <a:r>
              <a:rPr lang="en-GB" sz="5400" b="1" dirty="0">
                <a:solidFill>
                  <a:schemeClr val="bg1"/>
                </a:solidFill>
                <a:latin typeface="Brandon Grotesque Medium" panose="020B0603020203060202" pitchFamily="34" charset="77"/>
              </a:rPr>
              <a:t>N1</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POWER IN AN ELECTRICAL CIRCUIT</a:t>
                </a:r>
              </a:p>
              <a:p>
                <a:pPr>
                  <a:lnSpc>
                    <a:spcPct val="150000"/>
                  </a:lnSpc>
                </a:pPr>
                <a:r>
                  <a:rPr lang="en-ZA" sz="2400" dirty="0">
                    <a:latin typeface="Arial" panose="020B0604020202020204" pitchFamily="34" charset="0"/>
                    <a:cs typeface="Arial" panose="020B0604020202020204" pitchFamily="34" charset="0"/>
                  </a:rPr>
                  <a:t>Power is the rate of doing work.</a:t>
                </a:r>
              </a:p>
              <a:p>
                <a:pPr>
                  <a:lnSpc>
                    <a:spcPct val="150000"/>
                  </a:lnSpc>
                </a:pP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P</m:t>
                    </m:r>
                    <m:r>
                      <a:rPr lang="en-ZA" sz="2400" b="0" i="0" smtClean="0">
                        <a:latin typeface="Cambria Math" panose="02040503050406030204" pitchFamily="18" charset="0"/>
                        <a:cs typeface="Arial" panose="020B0604020202020204" pitchFamily="34" charset="0"/>
                      </a:rPr>
                      <m:t>=</m:t>
                    </m:r>
                    <m:r>
                      <m:rPr>
                        <m:sty m:val="p"/>
                      </m:rPr>
                      <a:rPr lang="en-ZA" sz="2400" b="0" i="0" smtClean="0">
                        <a:latin typeface="Cambria Math" panose="02040503050406030204" pitchFamily="18" charset="0"/>
                        <a:cs typeface="Arial" panose="020B0604020202020204" pitchFamily="34" charset="0"/>
                      </a:rPr>
                      <m:t>VI</m:t>
                    </m:r>
                  </m:oMath>
                </a14:m>
                <a:r>
                  <a:rPr lang="en-GB" sz="2400" dirty="0">
                    <a:latin typeface="Arial" panose="020B0604020202020204" pitchFamily="34" charset="0"/>
                    <a:cs typeface="Arial" panose="020B0604020202020204" pitchFamily="34" charset="0"/>
                  </a:rPr>
                  <a:t>		where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P</m:t>
                    </m:r>
                  </m:oMath>
                </a14:m>
                <a:r>
                  <a:rPr lang="en-GB" sz="2400" dirty="0">
                    <a:latin typeface="Arial" panose="020B0604020202020204" pitchFamily="34" charset="0"/>
                    <a:cs typeface="Arial" panose="020B0604020202020204" pitchFamily="34" charset="0"/>
                  </a:rPr>
                  <a:t> = power in watt (W)</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V</m:t>
                    </m:r>
                  </m:oMath>
                </a14:m>
                <a:r>
                  <a:rPr lang="en-GB" sz="2400" dirty="0">
                    <a:latin typeface="Arial" panose="020B0604020202020204" pitchFamily="34" charset="0"/>
                    <a:cs typeface="Arial" panose="020B0604020202020204" pitchFamily="34" charset="0"/>
                  </a:rPr>
                  <a:t> = applied pd in volt (V)</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I</m:t>
                    </m:r>
                  </m:oMath>
                </a14:m>
                <a:r>
                  <a:rPr lang="en-GB" sz="2400" dirty="0">
                    <a:latin typeface="Arial" panose="020B0604020202020204" pitchFamily="34" charset="0"/>
                    <a:cs typeface="Arial" panose="020B0604020202020204" pitchFamily="34" charset="0"/>
                  </a:rPr>
                  <a:t> = current in ampere (A).</a:t>
                </a:r>
              </a:p>
            </p:txBody>
          </p:sp>
        </mc:Choice>
        <mc:Fallback xmlns="">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2793842"/>
              </a:xfrm>
              <a:prstGeom prst="rect">
                <a:avLst/>
              </a:prstGeom>
              <a:blipFill>
                <a:blip r:embed="rId4"/>
                <a:stretch>
                  <a:fillRect l="-863" b="-4367"/>
                </a:stretch>
              </a:blipFill>
            </p:spPr>
            <p:txBody>
              <a:bodyPr/>
              <a:lstStyle/>
              <a:p>
                <a:r>
                  <a:rPr lang="en-ZA">
                    <a:noFill/>
                  </a:rPr>
                  <a:t> </a:t>
                </a:r>
              </a:p>
            </p:txBody>
          </p:sp>
        </mc:Fallback>
      </mc:AlternateContent>
    </p:spTree>
    <p:extLst>
      <p:ext uri="{BB962C8B-B14F-4D97-AF65-F5344CB8AC3E}">
        <p14:creationId xmlns:p14="http://schemas.microsoft.com/office/powerpoint/2010/main" val="262333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5777905"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GROUPING OF RESISTORS</a:t>
            </a:r>
          </a:p>
          <a:p>
            <a:pPr>
              <a:lnSpc>
                <a:spcPct val="150000"/>
              </a:lnSpc>
            </a:pPr>
            <a:r>
              <a:rPr lang="en-ZA" sz="2400" dirty="0">
                <a:latin typeface="Arial" panose="020B0604020202020204" pitchFamily="34" charset="0"/>
                <a:cs typeface="Arial" panose="020B0604020202020204" pitchFamily="34" charset="0"/>
              </a:rPr>
              <a:t>Resistors can be grouped in: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Series					</a:t>
            </a:r>
          </a:p>
          <a:p>
            <a:pPr>
              <a:lnSpc>
                <a:spcPct val="150000"/>
              </a:lnSpc>
            </a:pPr>
            <a:endParaRPr lang="en-GB"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Parallel</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C98A2052-208D-41C8-9B17-E1E02D7E7D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09398" y="3006704"/>
            <a:ext cx="2043374" cy="906866"/>
          </a:xfrm>
          <a:prstGeom prst="rect">
            <a:avLst/>
          </a:prstGeom>
        </p:spPr>
      </p:pic>
      <p:pic>
        <p:nvPicPr>
          <p:cNvPr id="6" name="Picture 5">
            <a:extLst>
              <a:ext uri="{FF2B5EF4-FFF2-40B4-BE49-F238E27FC236}">
                <a16:creationId xmlns:a16="http://schemas.microsoft.com/office/drawing/2014/main" id="{5385EBBE-B02D-4F80-84E2-3AE50C97B1E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98468" y="3913570"/>
            <a:ext cx="1865235" cy="2135619"/>
          </a:xfrm>
          <a:prstGeom prst="rect">
            <a:avLst/>
          </a:prstGeom>
        </p:spPr>
      </p:pic>
      <p:sp>
        <p:nvSpPr>
          <p:cNvPr id="13" name="TextBox 12">
            <a:extLst>
              <a:ext uri="{FF2B5EF4-FFF2-40B4-BE49-F238E27FC236}">
                <a16:creationId xmlns:a16="http://schemas.microsoft.com/office/drawing/2014/main" id="{8E5A839C-D1D7-4542-84DE-901EC73BB420}"/>
              </a:ext>
            </a:extLst>
          </p:cNvPr>
          <p:cNvSpPr txBox="1"/>
          <p:nvPr/>
        </p:nvSpPr>
        <p:spPr>
          <a:xfrm>
            <a:off x="5616293" y="1802775"/>
            <a:ext cx="5777905" cy="2239844"/>
          </a:xfrm>
          <a:prstGeom prst="rect">
            <a:avLst/>
          </a:prstGeom>
          <a:noFill/>
        </p:spPr>
        <p:txBody>
          <a:bodyPr wrap="square" rtlCol="0">
            <a:spAutoFit/>
          </a:bodyPr>
          <a:lstStyle/>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Series-parallel</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91526" y="3519331"/>
            <a:ext cx="3203243" cy="2514827"/>
          </a:xfrm>
          <a:prstGeom prst="rect">
            <a:avLst/>
          </a:prstGeom>
        </p:spPr>
      </p:pic>
    </p:spTree>
    <p:extLst>
      <p:ext uri="{BB962C8B-B14F-4D97-AF65-F5344CB8AC3E}">
        <p14:creationId xmlns:p14="http://schemas.microsoft.com/office/powerpoint/2010/main" val="1460857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13192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FACTORS INFLUENCING THE RESISTANCE OF A CONDUCTOR</a:t>
            </a:r>
          </a:p>
          <a:p>
            <a:pPr>
              <a:lnSpc>
                <a:spcPct val="150000"/>
              </a:lnSpc>
            </a:pPr>
            <a:r>
              <a:rPr lang="en-GB" sz="2400" dirty="0">
                <a:latin typeface="Arial" panose="020B0604020202020204" pitchFamily="34" charset="0"/>
                <a:cs typeface="Arial" panose="020B0604020202020204" pitchFamily="34" charset="0"/>
              </a:rPr>
              <a:t>The resistance of a conductor depends on four factors: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type of material of the conductor;</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length of the conductor;</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cross-sectional area of the conductor; and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The temperature of the conductor.</a:t>
            </a:r>
          </a:p>
        </p:txBody>
      </p:sp>
    </p:spTree>
    <p:extLst>
      <p:ext uri="{BB962C8B-B14F-4D97-AF65-F5344CB8AC3E}">
        <p14:creationId xmlns:p14="http://schemas.microsoft.com/office/powerpoint/2010/main" val="1282083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131923" cy="397031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TEMPERATURE COEFFICIENT OF RESISTANCE </a:t>
                </a:r>
              </a:p>
              <a:p>
                <a:pPr>
                  <a:lnSpc>
                    <a:spcPct val="150000"/>
                  </a:lnSpc>
                </a:pPr>
                <a:r>
                  <a:rPr lang="en-GB" sz="2400" dirty="0">
                    <a:latin typeface="Arial" panose="020B0604020202020204" pitchFamily="34" charset="0"/>
                    <a:cs typeface="Arial" panose="020B0604020202020204" pitchFamily="34" charset="0"/>
                  </a:rPr>
                  <a:t>Temperature coefficient of resistance is the increase in unit resistance of a substance, per unit rise in temperature from 0°C.</a:t>
                </a:r>
              </a:p>
              <a:p>
                <a:pPr>
                  <a:lnSpc>
                    <a:spcPct val="150000"/>
                  </a:lnSpc>
                </a:pPr>
                <a14:m>
                  <m:oMath xmlns:m="http://schemas.openxmlformats.org/officeDocument/2006/math">
                    <m:sSub>
                      <m:sSubPr>
                        <m:ctrlPr>
                          <a:rPr lang="en-US" sz="240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𝑅</m:t>
                        </m:r>
                      </m:e>
                      <m:sub>
                        <m:r>
                          <a:rPr lang="en-US" sz="2400" b="0" i="1" smtClean="0">
                            <a:latin typeface="Cambria Math" charset="0"/>
                            <a:cs typeface="Arial" panose="020B0604020202020204" pitchFamily="34" charset="0"/>
                          </a:rPr>
                          <m:t>𝑡</m:t>
                        </m:r>
                      </m:sub>
                    </m:sSub>
                    <m:r>
                      <a:rPr lang="en-ZA" sz="2400">
                        <a:latin typeface="Cambria Math" panose="02040503050406030204" pitchFamily="18" charset="0"/>
                        <a:cs typeface="Arial" panose="020B0604020202020204" pitchFamily="34" charset="0"/>
                      </a:rPr>
                      <m:t>=</m:t>
                    </m:r>
                    <m:sSub>
                      <m:sSubPr>
                        <m:ctrlPr>
                          <a:rPr lang="en-US" sz="240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𝑅</m:t>
                        </m:r>
                      </m:e>
                      <m:sub>
                        <m:r>
                          <a:rPr lang="en-US" sz="2400" b="0" i="1" smtClean="0">
                            <a:latin typeface="Cambria Math" charset="0"/>
                            <a:cs typeface="Arial" panose="020B0604020202020204" pitchFamily="34" charset="0"/>
                          </a:rPr>
                          <m:t>0</m:t>
                        </m:r>
                      </m:sub>
                    </m:sSub>
                    <m:r>
                      <a:rPr lang="en-US" sz="2400" b="0" i="1" smtClean="0">
                        <a:latin typeface="Cambria Math" charset="0"/>
                        <a:cs typeface="Arial" panose="020B0604020202020204" pitchFamily="34" charset="0"/>
                      </a:rPr>
                      <m:t>+</m:t>
                    </m:r>
                    <m:sSub>
                      <m:sSubPr>
                        <m:ctrlPr>
                          <a:rPr lang="en-US" sz="2400" i="1" smtClean="0">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m:t>
                        </m:r>
                      </m:e>
                      <m:sub>
                        <m:r>
                          <a:rPr lang="en-US" sz="2400" i="1">
                            <a:latin typeface="Cambria Math" charset="0"/>
                            <a:cs typeface="Arial" panose="020B0604020202020204" pitchFamily="34" charset="0"/>
                          </a:rPr>
                          <m:t>0</m:t>
                        </m:r>
                      </m:sub>
                    </m:sSub>
                    <m:r>
                      <a:rPr lang="en-US" sz="2400" b="0" i="1" smtClean="0">
                        <a:latin typeface="Cambria Math" charset="0"/>
                        <a:cs typeface="Arial" panose="020B0604020202020204" pitchFamily="34" charset="0"/>
                      </a:rPr>
                      <m:t>𝑡</m:t>
                    </m:r>
                  </m:oMath>
                </a14:m>
                <a:r>
                  <a:rPr lang="en-GB" sz="2400" dirty="0">
                    <a:latin typeface="Arial" panose="020B0604020202020204" pitchFamily="34" charset="0"/>
                    <a:cs typeface="Arial" panose="020B0604020202020204" pitchFamily="34" charset="0"/>
                  </a:rPr>
                  <a:t>	where</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b="0" i="1" smtClean="0">
                            <a:latin typeface="Cambria Math" charset="0"/>
                            <a:cs typeface="Arial" panose="020B0604020202020204" pitchFamily="34" charset="0"/>
                          </a:rPr>
                          <m:t> </m:t>
                        </m:r>
                        <m:r>
                          <a:rPr lang="en-US" sz="2400" i="1">
                            <a:latin typeface="Cambria Math" charset="0"/>
                            <a:cs typeface="Arial" panose="020B0604020202020204" pitchFamily="34" charset="0"/>
                          </a:rPr>
                          <m:t>𝑅</m:t>
                        </m:r>
                      </m:e>
                      <m:sub>
                        <m:r>
                          <a:rPr lang="en-US" sz="2400" i="1">
                            <a:latin typeface="Cambria Math" charset="0"/>
                            <a:cs typeface="Arial" panose="020B0604020202020204" pitchFamily="34" charset="0"/>
                          </a:rPr>
                          <m:t>𝑡</m:t>
                        </m:r>
                      </m:sub>
                    </m:sSub>
                    <m:r>
                      <a:rPr lang="en-US" sz="2400" b="0" i="1" smtClean="0">
                        <a:latin typeface="Cambria Math" charset="0"/>
                        <a:cs typeface="Arial" panose="020B0604020202020204" pitchFamily="34" charset="0"/>
                      </a:rPr>
                      <m:t> </m:t>
                    </m:r>
                  </m:oMath>
                </a14:m>
                <a:r>
                  <a:rPr lang="en-GB" sz="2400" dirty="0">
                    <a:latin typeface="Arial" panose="020B0604020202020204" pitchFamily="34" charset="0"/>
                    <a:cs typeface="Arial" panose="020B0604020202020204" pitchFamily="34" charset="0"/>
                  </a:rPr>
                  <a:t>= resistance at temperature</a:t>
                </a:r>
                <a:r>
                  <a:rPr lang="en-US" sz="2400" dirty="0">
                    <a:cs typeface="Arial" panose="020B0604020202020204" pitchFamily="34" charset="0"/>
                  </a:rPr>
                  <a:t> </a:t>
                </a:r>
                <a14:m>
                  <m:oMath xmlns:m="http://schemas.openxmlformats.org/officeDocument/2006/math">
                    <m:r>
                      <a:rPr lang="en-US" sz="2400" i="1">
                        <a:latin typeface="Cambria Math" charset="0"/>
                        <a:cs typeface="Arial" panose="020B0604020202020204" pitchFamily="34" charset="0"/>
                      </a:rPr>
                      <m:t>𝑡</m:t>
                    </m:r>
                  </m:oMath>
                </a14:m>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			</a:t>
                </a:r>
                <a:r>
                  <a:rPr lang="en-US" sz="2400" dirty="0">
                    <a:cs typeface="Arial" panose="020B0604020202020204" pitchFamily="34" charset="0"/>
                  </a:rPr>
                  <a:t> </a:t>
                </a:r>
                <a14:m>
                  <m:oMath xmlns:m="http://schemas.openxmlformats.org/officeDocument/2006/math">
                    <m:r>
                      <a:rPr lang="en-US" sz="2400" i="1">
                        <a:latin typeface="Cambria Math" charset="0"/>
                        <a:cs typeface="Arial" panose="020B0604020202020204" pitchFamily="34" charset="0"/>
                      </a:rPr>
                      <m:t>𝑡</m:t>
                    </m:r>
                  </m:oMath>
                </a14:m>
                <a:r>
                  <a:rPr lang="en-GB" sz="2400" dirty="0">
                    <a:latin typeface="Arial" panose="020B0604020202020204" pitchFamily="34" charset="0"/>
                    <a:cs typeface="Arial" panose="020B0604020202020204" pitchFamily="34" charset="0"/>
                  </a:rPr>
                  <a:t> = temperature in °C </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i="1">
                            <a:latin typeface="Cambria Math" charset="0"/>
                            <a:cs typeface="Arial" panose="020B0604020202020204" pitchFamily="34" charset="0"/>
                          </a:rPr>
                          <m:t>𝑅</m:t>
                        </m:r>
                      </m:e>
                      <m:sub>
                        <m:r>
                          <a:rPr lang="en-US" sz="2400" i="1">
                            <a:latin typeface="Cambria Math" charset="0"/>
                            <a:cs typeface="Arial" panose="020B0604020202020204" pitchFamily="34" charset="0"/>
                          </a:rPr>
                          <m:t>0</m:t>
                        </m:r>
                      </m:sub>
                    </m:sSub>
                  </m:oMath>
                </a14:m>
                <a:r>
                  <a:rPr lang="en-GB" sz="2400" dirty="0">
                    <a:latin typeface="Arial" panose="020B0604020202020204" pitchFamily="34" charset="0"/>
                    <a:cs typeface="Arial" panose="020B0604020202020204" pitchFamily="34" charset="0"/>
                  </a:rPr>
                  <a:t> = resistance at 0°C</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sSub>
                      <m:sSubPr>
                        <m:ctrlPr>
                          <a:rPr lang="en-US" sz="2400" i="1">
                            <a:latin typeface="Cambria Math" panose="02040503050406030204" pitchFamily="18" charset="0"/>
                            <a:cs typeface="Arial" panose="020B0604020202020204" pitchFamily="34" charset="0"/>
                          </a:rPr>
                        </m:ctrlPr>
                      </m:sSubPr>
                      <m:e>
                        <m:r>
                          <a:rPr lang="en-US" sz="2400" i="1">
                            <a:latin typeface="Cambria Math" charset="0"/>
                            <a:cs typeface="Arial" panose="020B0604020202020204" pitchFamily="34" charset="0"/>
                          </a:rPr>
                          <m:t>⍺</m:t>
                        </m:r>
                      </m:e>
                      <m:sub>
                        <m:r>
                          <a:rPr lang="en-US" sz="2400" i="1">
                            <a:latin typeface="Cambria Math" charset="0"/>
                            <a:cs typeface="Arial" panose="020B0604020202020204" pitchFamily="34" charset="0"/>
                          </a:rPr>
                          <m:t>0</m:t>
                        </m:r>
                      </m:sub>
                    </m:sSub>
                  </m:oMath>
                </a14:m>
                <a:r>
                  <a:rPr lang="en-GB" sz="2400" dirty="0">
                    <a:latin typeface="Arial" panose="020B0604020202020204" pitchFamily="34" charset="0"/>
                    <a:cs typeface="Arial" panose="020B0604020202020204" pitchFamily="34" charset="0"/>
                  </a:rPr>
                  <a:t> = temperature coefficient of resistance at 0°C</a:t>
                </a:r>
              </a:p>
            </p:txBody>
          </p:sp>
        </mc:Choice>
        <mc:Fallback xmlns="">
          <p:sp>
            <p:nvSpPr>
              <p:cNvPr id="12" name="TextBox 11">
                <a:extLst>
                  <a:ext uri="{FF2B5EF4-FFF2-40B4-BE49-F238E27FC236}">
                    <a16:creationId xmlns=""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131923" cy="3970318"/>
              </a:xfrm>
              <a:prstGeom prst="rect">
                <a:avLst/>
              </a:prstGeom>
              <a:blipFill rotWithShape="0">
                <a:blip r:embed="rId4"/>
                <a:stretch>
                  <a:fillRect l="-903" b="-1075"/>
                </a:stretch>
              </a:blipFill>
            </p:spPr>
            <p:txBody>
              <a:bodyPr/>
              <a:lstStyle/>
              <a:p>
                <a:r>
                  <a:rPr lang="en-US">
                    <a:noFill/>
                  </a:rPr>
                  <a:t> </a:t>
                </a:r>
              </a:p>
            </p:txBody>
          </p:sp>
        </mc:Fallback>
      </mc:AlternateContent>
    </p:spTree>
    <p:extLst>
      <p:ext uri="{BB962C8B-B14F-4D97-AF65-F5344CB8AC3E}">
        <p14:creationId xmlns:p14="http://schemas.microsoft.com/office/powerpoint/2010/main" val="41788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131923" cy="230832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CELLS</a:t>
            </a:r>
          </a:p>
          <a:p>
            <a:pPr>
              <a:lnSpc>
                <a:spcPct val="150000"/>
              </a:lnSpc>
            </a:pPr>
            <a:r>
              <a:rPr lang="en-GB" sz="2400" dirty="0">
                <a:latin typeface="Arial" panose="020B0604020202020204" pitchFamily="34" charset="0"/>
                <a:cs typeface="Arial" panose="020B0604020202020204" pitchFamily="34" charset="0"/>
              </a:rPr>
              <a:t>The internal resistance of a cell causes an internal volt drop to take place when there is a current flowing. This causes the terminal voltage to drop. The internal volt drop is proportional to the load current.</a:t>
            </a:r>
            <a:endParaRPr lang="en-GB" sz="2400" b="1" dirty="0">
              <a:solidFill>
                <a:schemeClr val="accent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091945" y="4002886"/>
            <a:ext cx="5980196" cy="2096151"/>
          </a:xfrm>
          <a:prstGeom prst="rect">
            <a:avLst/>
          </a:prstGeom>
        </p:spPr>
      </p:pic>
    </p:spTree>
    <p:extLst>
      <p:ext uri="{BB962C8B-B14F-4D97-AF65-F5344CB8AC3E}">
        <p14:creationId xmlns:p14="http://schemas.microsoft.com/office/powerpoint/2010/main" val="181479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5777905" cy="2862322"/>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GROUPING OF CELLS</a:t>
            </a:r>
          </a:p>
          <a:p>
            <a:pPr>
              <a:lnSpc>
                <a:spcPct val="150000"/>
              </a:lnSpc>
            </a:pPr>
            <a:r>
              <a:rPr lang="en-ZA" sz="2400" dirty="0">
                <a:latin typeface="Arial" panose="020B0604020202020204" pitchFamily="34" charset="0"/>
                <a:cs typeface="Arial" panose="020B0604020202020204" pitchFamily="34" charset="0"/>
              </a:rPr>
              <a:t>Cells can be grouped in:			</a:t>
            </a: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endParaRPr lang="en-GB" sz="2400" dirty="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01606" y="3737830"/>
            <a:ext cx="1125359" cy="1644498"/>
          </a:xfrm>
          <a:prstGeom prst="rect">
            <a:avLst/>
          </a:prstGeom>
        </p:spPr>
      </p:pic>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85913" y="3747190"/>
            <a:ext cx="2143382" cy="1674517"/>
          </a:xfrm>
          <a:prstGeom prst="rect">
            <a:avLst/>
          </a:prstGeom>
        </p:spPr>
      </p:pic>
      <p:sp>
        <p:nvSpPr>
          <p:cNvPr id="16" name="TextBox 15">
            <a:extLst>
              <a:ext uri="{FF2B5EF4-FFF2-40B4-BE49-F238E27FC236}">
                <a16:creationId xmlns:a16="http://schemas.microsoft.com/office/drawing/2014/main" id="{8E5A839C-D1D7-4542-84DE-901EC73BB420}"/>
              </a:ext>
            </a:extLst>
          </p:cNvPr>
          <p:cNvSpPr txBox="1"/>
          <p:nvPr/>
        </p:nvSpPr>
        <p:spPr>
          <a:xfrm>
            <a:off x="793377" y="3096179"/>
            <a:ext cx="4001647" cy="646331"/>
          </a:xfrm>
          <a:prstGeom prst="rect">
            <a:avLst/>
          </a:prstGeom>
          <a:noFill/>
        </p:spPr>
        <p:txBody>
          <a:bodyPr wrap="square" numCol="1" rtlCol="0">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Series</a:t>
            </a:r>
          </a:p>
        </p:txBody>
      </p:sp>
      <p:sp>
        <p:nvSpPr>
          <p:cNvPr id="17" name="TextBox 16">
            <a:extLst>
              <a:ext uri="{FF2B5EF4-FFF2-40B4-BE49-F238E27FC236}">
                <a16:creationId xmlns:a16="http://schemas.microsoft.com/office/drawing/2014/main" id="{8E5A839C-D1D7-4542-84DE-901EC73BB420}"/>
              </a:ext>
            </a:extLst>
          </p:cNvPr>
          <p:cNvSpPr txBox="1"/>
          <p:nvPr/>
        </p:nvSpPr>
        <p:spPr>
          <a:xfrm>
            <a:off x="8162974" y="3091499"/>
            <a:ext cx="4001647" cy="1200329"/>
          </a:xfrm>
          <a:prstGeom prst="rect">
            <a:avLst/>
          </a:prstGeom>
          <a:noFill/>
        </p:spPr>
        <p:txBody>
          <a:bodyPr wrap="square" numCol="1" rtlCol="0">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Series-Parallel</a:t>
            </a:r>
          </a:p>
          <a:p>
            <a:pPr>
              <a:lnSpc>
                <a:spcPct val="150000"/>
              </a:lnSpc>
            </a:pPr>
            <a:r>
              <a:rPr lang="en-GB" sz="2400" dirty="0">
                <a:latin typeface="Arial" panose="020B0604020202020204" pitchFamily="34" charset="0"/>
                <a:cs typeface="Arial" panose="020B0604020202020204" pitchFamily="34" charset="0"/>
              </a:rPr>
              <a:t>    combination</a:t>
            </a:r>
          </a:p>
        </p:txBody>
      </p:sp>
      <p:sp>
        <p:nvSpPr>
          <p:cNvPr id="18" name="TextBox 17">
            <a:extLst>
              <a:ext uri="{FF2B5EF4-FFF2-40B4-BE49-F238E27FC236}">
                <a16:creationId xmlns:a16="http://schemas.microsoft.com/office/drawing/2014/main" id="{8E5A839C-D1D7-4542-84DE-901EC73BB420}"/>
              </a:ext>
            </a:extLst>
          </p:cNvPr>
          <p:cNvSpPr txBox="1"/>
          <p:nvPr/>
        </p:nvSpPr>
        <p:spPr>
          <a:xfrm>
            <a:off x="4570458" y="3096179"/>
            <a:ext cx="4001647" cy="646331"/>
          </a:xfrm>
          <a:prstGeom prst="rect">
            <a:avLst/>
          </a:prstGeom>
          <a:noFill/>
        </p:spPr>
        <p:txBody>
          <a:bodyPr wrap="square" numCol="1" rtlCol="0">
            <a:spAutoFit/>
          </a:bodyPr>
          <a:lstStyle/>
          <a:p>
            <a:pPr marL="342900" indent="-342900">
              <a:lnSpc>
                <a:spcPct val="150000"/>
              </a:lnSpc>
              <a:buFont typeface="Arial" charset="0"/>
              <a:buChar char="•"/>
            </a:pPr>
            <a:r>
              <a:rPr lang="en-GB" sz="2400">
                <a:latin typeface="Arial" panose="020B0604020202020204" pitchFamily="34" charset="0"/>
                <a:cs typeface="Arial" panose="020B0604020202020204" pitchFamily="34" charset="0"/>
              </a:rPr>
              <a:t>Parallel</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3575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86232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MAGNETISM</a:t>
            </a:r>
          </a:p>
          <a:p>
            <a:pPr>
              <a:lnSpc>
                <a:spcPct val="150000"/>
              </a:lnSpc>
            </a:pPr>
            <a:r>
              <a:rPr lang="en-GB" sz="2400" dirty="0">
                <a:latin typeface="Arial" panose="020B0604020202020204" pitchFamily="34" charset="0"/>
                <a:cs typeface="Arial" panose="020B0604020202020204" pitchFamily="34" charset="0"/>
              </a:rPr>
              <a:t>There are three types of magnets: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Natural magnets;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Permanent magnets; and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Electromagnets.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3: </a:t>
            </a:r>
            <a:r>
              <a:rPr lang="en-US" sz="3600" b="1" dirty="0">
                <a:latin typeface="Arial" panose="020B0604020202020204" pitchFamily="34" charset="0"/>
                <a:cs typeface="Arial" panose="020B0604020202020204" pitchFamily="34" charset="0"/>
              </a:rPr>
              <a:t>Magnetism and transformers</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46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Magnetism and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2308324"/>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TRANSFORMERS</a:t>
            </a:r>
          </a:p>
          <a:p>
            <a:pPr>
              <a:lnSpc>
                <a:spcPct val="150000"/>
              </a:lnSpc>
            </a:pPr>
            <a:r>
              <a:rPr lang="en-GB" sz="2400" dirty="0">
                <a:latin typeface="Arial" panose="020B0604020202020204" pitchFamily="34" charset="0"/>
                <a:cs typeface="Arial" panose="020B0604020202020204" pitchFamily="34" charset="0"/>
              </a:rPr>
              <a:t>Standard transformers are used to step a voltage up or down with a corresponding decrease or increase in current. </a:t>
            </a:r>
          </a:p>
          <a:p>
            <a:pPr>
              <a:lnSpc>
                <a:spcPct val="150000"/>
              </a:lnSpc>
            </a:pPr>
            <a:r>
              <a:rPr lang="en-GB" sz="2400" dirty="0">
                <a:latin typeface="Arial" panose="020B0604020202020204" pitchFamily="34" charset="0"/>
                <a:cs typeface="Arial" panose="020B0604020202020204" pitchFamily="34" charset="0"/>
              </a:rPr>
              <a:t>Transformers have several advantages:</a:t>
            </a:r>
          </a:p>
        </p:txBody>
      </p:sp>
      <p:sp>
        <p:nvSpPr>
          <p:cNvPr id="2" name="Rectangle 1"/>
          <p:cNvSpPr/>
          <p:nvPr/>
        </p:nvSpPr>
        <p:spPr>
          <a:xfrm>
            <a:off x="1322786" y="3901629"/>
            <a:ext cx="9497122" cy="2308324"/>
          </a:xfrm>
          <a:prstGeom prst="rect">
            <a:avLst/>
          </a:prstGeom>
        </p:spPr>
        <p:txBody>
          <a:bodyPr wrap="square">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Their construction is simple;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Their efficiency at full load is high, ± 97%;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Because they have no moving parts, their operation is silent; and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They require little care and maintenance.</a:t>
            </a:r>
          </a:p>
        </p:txBody>
      </p:sp>
    </p:spTree>
    <p:extLst>
      <p:ext uri="{BB962C8B-B14F-4D97-AF65-F5344CB8AC3E}">
        <p14:creationId xmlns:p14="http://schemas.microsoft.com/office/powerpoint/2010/main" val="1603661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Magnetism and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200329"/>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COOLING OF TRANSFORMERS</a:t>
            </a:r>
          </a:p>
          <a:p>
            <a:pPr>
              <a:lnSpc>
                <a:spcPct val="150000"/>
              </a:lnSpc>
            </a:pPr>
            <a:r>
              <a:rPr lang="en-US" sz="2400" dirty="0">
                <a:latin typeface="Arial" panose="020B0604020202020204" pitchFamily="34" charset="0"/>
                <a:cs typeface="Arial" panose="020B0604020202020204" pitchFamily="34" charset="0"/>
              </a:rPr>
              <a:t>Cooling may be classified in two main groups</a:t>
            </a:r>
            <a:r>
              <a:rPr lang="en-GB" sz="2400" dirty="0">
                <a:latin typeface="Arial" panose="020B0604020202020204" pitchFamily="34" charset="0"/>
                <a:cs typeface="Arial" panose="020B0604020202020204" pitchFamily="34" charset="0"/>
              </a:rPr>
              <a:t>:</a:t>
            </a:r>
          </a:p>
        </p:txBody>
      </p:sp>
      <p:sp>
        <p:nvSpPr>
          <p:cNvPr id="2" name="Rectangle 1"/>
          <p:cNvSpPr/>
          <p:nvPr/>
        </p:nvSpPr>
        <p:spPr>
          <a:xfrm>
            <a:off x="899039" y="2886670"/>
            <a:ext cx="9497122" cy="2862322"/>
          </a:xfrm>
          <a:prstGeom prst="rect">
            <a:avLst/>
          </a:prstGeom>
        </p:spPr>
        <p:txBody>
          <a:bodyPr wrap="square">
            <a:spAutoFit/>
          </a:bodyPr>
          <a:lstStyle/>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Open-air cooling; and</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Oil cooling which is made of three components:</a:t>
            </a:r>
          </a:p>
          <a:p>
            <a:pPr marL="800100" lvl="1" indent="-342900">
              <a:lnSpc>
                <a:spcPct val="150000"/>
              </a:lnSpc>
              <a:buFont typeface="Arial" charset="0"/>
              <a:buChar char="•"/>
            </a:pPr>
            <a:r>
              <a:rPr lang="en-GB" sz="2400" dirty="0">
                <a:latin typeface="Arial" panose="020B0604020202020204" pitchFamily="34" charset="0"/>
                <a:cs typeface="Arial" panose="020B0604020202020204" pitchFamily="34" charset="0"/>
              </a:rPr>
              <a:t>The oil tank;</a:t>
            </a:r>
          </a:p>
          <a:p>
            <a:pPr marL="800100" lvl="1" indent="-342900">
              <a:lnSpc>
                <a:spcPct val="150000"/>
              </a:lnSpc>
              <a:buFont typeface="Arial" charset="0"/>
              <a:buChar char="•"/>
            </a:pPr>
            <a:r>
              <a:rPr lang="en-GB" sz="2400" dirty="0">
                <a:latin typeface="Arial" panose="020B0604020202020204" pitchFamily="34" charset="0"/>
                <a:cs typeface="Arial" panose="020B0604020202020204" pitchFamily="34" charset="0"/>
              </a:rPr>
              <a:t>Expansion; and </a:t>
            </a:r>
          </a:p>
          <a:p>
            <a:pPr marL="800100" lvl="1" indent="-342900">
              <a:lnSpc>
                <a:spcPct val="150000"/>
              </a:lnSpc>
              <a:buFont typeface="Arial" charset="0"/>
              <a:buChar char="•"/>
            </a:pPr>
            <a:r>
              <a:rPr lang="en-GB" sz="2400">
                <a:latin typeface="Arial" panose="020B0604020202020204" pitchFamily="34" charset="0"/>
                <a:cs typeface="Arial" panose="020B0604020202020204" pitchFamily="34" charset="0"/>
              </a:rPr>
              <a:t>Breather</a:t>
            </a:r>
            <a:endParaRPr lang="en-GB"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7562" y="3328004"/>
            <a:ext cx="3297833" cy="2838540"/>
          </a:xfrm>
          <a:prstGeom prst="rect">
            <a:avLst/>
          </a:prstGeom>
        </p:spPr>
      </p:pic>
    </p:spTree>
    <p:extLst>
      <p:ext uri="{BB962C8B-B14F-4D97-AF65-F5344CB8AC3E}">
        <p14:creationId xmlns:p14="http://schemas.microsoft.com/office/powerpoint/2010/main" val="56946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Magnetism and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754326"/>
          </a:xfrm>
          <a:prstGeom prst="rect">
            <a:avLst/>
          </a:prstGeom>
          <a:noFill/>
        </p:spPr>
        <p:txBody>
          <a:bodyPr wrap="square" numCol="1"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PRINCIPLE OF OPERATION OF A TRANSFORMER</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coils are electrically separate and insulated from one another. </a:t>
            </a:r>
          </a:p>
          <a:p>
            <a:pPr marL="342900" indent="-342900">
              <a:lnSpc>
                <a:spcPct val="150000"/>
              </a:lnSpc>
              <a:buFont typeface="Arial" charset="0"/>
              <a:buChar char="•"/>
            </a:pPr>
            <a:r>
              <a:rPr lang="en-GB" sz="2400" dirty="0">
                <a:latin typeface="Arial" panose="020B0604020202020204" pitchFamily="34" charset="0"/>
                <a:cs typeface="Arial" panose="020B0604020202020204" pitchFamily="34" charset="0"/>
              </a:rPr>
              <a:t>The coils are magnetically coupled by means of a laminated iron core.</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34941" y="3574356"/>
            <a:ext cx="5826204" cy="2583450"/>
          </a:xfrm>
          <a:prstGeom prst="rect">
            <a:avLst/>
          </a:prstGeom>
        </p:spPr>
      </p:pic>
      <p:sp>
        <p:nvSpPr>
          <p:cNvPr id="8" name="Rectangle 7"/>
          <p:cNvSpPr/>
          <p:nvPr/>
        </p:nvSpPr>
        <p:spPr>
          <a:xfrm>
            <a:off x="793376" y="3563067"/>
            <a:ext cx="4516879" cy="830997"/>
          </a:xfrm>
          <a:prstGeom prst="rect">
            <a:avLst/>
          </a:prstGeom>
        </p:spPr>
        <p:txBody>
          <a:bodyPr wrap="square">
            <a:spAutoFit/>
          </a:bodyPr>
          <a:lstStyle/>
          <a:p>
            <a:pPr marL="342900" indent="-342900">
              <a:buFont typeface="Arial" charset="0"/>
              <a:buChar char="•"/>
            </a:pPr>
            <a:r>
              <a:rPr lang="en-US" sz="2400" dirty="0">
                <a:latin typeface="Arial" panose="020B0604020202020204" pitchFamily="34" charset="0"/>
                <a:cs typeface="Arial" panose="020B0604020202020204" pitchFamily="34" charset="0"/>
              </a:rPr>
              <a:t>An ideal </a:t>
            </a:r>
            <a:r>
              <a:rPr lang="en-US" sz="2400">
                <a:latin typeface="Arial" panose="020B0604020202020204" pitchFamily="34" charset="0"/>
                <a:cs typeface="Arial" panose="020B0604020202020204" pitchFamily="34" charset="0"/>
              </a:rPr>
              <a:t>transformer is assumed </a:t>
            </a:r>
            <a:r>
              <a:rPr lang="en-US" sz="2400" dirty="0">
                <a:latin typeface="Arial" panose="020B0604020202020204" pitchFamily="34" charset="0"/>
                <a:cs typeface="Arial" panose="020B0604020202020204" pitchFamily="34" charset="0"/>
              </a:rPr>
              <a:t>to have no losses.</a:t>
            </a:r>
          </a:p>
        </p:txBody>
      </p:sp>
    </p:spTree>
    <p:extLst>
      <p:ext uri="{BB962C8B-B14F-4D97-AF65-F5344CB8AC3E}">
        <p14:creationId xmlns:p14="http://schemas.microsoft.com/office/powerpoint/2010/main" val="736339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SAFETY</a:t>
            </a:r>
          </a:p>
          <a:p>
            <a:pPr>
              <a:lnSpc>
                <a:spcPct val="150000"/>
              </a:lnSpc>
            </a:pPr>
            <a:r>
              <a:rPr lang="en-GB" sz="2400" dirty="0">
                <a:latin typeface="Arial" panose="020B0604020202020204" pitchFamily="34" charset="0"/>
                <a:cs typeface="Arial" panose="020B0604020202020204" pitchFamily="34" charset="0"/>
              </a:rPr>
              <a:t>Safety is everyone’s responsibility, but accidents are mainly caused by:</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carelessness;</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ignorance; and</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inexperience.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1: Safety and basic hand tools</a:t>
            </a:r>
          </a:p>
        </p:txBody>
      </p:sp>
    </p:spTree>
    <p:extLst>
      <p:ext uri="{BB962C8B-B14F-4D97-AF65-F5344CB8AC3E}">
        <p14:creationId xmlns:p14="http://schemas.microsoft.com/office/powerpoint/2010/main" val="356205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3: Magnetism and transformers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3600986"/>
          </a:xfrm>
          <a:prstGeom prst="rect">
            <a:avLst/>
          </a:prstGeom>
          <a:noFill/>
        </p:spPr>
        <p:txBody>
          <a:bodyPr wrap="square" numCol="1" rtlCol="0">
            <a:spAutoFit/>
          </a:bodyPr>
          <a:lstStyle/>
          <a:p>
            <a:pPr>
              <a:lnSpc>
                <a:spcPct val="150000"/>
              </a:lnSpc>
            </a:pPr>
            <a:r>
              <a:rPr lang="en-GB" sz="2400" b="1" dirty="0">
                <a:solidFill>
                  <a:schemeClr val="accent2"/>
                </a:solidFill>
                <a:latin typeface="Arial" charset="0"/>
                <a:ea typeface="Arial" charset="0"/>
                <a:cs typeface="Arial" charset="0"/>
              </a:rPr>
              <a:t>AUTO-TRANSFORMERS</a:t>
            </a:r>
          </a:p>
          <a:p>
            <a:r>
              <a:rPr lang="en-US" sz="2400" dirty="0">
                <a:latin typeface="Arial" charset="0"/>
                <a:ea typeface="Arial" charset="0"/>
                <a:cs typeface="Arial" charset="0"/>
              </a:rPr>
              <a:t>In an auto-transformer, the primary and secondary windings are connected electrically as well as magnetically. </a:t>
            </a:r>
          </a:p>
          <a:p>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a:p>
            <a:endParaRPr lang="en-US" sz="2400" dirty="0">
              <a:latin typeface="Arial" charset="0"/>
              <a:ea typeface="Arial" charset="0"/>
              <a:cs typeface="Arial"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602" y="3187630"/>
            <a:ext cx="3951714" cy="2095068"/>
          </a:xfrm>
          <a:prstGeom prst="rect">
            <a:avLst/>
          </a:prstGeom>
        </p:spPr>
      </p:pic>
      <p:sp>
        <p:nvSpPr>
          <p:cNvPr id="13" name="Rectangle 12"/>
          <p:cNvSpPr/>
          <p:nvPr/>
        </p:nvSpPr>
        <p:spPr>
          <a:xfrm>
            <a:off x="5145750" y="3302535"/>
            <a:ext cx="6096000" cy="1569660"/>
          </a:xfrm>
          <a:prstGeom prst="rect">
            <a:avLst/>
          </a:prstGeom>
        </p:spPr>
        <p:txBody>
          <a:bodyPr>
            <a:spAutoFit/>
          </a:bodyPr>
          <a:lstStyle/>
          <a:p>
            <a:r>
              <a:rPr lang="en-US" sz="2400" dirty="0">
                <a:latin typeface="Arial" charset="0"/>
                <a:ea typeface="Arial" charset="0"/>
                <a:cs typeface="Arial" charset="0"/>
              </a:rPr>
              <a:t>They are used for voltage regulation on transmission lines, reduced voltage starting of three-phase motors and high voltage starting of discharge lamps.</a:t>
            </a:r>
            <a:endParaRPr lang="en-GB" sz="2400" dirty="0">
              <a:latin typeface="Arial" charset="0"/>
              <a:ea typeface="Arial" charset="0"/>
              <a:cs typeface="Arial" charset="0"/>
            </a:endParaRPr>
          </a:p>
        </p:txBody>
      </p:sp>
    </p:spTree>
    <p:extLst>
      <p:ext uri="{BB962C8B-B14F-4D97-AF65-F5344CB8AC3E}">
        <p14:creationId xmlns:p14="http://schemas.microsoft.com/office/powerpoint/2010/main" val="19248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3396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ELECTROMAGNETIC INDUCTION</a:t>
            </a:r>
          </a:p>
          <a:p>
            <a:r>
              <a:rPr lang="en-US" sz="2400" dirty="0">
                <a:latin typeface="Arial" charset="0"/>
                <a:ea typeface="Arial" charset="0"/>
                <a:cs typeface="Arial" charset="0"/>
              </a:rPr>
              <a:t>An electro-magnetic field (</a:t>
            </a:r>
            <a:r>
              <a:rPr lang="en-US" sz="2400" dirty="0" err="1">
                <a:latin typeface="Arial" charset="0"/>
                <a:ea typeface="Arial" charset="0"/>
                <a:cs typeface="Arial" charset="0"/>
              </a:rPr>
              <a:t>emf</a:t>
            </a:r>
            <a:r>
              <a:rPr lang="en-US" sz="2400" dirty="0">
                <a:latin typeface="Arial" charset="0"/>
                <a:ea typeface="Arial" charset="0"/>
                <a:cs typeface="Arial" charset="0"/>
              </a:rPr>
              <a:t>) is induced when a conductor goes through a magnetic field. </a:t>
            </a:r>
          </a:p>
          <a:p>
            <a:endParaRPr lang="en-US" sz="2400" dirty="0">
              <a:latin typeface="Arial" charset="0"/>
              <a:ea typeface="Arial" charset="0"/>
              <a:cs typeface="Arial" charset="0"/>
            </a:endParaRPr>
          </a:p>
          <a:p>
            <a:r>
              <a:rPr lang="en-US" sz="2400" dirty="0">
                <a:latin typeface="Arial" charset="0"/>
                <a:ea typeface="Arial" charset="0"/>
                <a:cs typeface="Arial" charset="0"/>
              </a:rPr>
              <a:t>Faraday’s first law of electromagnetic induction states:</a:t>
            </a:r>
          </a:p>
          <a:p>
            <a:r>
              <a:rPr lang="en-US" sz="2400" dirty="0">
                <a:latin typeface="Arial" charset="0"/>
                <a:ea typeface="Arial" charset="0"/>
                <a:cs typeface="Arial" charset="0"/>
              </a:rPr>
              <a:t>An </a:t>
            </a:r>
            <a:r>
              <a:rPr lang="en-US" sz="2400" dirty="0" err="1">
                <a:latin typeface="Arial" charset="0"/>
                <a:ea typeface="Arial" charset="0"/>
                <a:cs typeface="Arial" charset="0"/>
              </a:rPr>
              <a:t>emf</a:t>
            </a:r>
            <a:r>
              <a:rPr lang="en-US" sz="2400" dirty="0">
                <a:latin typeface="Arial" charset="0"/>
                <a:ea typeface="Arial" charset="0"/>
                <a:cs typeface="Arial" charset="0"/>
              </a:rPr>
              <a:t> is induced in an electric circuit whenever there is a change in the magnetic flux linking with the circuit.</a:t>
            </a:r>
          </a:p>
          <a:p>
            <a:endParaRPr lang="en-US" sz="2400" dirty="0">
              <a:latin typeface="Arial" charset="0"/>
              <a:ea typeface="Arial" charset="0"/>
              <a:cs typeface="Arial" charset="0"/>
            </a:endParaRPr>
          </a:p>
          <a:p>
            <a:r>
              <a:rPr lang="en-US" sz="2400" dirty="0">
                <a:latin typeface="Arial" charset="0"/>
                <a:ea typeface="Arial" charset="0"/>
                <a:cs typeface="Arial" charset="0"/>
              </a:rPr>
              <a:t>Faraday’s second law of electromagnetic induction:</a:t>
            </a:r>
          </a:p>
          <a:p>
            <a:r>
              <a:rPr lang="en-US" sz="2400" dirty="0">
                <a:latin typeface="Arial" charset="0"/>
                <a:ea typeface="Arial" charset="0"/>
                <a:cs typeface="Arial" charset="0"/>
              </a:rPr>
              <a:t>The magnitude of the induced </a:t>
            </a:r>
            <a:r>
              <a:rPr lang="en-US" sz="2400" dirty="0" err="1">
                <a:latin typeface="Arial" charset="0"/>
                <a:ea typeface="Arial" charset="0"/>
                <a:cs typeface="Arial" charset="0"/>
              </a:rPr>
              <a:t>emf</a:t>
            </a:r>
            <a:r>
              <a:rPr lang="en-US" sz="2400" dirty="0">
                <a:latin typeface="Arial" charset="0"/>
                <a:ea typeface="Arial" charset="0"/>
                <a:cs typeface="Arial" charset="0"/>
              </a:rPr>
              <a:t> is proportional to the rate of change of flux linking with the circuit.</a:t>
            </a:r>
            <a:endParaRPr lang="en-GB" sz="2400" b="1" dirty="0">
              <a:solidFill>
                <a:schemeClr val="accent2"/>
              </a:solidFill>
              <a:latin typeface="Arial" charset="0"/>
              <a:ea typeface="Arial" charset="0"/>
              <a:cs typeface="Arial"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4: </a:t>
            </a:r>
            <a:r>
              <a:rPr lang="en-US" sz="3600" b="1" dirty="0">
                <a:latin typeface="Arial" panose="020B0604020202020204" pitchFamily="34" charset="0"/>
                <a:cs typeface="Arial" panose="020B0604020202020204" pitchFamily="34" charset="0"/>
              </a:rPr>
              <a:t>Alternating current</a:t>
            </a:r>
            <a:endParaRPr lang="en-GB"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365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Alternating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200329"/>
          </a:xfrm>
          <a:prstGeom prst="rect">
            <a:avLst/>
          </a:prstGeom>
          <a:noFill/>
        </p:spPr>
        <p:txBody>
          <a:bodyPr wrap="square" numCol="1" rtlCol="0">
            <a:spAutoFit/>
          </a:bodyPr>
          <a:lstStyle/>
          <a:p>
            <a:pPr>
              <a:lnSpc>
                <a:spcPct val="150000"/>
              </a:lnSpc>
            </a:pPr>
            <a:r>
              <a:rPr lang="en-GB" sz="2400" b="1" dirty="0">
                <a:solidFill>
                  <a:schemeClr val="accent2"/>
                </a:solidFill>
                <a:latin typeface="Arial" charset="0"/>
                <a:ea typeface="Arial" charset="0"/>
                <a:cs typeface="Arial" charset="0"/>
              </a:rPr>
              <a:t>SINGLE-PHASE ALTERNATING CURRENT </a:t>
            </a:r>
          </a:p>
          <a:p>
            <a:pPr>
              <a:lnSpc>
                <a:spcPct val="150000"/>
              </a:lnSpc>
            </a:pPr>
            <a:r>
              <a:rPr lang="en-GB" sz="2400" dirty="0">
                <a:latin typeface="Arial" charset="0"/>
                <a:ea typeface="Arial" charset="0"/>
                <a:cs typeface="Arial" charset="0"/>
              </a:rPr>
              <a:t>For </a:t>
            </a:r>
            <a:r>
              <a:rPr lang="en-US" sz="2400" dirty="0">
                <a:latin typeface="Arial" charset="0"/>
                <a:ea typeface="Arial" charset="0"/>
                <a:cs typeface="Arial" charset="0"/>
              </a:rPr>
              <a:t>domestic use such as in appliances, swimming pool motors and lighting.</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59583" y="3232298"/>
            <a:ext cx="3579541" cy="2519297"/>
          </a:xfrm>
          <a:prstGeom prst="rect">
            <a:avLst/>
          </a:prstGeom>
        </p:spPr>
      </p:pic>
      <p:sp>
        <p:nvSpPr>
          <p:cNvPr id="8" name="Rectangle 7"/>
          <p:cNvSpPr/>
          <p:nvPr/>
        </p:nvSpPr>
        <p:spPr>
          <a:xfrm>
            <a:off x="2116892" y="5751595"/>
            <a:ext cx="2064924" cy="338554"/>
          </a:xfrm>
          <a:prstGeom prst="rect">
            <a:avLst/>
          </a:prstGeom>
        </p:spPr>
        <p:txBody>
          <a:bodyPr wrap="none">
            <a:spAutoFit/>
          </a:bodyPr>
          <a:lstStyle/>
          <a:p>
            <a:r>
              <a:rPr lang="en-ZA" sz="1600" dirty="0">
                <a:latin typeface="Arial" panose="020B0604020202020204" pitchFamily="34" charset="0"/>
                <a:cs typeface="Arial" panose="020B0604020202020204" pitchFamily="34" charset="0"/>
              </a:rPr>
              <a:t>Simple AC alternator</a:t>
            </a:r>
            <a:endParaRPr lang="en-US" sz="1600" dirty="0"/>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97951" y="3189709"/>
            <a:ext cx="4060956" cy="2604474"/>
          </a:xfrm>
          <a:prstGeom prst="rect">
            <a:avLst/>
          </a:prstGeom>
        </p:spPr>
      </p:pic>
      <p:sp>
        <p:nvSpPr>
          <p:cNvPr id="14" name="Rectangle 13"/>
          <p:cNvSpPr/>
          <p:nvPr/>
        </p:nvSpPr>
        <p:spPr>
          <a:xfrm>
            <a:off x="7389796" y="5751595"/>
            <a:ext cx="2575192" cy="338554"/>
          </a:xfrm>
          <a:prstGeom prst="rect">
            <a:avLst/>
          </a:prstGeom>
        </p:spPr>
        <p:txBody>
          <a:bodyPr wrap="none">
            <a:spAutoFit/>
          </a:bodyPr>
          <a:lstStyle/>
          <a:p>
            <a:r>
              <a:rPr lang="en-US" sz="1600">
                <a:latin typeface="Arial" charset="0"/>
                <a:ea typeface="Arial" charset="0"/>
                <a:cs typeface="Arial" charset="0"/>
              </a:rPr>
              <a:t> Waveform of induced </a:t>
            </a:r>
            <a:r>
              <a:rPr lang="en-US" sz="1600" dirty="0" err="1">
                <a:latin typeface="Arial" charset="0"/>
                <a:ea typeface="Arial" charset="0"/>
                <a:cs typeface="Arial" charset="0"/>
              </a:rPr>
              <a:t>emf</a:t>
            </a:r>
            <a:endParaRPr lang="en-US" sz="1600" dirty="0">
              <a:latin typeface="Arial" charset="0"/>
              <a:ea typeface="Arial" charset="0"/>
              <a:cs typeface="Arial" charset="0"/>
            </a:endParaRPr>
          </a:p>
        </p:txBody>
      </p:sp>
    </p:spTree>
    <p:extLst>
      <p:ext uri="{BB962C8B-B14F-4D97-AF65-F5344CB8AC3E}">
        <p14:creationId xmlns:p14="http://schemas.microsoft.com/office/powerpoint/2010/main" val="2328005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4: Alternating current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2492990"/>
          </a:xfrm>
          <a:prstGeom prst="rect">
            <a:avLst/>
          </a:prstGeom>
          <a:noFill/>
        </p:spPr>
        <p:txBody>
          <a:bodyPr wrap="square" numCol="1" rtlCol="0">
            <a:spAutoFit/>
          </a:bodyPr>
          <a:lstStyle/>
          <a:p>
            <a:pPr>
              <a:lnSpc>
                <a:spcPct val="150000"/>
              </a:lnSpc>
            </a:pPr>
            <a:r>
              <a:rPr lang="en-GB" sz="2400" b="1" dirty="0">
                <a:solidFill>
                  <a:schemeClr val="accent2"/>
                </a:solidFill>
                <a:latin typeface="Arial" charset="0"/>
                <a:ea typeface="Arial" charset="0"/>
                <a:cs typeface="Arial" charset="0"/>
              </a:rPr>
              <a:t>THREE-PHASE ALTERNATING CURRENT</a:t>
            </a:r>
          </a:p>
          <a:p>
            <a:r>
              <a:rPr lang="en-US" sz="2400" dirty="0">
                <a:latin typeface="Arial" charset="0"/>
                <a:ea typeface="Arial" charset="0"/>
                <a:cs typeface="Arial" charset="0"/>
              </a:rPr>
              <a:t>Large consumers of electricity use three-phase </a:t>
            </a:r>
            <a:r>
              <a:rPr lang="en-US" sz="2400" i="1" dirty="0">
                <a:latin typeface="Arial" charset="0"/>
                <a:ea typeface="Arial" charset="0"/>
                <a:cs typeface="Arial" charset="0"/>
              </a:rPr>
              <a:t>ac</a:t>
            </a:r>
            <a:r>
              <a:rPr lang="en-US" sz="2400" dirty="0">
                <a:latin typeface="Arial" charset="0"/>
                <a:ea typeface="Arial" charset="0"/>
                <a:cs typeface="Arial" charset="0"/>
              </a:rPr>
              <a:t> power because:</a:t>
            </a:r>
          </a:p>
          <a:p>
            <a:pPr marL="342900" indent="-342900">
              <a:buFont typeface="Arial" panose="020B0604020202020204" pitchFamily="34" charset="0"/>
              <a:buChar char="•"/>
            </a:pPr>
            <a:r>
              <a:rPr lang="en-US" sz="2400" dirty="0">
                <a:latin typeface="Arial" charset="0"/>
                <a:ea typeface="Arial" charset="0"/>
                <a:cs typeface="Arial" charset="0"/>
              </a:rPr>
              <a:t>Three-phase power is cheaper to generate and transmit.</a:t>
            </a:r>
          </a:p>
          <a:p>
            <a:pPr marL="342900" indent="-342900">
              <a:buFont typeface="Arial" panose="020B0604020202020204" pitchFamily="34" charset="0"/>
              <a:buChar char="•"/>
            </a:pPr>
            <a:r>
              <a:rPr lang="en-US" sz="2400" dirty="0">
                <a:latin typeface="Arial" charset="0"/>
                <a:ea typeface="Arial" charset="0"/>
                <a:cs typeface="Arial" charset="0"/>
              </a:rPr>
              <a:t>Three-phase motors are more efficient and can be constructed in large sizes.</a:t>
            </a:r>
            <a:r>
              <a:rPr lang="en-GB" sz="2400" b="1" dirty="0">
                <a:latin typeface="Arial" charset="0"/>
                <a:ea typeface="Arial" charset="0"/>
                <a:cs typeface="Arial" charset="0"/>
              </a:rPr>
              <a:t> </a:t>
            </a:r>
          </a:p>
          <a:p>
            <a:endParaRPr lang="en-US" sz="2400" dirty="0">
              <a:latin typeface="Arial" charset="0"/>
              <a:ea typeface="Arial" charset="0"/>
              <a:cs typeface="Arial" charset="0"/>
            </a:endParaRPr>
          </a:p>
        </p:txBody>
      </p:sp>
      <p:pic>
        <p:nvPicPr>
          <p:cNvPr id="15" name="Picture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0525" y="3717471"/>
            <a:ext cx="1795396" cy="2014452"/>
          </a:xfrm>
          <a:prstGeom prst="rect">
            <a:avLst/>
          </a:prstGeom>
        </p:spPr>
      </p:pic>
      <p:pic>
        <p:nvPicPr>
          <p:cNvPr id="16" name="Picture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23917" y="3717471"/>
            <a:ext cx="2759153" cy="1972626"/>
          </a:xfrm>
          <a:prstGeom prst="rect">
            <a:avLst/>
          </a:prstGeom>
        </p:spPr>
      </p:pic>
      <p:sp>
        <p:nvSpPr>
          <p:cNvPr id="17" name="Rectangle 16"/>
          <p:cNvSpPr/>
          <p:nvPr/>
        </p:nvSpPr>
        <p:spPr>
          <a:xfrm>
            <a:off x="3023076" y="5731923"/>
            <a:ext cx="5444119" cy="338554"/>
          </a:xfrm>
          <a:prstGeom prst="rect">
            <a:avLst/>
          </a:prstGeom>
        </p:spPr>
        <p:txBody>
          <a:bodyPr wrap="none">
            <a:spAutoFit/>
          </a:bodyPr>
          <a:lstStyle/>
          <a:p>
            <a:r>
              <a:rPr lang="en-US" sz="1600">
                <a:latin typeface="Arial" charset="0"/>
                <a:ea typeface="Arial" charset="0"/>
                <a:cs typeface="Arial" charset="0"/>
              </a:rPr>
              <a:t> Simple three-phase alternator and three-phase waveform</a:t>
            </a:r>
          </a:p>
        </p:txBody>
      </p:sp>
    </p:spTree>
    <p:extLst>
      <p:ext uri="{BB962C8B-B14F-4D97-AF65-F5344CB8AC3E}">
        <p14:creationId xmlns:p14="http://schemas.microsoft.com/office/powerpoint/2010/main" val="101341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PRIMARY CELLS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5: Batteries and direct current sources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19913" y="2189604"/>
            <a:ext cx="3672535" cy="3358239"/>
          </a:xfrm>
          <a:prstGeom prst="rect">
            <a:avLst/>
          </a:prstGeom>
        </p:spPr>
      </p:pic>
      <p:sp>
        <p:nvSpPr>
          <p:cNvPr id="5" name="Rectangle 4"/>
          <p:cNvSpPr/>
          <p:nvPr/>
        </p:nvSpPr>
        <p:spPr>
          <a:xfrm>
            <a:off x="8186509" y="5667678"/>
            <a:ext cx="1824538" cy="338554"/>
          </a:xfrm>
          <a:prstGeom prst="rect">
            <a:avLst/>
          </a:prstGeom>
        </p:spPr>
        <p:txBody>
          <a:bodyPr wrap="none">
            <a:spAutoFit/>
          </a:bodyPr>
          <a:lstStyle/>
          <a:p>
            <a:r>
              <a:rPr lang="en-US" sz="1600" dirty="0" err="1">
                <a:latin typeface="Arial" charset="0"/>
                <a:ea typeface="Arial" charset="0"/>
                <a:cs typeface="Arial" charset="0"/>
              </a:rPr>
              <a:t>Leclanché</a:t>
            </a:r>
            <a:r>
              <a:rPr lang="en-US" sz="1600" dirty="0">
                <a:latin typeface="Arial" charset="0"/>
                <a:ea typeface="Arial" charset="0"/>
                <a:cs typeface="Arial" charset="0"/>
              </a:rPr>
              <a:t> dry cell</a:t>
            </a:r>
          </a:p>
        </p:txBody>
      </p:sp>
      <p:sp>
        <p:nvSpPr>
          <p:cNvPr id="6" name="Rectangle 5"/>
          <p:cNvSpPr/>
          <p:nvPr/>
        </p:nvSpPr>
        <p:spPr>
          <a:xfrm>
            <a:off x="793376" y="2416469"/>
            <a:ext cx="6053817" cy="1569660"/>
          </a:xfrm>
          <a:prstGeom prst="rect">
            <a:avLst/>
          </a:prstGeom>
        </p:spPr>
        <p:txBody>
          <a:bodyPr wrap="square">
            <a:spAutoFit/>
          </a:bodyPr>
          <a:lstStyle/>
          <a:p>
            <a:r>
              <a:rPr lang="en-US" sz="2400" dirty="0">
                <a:latin typeface="Arial" charset="0"/>
                <a:ea typeface="Arial" charset="0"/>
                <a:cs typeface="Arial" charset="0"/>
              </a:rPr>
              <a:t>The </a:t>
            </a:r>
            <a:r>
              <a:rPr lang="en-US" sz="2400" dirty="0" err="1">
                <a:latin typeface="Arial" charset="0"/>
                <a:ea typeface="Arial" charset="0"/>
                <a:cs typeface="Arial" charset="0"/>
              </a:rPr>
              <a:t>Leclanché</a:t>
            </a:r>
            <a:r>
              <a:rPr lang="en-US" sz="2400" dirty="0">
                <a:latin typeface="Arial" charset="0"/>
                <a:ea typeface="Arial" charset="0"/>
                <a:cs typeface="Arial" charset="0"/>
              </a:rPr>
              <a:t> dry cell is the most often used primary cell, especially in the case of portable appliances such as torches and radios.</a:t>
            </a:r>
          </a:p>
        </p:txBody>
      </p:sp>
    </p:spTree>
    <p:extLst>
      <p:ext uri="{BB962C8B-B14F-4D97-AF65-F5344CB8AC3E}">
        <p14:creationId xmlns:p14="http://schemas.microsoft.com/office/powerpoint/2010/main" val="25122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Batteries and direct current sources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2123658"/>
          </a:xfrm>
          <a:prstGeom prst="rect">
            <a:avLst/>
          </a:prstGeom>
          <a:noFill/>
        </p:spPr>
        <p:txBody>
          <a:bodyPr wrap="square" numCol="1" rtlCol="0">
            <a:spAutoFit/>
          </a:bodyPr>
          <a:lstStyle/>
          <a:p>
            <a:pPr>
              <a:lnSpc>
                <a:spcPct val="150000"/>
              </a:lnSpc>
            </a:pPr>
            <a:r>
              <a:rPr lang="en-GB" sz="2400" b="1" dirty="0">
                <a:solidFill>
                  <a:schemeClr val="accent2"/>
                </a:solidFill>
                <a:latin typeface="Arial" charset="0"/>
                <a:ea typeface="Arial" charset="0"/>
                <a:cs typeface="Arial" charset="0"/>
              </a:rPr>
              <a:t>MINIATURE CELLS</a:t>
            </a:r>
          </a:p>
          <a:p>
            <a:r>
              <a:rPr lang="en-US" sz="2400" dirty="0">
                <a:latin typeface="Arial" charset="0"/>
                <a:ea typeface="Arial" charset="0"/>
                <a:cs typeface="Arial" charset="0"/>
              </a:rPr>
              <a:t>To meet the requirements of </a:t>
            </a:r>
            <a:r>
              <a:rPr lang="en-US" sz="2400" dirty="0" err="1">
                <a:latin typeface="Arial" charset="0"/>
                <a:ea typeface="Arial" charset="0"/>
                <a:cs typeface="Arial" charset="0"/>
              </a:rPr>
              <a:t>miniaturisation</a:t>
            </a:r>
            <a:r>
              <a:rPr lang="en-US" sz="2400" dirty="0">
                <a:latin typeface="Arial" charset="0"/>
                <a:ea typeface="Arial" charset="0"/>
                <a:cs typeface="Arial" charset="0"/>
              </a:rPr>
              <a:t> (such as for guided missiles, hearing aids, pacemakers, calculators and wrist watches) ‘button’ cells such as the mercury oxide, silver oxide and other similar primary cells were developed.</a:t>
            </a:r>
          </a:p>
        </p:txBody>
      </p:sp>
      <p:sp>
        <p:nvSpPr>
          <p:cNvPr id="17" name="Rectangle 16"/>
          <p:cNvSpPr/>
          <p:nvPr/>
        </p:nvSpPr>
        <p:spPr>
          <a:xfrm>
            <a:off x="8017207" y="5731097"/>
            <a:ext cx="1606530" cy="338554"/>
          </a:xfrm>
          <a:prstGeom prst="rect">
            <a:avLst/>
          </a:prstGeom>
        </p:spPr>
        <p:txBody>
          <a:bodyPr wrap="none">
            <a:spAutoFit/>
          </a:bodyPr>
          <a:lstStyle/>
          <a:p>
            <a:r>
              <a:rPr lang="en-US" sz="1600" dirty="0">
                <a:latin typeface="Arial" charset="0"/>
                <a:ea typeface="Arial" charset="0"/>
                <a:cs typeface="Arial" charset="0"/>
              </a:rPr>
              <a:t>Silver oxide cell</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4478" y="3607439"/>
            <a:ext cx="2742601" cy="1846907"/>
          </a:xfrm>
          <a:prstGeom prst="rect">
            <a:avLst/>
          </a:prstGeom>
        </p:spPr>
      </p:pic>
    </p:spTree>
    <p:extLst>
      <p:ext uri="{BB962C8B-B14F-4D97-AF65-F5344CB8AC3E}">
        <p14:creationId xmlns:p14="http://schemas.microsoft.com/office/powerpoint/2010/main" val="1220961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Batteries and direct current sources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384995"/>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LEAD-ACID CELL (SECONDARY CELLS) </a:t>
            </a:r>
            <a:endParaRPr lang="en-GB" sz="2400" b="1" dirty="0">
              <a:solidFill>
                <a:schemeClr val="accent2"/>
              </a:solidFill>
              <a:latin typeface="Arial" charset="0"/>
              <a:ea typeface="Arial" charset="0"/>
              <a:cs typeface="Arial" charset="0"/>
            </a:endParaRPr>
          </a:p>
          <a:p>
            <a:r>
              <a:rPr lang="en-US" sz="2400" dirty="0">
                <a:latin typeface="Arial" charset="0"/>
                <a:ea typeface="Arial" charset="0"/>
                <a:cs typeface="Arial" charset="0"/>
              </a:rPr>
              <a:t>The most often used secondary cell is the lead-acid cell as used in motor</a:t>
            </a:r>
          </a:p>
          <a:p>
            <a:r>
              <a:rPr lang="en-US" sz="2400" dirty="0">
                <a:latin typeface="Arial" charset="0"/>
                <a:ea typeface="Arial" charset="0"/>
                <a:cs typeface="Arial" charset="0"/>
              </a:rPr>
              <a:t>vehicles.</a:t>
            </a:r>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83549" y="3714697"/>
            <a:ext cx="2097823" cy="2031535"/>
          </a:xfrm>
          <a:prstGeom prst="rect">
            <a:avLst/>
          </a:prstGeom>
        </p:spPr>
      </p:pic>
    </p:spTree>
    <p:extLst>
      <p:ext uri="{BB962C8B-B14F-4D97-AF65-F5344CB8AC3E}">
        <p14:creationId xmlns:p14="http://schemas.microsoft.com/office/powerpoint/2010/main" val="1159592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Batteries and direct current sources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015663"/>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CHOICE OF CELLS</a:t>
            </a:r>
          </a:p>
          <a:p>
            <a:r>
              <a:rPr lang="en-US" sz="2400" dirty="0">
                <a:latin typeface="Arial" charset="0"/>
                <a:ea typeface="Arial" charset="0"/>
                <a:cs typeface="Arial" charset="0"/>
              </a:rPr>
              <a:t>Certain factors may have to be considered when selecting cells, such as:</a:t>
            </a:r>
          </a:p>
        </p:txBody>
      </p:sp>
      <p:sp>
        <p:nvSpPr>
          <p:cNvPr id="2" name="Rectangle 1"/>
          <p:cNvSpPr/>
          <p:nvPr/>
        </p:nvSpPr>
        <p:spPr>
          <a:xfrm>
            <a:off x="793376" y="2824379"/>
            <a:ext cx="10920761" cy="2308324"/>
          </a:xfrm>
          <a:prstGeom prst="rect">
            <a:avLst/>
          </a:prstGeom>
        </p:spPr>
        <p:txBody>
          <a:bodyPr wrap="square" numCol="1">
            <a:spAutoFit/>
          </a:bodyPr>
          <a:lstStyle/>
          <a:p>
            <a:pPr marL="342900" indent="-342900">
              <a:buFont typeface="Arial" panose="020B0604020202020204" pitchFamily="34" charset="0"/>
              <a:buChar char="•"/>
            </a:pPr>
            <a:r>
              <a:rPr lang="en-US" sz="2400" dirty="0">
                <a:latin typeface="Arial" charset="0"/>
                <a:ea typeface="Arial" charset="0"/>
                <a:cs typeface="Arial" charset="0"/>
              </a:rPr>
              <a:t>The voltage required by the load;</a:t>
            </a:r>
          </a:p>
          <a:p>
            <a:pPr marL="342900" indent="-342900">
              <a:buFont typeface="Arial" panose="020B0604020202020204" pitchFamily="34" charset="0"/>
              <a:buChar char="•"/>
            </a:pPr>
            <a:r>
              <a:rPr lang="en-US" sz="2400" dirty="0">
                <a:latin typeface="Arial" charset="0"/>
                <a:ea typeface="Arial" charset="0"/>
                <a:cs typeface="Arial" charset="0"/>
              </a:rPr>
              <a:t>The current delivering capacity (the load current) that is required;</a:t>
            </a:r>
          </a:p>
          <a:p>
            <a:pPr marL="342900" indent="-342900">
              <a:buFont typeface="Arial" panose="020B0604020202020204" pitchFamily="34" charset="0"/>
              <a:buChar char="•"/>
            </a:pPr>
            <a:r>
              <a:rPr lang="en-US" sz="2400" dirty="0">
                <a:latin typeface="Arial" charset="0"/>
                <a:ea typeface="Arial" charset="0"/>
                <a:cs typeface="Arial" charset="0"/>
              </a:rPr>
              <a:t>The duration of current flow;</a:t>
            </a:r>
          </a:p>
          <a:p>
            <a:pPr marL="342900" indent="-342900">
              <a:buFont typeface="Arial" panose="020B0604020202020204" pitchFamily="34" charset="0"/>
              <a:buChar char="•"/>
            </a:pPr>
            <a:r>
              <a:rPr lang="en-US" sz="2400" dirty="0">
                <a:latin typeface="Arial" charset="0"/>
                <a:ea typeface="Arial" charset="0"/>
                <a:cs typeface="Arial" charset="0"/>
              </a:rPr>
              <a:t>The life expectancy of the cell;</a:t>
            </a:r>
          </a:p>
          <a:p>
            <a:pPr marL="342900" indent="-342900">
              <a:buFont typeface="Arial" panose="020B0604020202020204" pitchFamily="34" charset="0"/>
              <a:buChar char="•"/>
            </a:pPr>
            <a:r>
              <a:rPr lang="en-US" sz="2400" dirty="0">
                <a:latin typeface="Arial" charset="0"/>
                <a:ea typeface="Arial" charset="0"/>
                <a:cs typeface="Arial" charset="0"/>
              </a:rPr>
              <a:t>Whether or not a rechargeable cell is required; and</a:t>
            </a:r>
          </a:p>
          <a:p>
            <a:pPr marL="342900" indent="-342900">
              <a:buFont typeface="Arial" panose="020B0604020202020204" pitchFamily="34" charset="0"/>
              <a:buChar char="•"/>
            </a:pPr>
            <a:r>
              <a:rPr lang="en-US" sz="2400" dirty="0">
                <a:latin typeface="Arial" charset="0"/>
                <a:ea typeface="Arial" charset="0"/>
                <a:cs typeface="Arial" charset="0"/>
              </a:rPr>
              <a:t>The shelf (storage) life of the cell.</a:t>
            </a:r>
          </a:p>
        </p:txBody>
      </p:sp>
    </p:spTree>
    <p:extLst>
      <p:ext uri="{BB962C8B-B14F-4D97-AF65-F5344CB8AC3E}">
        <p14:creationId xmlns:p14="http://schemas.microsoft.com/office/powerpoint/2010/main" val="1676946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Batteries and direct current sources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COMPARISON OF CELLS</a:t>
            </a:r>
          </a:p>
        </p:txBody>
      </p:sp>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61606" y="2321536"/>
            <a:ext cx="6019482" cy="3915717"/>
          </a:xfrm>
          <a:prstGeom prst="rect">
            <a:avLst/>
          </a:prstGeom>
        </p:spPr>
      </p:pic>
    </p:spTree>
    <p:extLst>
      <p:ext uri="{BB962C8B-B14F-4D97-AF65-F5344CB8AC3E}">
        <p14:creationId xmlns:p14="http://schemas.microsoft.com/office/powerpoint/2010/main" val="683755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Batteries and direct current sources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754326"/>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DIRECT CURRENT GENERATOR</a:t>
            </a:r>
          </a:p>
          <a:p>
            <a:r>
              <a:rPr lang="en-US" sz="2400" dirty="0">
                <a:latin typeface="Arial" charset="0"/>
                <a:ea typeface="Arial" charset="0"/>
                <a:cs typeface="Arial" charset="0"/>
              </a:rPr>
              <a:t>In order to generate direct current, the two slip-rings of the alternator can be replaced by one ring which is split into two halves and insulated from each other.</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21601" y="3339806"/>
            <a:ext cx="3627549" cy="2495970"/>
          </a:xfrm>
          <a:prstGeom prst="rect">
            <a:avLst/>
          </a:prstGeom>
        </p:spPr>
      </p:pic>
      <p:sp>
        <p:nvSpPr>
          <p:cNvPr id="8" name="Rectangle 7"/>
          <p:cNvSpPr/>
          <p:nvPr/>
        </p:nvSpPr>
        <p:spPr>
          <a:xfrm>
            <a:off x="4596470" y="5835776"/>
            <a:ext cx="2077813" cy="338554"/>
          </a:xfrm>
          <a:prstGeom prst="rect">
            <a:avLst/>
          </a:prstGeom>
        </p:spPr>
        <p:txBody>
          <a:bodyPr wrap="none">
            <a:spAutoFit/>
          </a:bodyPr>
          <a:lstStyle/>
          <a:p>
            <a:r>
              <a:rPr lang="en-US" sz="1600" dirty="0">
                <a:latin typeface="Arial" charset="0"/>
                <a:ea typeface="Arial" charset="0"/>
                <a:cs typeface="Arial" charset="0"/>
              </a:rPr>
              <a:t> Simple dc generator</a:t>
            </a:r>
          </a:p>
        </p:txBody>
      </p:sp>
    </p:spTree>
    <p:extLst>
      <p:ext uri="{BB962C8B-B14F-4D97-AF65-F5344CB8AC3E}">
        <p14:creationId xmlns:p14="http://schemas.microsoft.com/office/powerpoint/2010/main" val="177958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Safety and basic hand tools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41632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ENVIRONMENTAL</a:t>
            </a:r>
          </a:p>
          <a:p>
            <a:pPr>
              <a:lnSpc>
                <a:spcPct val="150000"/>
              </a:lnSpc>
            </a:pPr>
            <a:r>
              <a:rPr lang="en-GB" sz="2400" dirty="0">
                <a:latin typeface="Arial" panose="020B0604020202020204" pitchFamily="34" charset="0"/>
                <a:cs typeface="Arial" panose="020B0604020202020204" pitchFamily="34" charset="0"/>
              </a:rPr>
              <a:t>Employers must provide and maintain a safe and health and safety risk-free working environment and employees must obey all health and safety rules.</a:t>
            </a:r>
          </a:p>
          <a:p>
            <a:pPr>
              <a:lnSpc>
                <a:spcPct val="150000"/>
              </a:lnSpc>
            </a:pPr>
            <a:endParaRPr lang="en-GB" sz="2400" dirty="0">
              <a:latin typeface="Arial" panose="020B0604020202020204" pitchFamily="34" charset="0"/>
              <a:cs typeface="Arial" panose="020B0604020202020204" pitchFamily="34" charset="0"/>
            </a:endParaRPr>
          </a:p>
          <a:p>
            <a:pPr>
              <a:lnSpc>
                <a:spcPct val="150000"/>
              </a:lnSpc>
            </a:pPr>
            <a:r>
              <a:rPr lang="en-GB" sz="2400" dirty="0">
                <a:latin typeface="Arial" panose="020B0604020202020204" pitchFamily="34" charset="0"/>
                <a:cs typeface="Arial" panose="020B0604020202020204" pitchFamily="34" charset="0"/>
              </a:rPr>
              <a:t>Includes housekeeping, colour-coding, safety signs, machine guarding, and grinders and ladders.</a:t>
            </a:r>
          </a:p>
        </p:txBody>
      </p:sp>
    </p:spTree>
    <p:extLst>
      <p:ext uri="{BB962C8B-B14F-4D97-AF65-F5344CB8AC3E}">
        <p14:creationId xmlns:p14="http://schemas.microsoft.com/office/powerpoint/2010/main" val="2961446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5: Batteries and direct current sources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4154984"/>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METHODS OF PRODUCING ELECTRICITY</a:t>
            </a:r>
          </a:p>
          <a:p>
            <a:pPr>
              <a:lnSpc>
                <a:spcPct val="150000"/>
              </a:lnSpc>
            </a:pPr>
            <a:r>
              <a:rPr lang="en-US" sz="2400" dirty="0">
                <a:latin typeface="Arial" charset="0"/>
                <a:ea typeface="Arial" charset="0"/>
                <a:cs typeface="Arial" charset="0"/>
              </a:rPr>
              <a:t>Including primary and secondary cells and generators, electricity can be produced in the following ways:</a:t>
            </a:r>
          </a:p>
          <a:p>
            <a:pPr marL="342900" indent="-342900">
              <a:buFont typeface="Arial" charset="0"/>
              <a:buChar char="•"/>
            </a:pPr>
            <a:r>
              <a:rPr lang="en-US" sz="2400" dirty="0">
                <a:latin typeface="Arial" charset="0"/>
                <a:ea typeface="Arial" charset="0"/>
                <a:cs typeface="Arial" charset="0"/>
              </a:rPr>
              <a:t>Chemical reaction;</a:t>
            </a:r>
          </a:p>
          <a:p>
            <a:pPr marL="342900" indent="-342900">
              <a:buFont typeface="Arial" charset="0"/>
              <a:buChar char="•"/>
            </a:pPr>
            <a:r>
              <a:rPr lang="en-US" sz="2400" dirty="0">
                <a:latin typeface="Arial" charset="0"/>
                <a:ea typeface="Arial" charset="0"/>
                <a:cs typeface="Arial" charset="0"/>
              </a:rPr>
              <a:t>Electro-magnetic induction;</a:t>
            </a:r>
          </a:p>
          <a:p>
            <a:pPr marL="342900" indent="-342900">
              <a:buFont typeface="Arial" charset="0"/>
              <a:buChar char="•"/>
            </a:pPr>
            <a:r>
              <a:rPr lang="en-US" sz="2400" dirty="0">
                <a:latin typeface="Arial" charset="0"/>
                <a:ea typeface="Arial" charset="0"/>
                <a:cs typeface="Arial" charset="0"/>
              </a:rPr>
              <a:t>Solar energy conversion; </a:t>
            </a:r>
          </a:p>
          <a:p>
            <a:pPr marL="342900" indent="-342900">
              <a:buFont typeface="Arial" charset="0"/>
              <a:buChar char="•"/>
            </a:pPr>
            <a:r>
              <a:rPr lang="en-US" sz="2400" dirty="0">
                <a:latin typeface="Arial" charset="0"/>
                <a:ea typeface="Arial" charset="0"/>
                <a:cs typeface="Arial" charset="0"/>
              </a:rPr>
              <a:t>Heat; and </a:t>
            </a:r>
          </a:p>
          <a:p>
            <a:pPr marL="342900" indent="-342900">
              <a:buFont typeface="Arial" charset="0"/>
              <a:buChar char="•"/>
            </a:pPr>
            <a:r>
              <a:rPr lang="en-US" sz="2400" dirty="0">
                <a:latin typeface="Arial" charset="0"/>
                <a:ea typeface="Arial" charset="0"/>
                <a:cs typeface="Arial" charset="0"/>
              </a:rPr>
              <a:t>Friction.</a:t>
            </a:r>
          </a:p>
          <a:p>
            <a:pPr>
              <a:lnSpc>
                <a:spcPct val="150000"/>
              </a:lnSpc>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9068267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VOLTMETERS AND AMMETERS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6: Measuring instruments</a:t>
            </a:r>
          </a:p>
        </p:txBody>
      </p:sp>
      <p:sp>
        <p:nvSpPr>
          <p:cNvPr id="6" name="Rectangle 5"/>
          <p:cNvSpPr/>
          <p:nvPr/>
        </p:nvSpPr>
        <p:spPr>
          <a:xfrm>
            <a:off x="793376" y="2416469"/>
            <a:ext cx="10324390" cy="1200329"/>
          </a:xfrm>
          <a:prstGeom prst="rect">
            <a:avLst/>
          </a:prstGeom>
        </p:spPr>
        <p:txBody>
          <a:bodyPr wrap="square">
            <a:spAutoFit/>
          </a:bodyPr>
          <a:lstStyle/>
          <a:p>
            <a:r>
              <a:rPr lang="en-US" sz="2400" dirty="0">
                <a:latin typeface="Arial" charset="0"/>
                <a:ea typeface="Arial" charset="0"/>
                <a:cs typeface="Arial" charset="0"/>
              </a:rPr>
              <a:t>An ammeter measures the current (or a known fraction of it), and a voltmeter measures the current proportional to the voltage.</a:t>
            </a:r>
          </a:p>
          <a:p>
            <a:r>
              <a:rPr lang="en-US" sz="2400" dirty="0">
                <a:latin typeface="Arial" charset="0"/>
                <a:ea typeface="Arial" charset="0"/>
                <a:cs typeface="Arial" charset="0"/>
              </a:rPr>
              <a:t>Fundamentally, both instruments are the same.</a:t>
            </a:r>
          </a:p>
        </p:txBody>
      </p:sp>
    </p:spTree>
    <p:extLst>
      <p:ext uri="{BB962C8B-B14F-4D97-AF65-F5344CB8AC3E}">
        <p14:creationId xmlns:p14="http://schemas.microsoft.com/office/powerpoint/2010/main" val="6560874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1200329"/>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MOVING IRON METER</a:t>
            </a:r>
          </a:p>
          <a:p>
            <a:pPr>
              <a:lnSpc>
                <a:spcPct val="150000"/>
              </a:lnSpc>
            </a:pPr>
            <a:r>
              <a:rPr lang="en-US" sz="2400" dirty="0">
                <a:latin typeface="Arial" charset="0"/>
                <a:ea typeface="Arial" charset="0"/>
                <a:cs typeface="Arial" charset="0"/>
              </a:rPr>
              <a:t>There are two types of moving iron meters: </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8345" y="3550805"/>
            <a:ext cx="3586118" cy="2201135"/>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17951" y="3548624"/>
            <a:ext cx="2647911" cy="2442722"/>
          </a:xfrm>
          <a:prstGeom prst="rect">
            <a:avLst/>
          </a:prstGeom>
        </p:spPr>
      </p:pic>
      <p:sp>
        <p:nvSpPr>
          <p:cNvPr id="8" name="Rectangle 7"/>
          <p:cNvSpPr/>
          <p:nvPr/>
        </p:nvSpPr>
        <p:spPr>
          <a:xfrm>
            <a:off x="7316539" y="2902293"/>
            <a:ext cx="2569934" cy="646331"/>
          </a:xfrm>
          <a:prstGeom prst="rect">
            <a:avLst/>
          </a:prstGeom>
        </p:spPr>
        <p:txBody>
          <a:bodyPr wrap="none">
            <a:spAutoFit/>
          </a:bodyPr>
          <a:lstStyle/>
          <a:p>
            <a:pPr marL="342900" indent="-342900">
              <a:lnSpc>
                <a:spcPct val="150000"/>
              </a:lnSpc>
              <a:buFont typeface="Arial" charset="0"/>
              <a:buChar char="•"/>
            </a:pPr>
            <a:r>
              <a:rPr lang="en-US" sz="2400" dirty="0">
                <a:latin typeface="Arial" charset="0"/>
                <a:ea typeface="Arial" charset="0"/>
                <a:cs typeface="Arial" charset="0"/>
              </a:rPr>
              <a:t>Repulsion type</a:t>
            </a:r>
          </a:p>
        </p:txBody>
      </p:sp>
      <p:sp>
        <p:nvSpPr>
          <p:cNvPr id="9" name="Rectangle 8"/>
          <p:cNvSpPr/>
          <p:nvPr/>
        </p:nvSpPr>
        <p:spPr>
          <a:xfrm>
            <a:off x="998345" y="2904474"/>
            <a:ext cx="2497800" cy="646331"/>
          </a:xfrm>
          <a:prstGeom prst="rect">
            <a:avLst/>
          </a:prstGeom>
        </p:spPr>
        <p:txBody>
          <a:bodyPr wrap="none">
            <a:spAutoFit/>
          </a:bodyPr>
          <a:lstStyle/>
          <a:p>
            <a:pPr marL="342900" indent="-342900">
              <a:lnSpc>
                <a:spcPct val="150000"/>
              </a:lnSpc>
              <a:buFont typeface="Arial" charset="0"/>
              <a:buChar char="•"/>
            </a:pPr>
            <a:r>
              <a:rPr lang="en-US" sz="2400" dirty="0">
                <a:latin typeface="Arial" charset="0"/>
                <a:ea typeface="Arial" charset="0"/>
                <a:cs typeface="Arial" charset="0"/>
              </a:rPr>
              <a:t>Attraction type</a:t>
            </a:r>
          </a:p>
        </p:txBody>
      </p:sp>
    </p:spTree>
    <p:extLst>
      <p:ext uri="{BB962C8B-B14F-4D97-AF65-F5344CB8AC3E}">
        <p14:creationId xmlns:p14="http://schemas.microsoft.com/office/powerpoint/2010/main" val="1869028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2019" cy="2123658"/>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MOVING COIL METER (PERMANENT MAGNET TYPE)</a:t>
            </a:r>
          </a:p>
          <a:p>
            <a:r>
              <a:rPr lang="en-US" sz="2400" dirty="0">
                <a:latin typeface="Arial" charset="0"/>
                <a:ea typeface="Arial" charset="0"/>
                <a:cs typeface="Arial" charset="0"/>
              </a:rPr>
              <a:t>The right-hand side of the coil experiences a downward force and the left-hand side, an upward force. This causes the coil to move in a clockwise direction. The larger the current through the coil, the stronger the magnetic field and the larger the deflecting torque.</a:t>
            </a:r>
            <a:endParaRPr lang="en-US" sz="2400" b="1" dirty="0">
              <a:solidFill>
                <a:schemeClr val="accent2"/>
              </a:solidFill>
              <a:latin typeface="Arial" charset="0"/>
              <a:ea typeface="Arial" charset="0"/>
              <a:cs typeface="Arial" charset="0"/>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49746" y="3642731"/>
            <a:ext cx="2846439" cy="2542478"/>
          </a:xfrm>
          <a:prstGeom prst="rect">
            <a:avLst/>
          </a:prstGeom>
        </p:spPr>
      </p:pic>
    </p:spTree>
    <p:extLst>
      <p:ext uri="{BB962C8B-B14F-4D97-AF65-F5344CB8AC3E}">
        <p14:creationId xmlns:p14="http://schemas.microsoft.com/office/powerpoint/2010/main" val="2018373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1754326"/>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INSULATION RESISTANCE TESTER (“MEGGER”)</a:t>
            </a:r>
            <a:endParaRPr lang="en-US" sz="2400" dirty="0">
              <a:latin typeface="Arial" charset="0"/>
              <a:ea typeface="Arial" charset="0"/>
              <a:cs typeface="Arial" charset="0"/>
            </a:endParaRPr>
          </a:p>
          <a:p>
            <a:r>
              <a:rPr lang="en-US" sz="2400" dirty="0">
                <a:latin typeface="Arial" charset="0"/>
                <a:ea typeface="Arial" charset="0"/>
                <a:cs typeface="Arial" charset="0"/>
              </a:rPr>
              <a:t>The lower the resistance, the greater the current through the deflecting coil and the greater the force will be tending to line the flux of the deflecting coil with that of the main flux.</a:t>
            </a:r>
            <a:endParaRPr lang="en-US" sz="2400" b="1" dirty="0">
              <a:solidFill>
                <a:schemeClr val="accent2"/>
              </a:solidFill>
              <a:latin typeface="Arial" charset="0"/>
              <a:ea typeface="Arial" charset="0"/>
              <a:cs typeface="Arial" charset="0"/>
            </a:endParaRP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r="-108"/>
          <a:stretch/>
        </p:blipFill>
        <p:spPr>
          <a:xfrm>
            <a:off x="1052840" y="4016096"/>
            <a:ext cx="4163744" cy="1817649"/>
          </a:xfrm>
          <a:prstGeom prst="rect">
            <a:avLst/>
          </a:prstGeom>
        </p:spPr>
      </p:pic>
      <p:pic>
        <p:nvPicPr>
          <p:cNvPr id="14" name="Picture 13"/>
          <p:cNvPicPr>
            <a:picLocks noChangeAspect="1"/>
          </p:cNvPicPr>
          <p:nvPr/>
        </p:nvPicPr>
        <p:blipFill rotWithShape="1">
          <a:blip r:embed="rId5" cstate="screen">
            <a:extLst>
              <a:ext uri="{28A0092B-C50C-407E-A947-70E740481C1C}">
                <a14:useLocalDpi xmlns:a14="http://schemas.microsoft.com/office/drawing/2010/main"/>
              </a:ext>
            </a:extLst>
          </a:blip>
          <a:srcRect r="-8344"/>
          <a:stretch/>
        </p:blipFill>
        <p:spPr>
          <a:xfrm>
            <a:off x="5941318" y="3675714"/>
            <a:ext cx="4533106" cy="2314135"/>
          </a:xfrm>
          <a:prstGeom prst="rect">
            <a:avLst/>
          </a:prstGeom>
        </p:spPr>
      </p:pic>
    </p:spTree>
    <p:extLst>
      <p:ext uri="{BB962C8B-B14F-4D97-AF65-F5344CB8AC3E}">
        <p14:creationId xmlns:p14="http://schemas.microsoft.com/office/powerpoint/2010/main" val="1630736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6: Measuring instruments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3231654"/>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CONNECTION OF INSTRUMENTS</a:t>
            </a:r>
          </a:p>
          <a:p>
            <a:r>
              <a:rPr lang="en-US" sz="2400" dirty="0">
                <a:latin typeface="Arial" charset="0"/>
                <a:ea typeface="Arial" charset="0"/>
                <a:cs typeface="Arial" charset="0"/>
              </a:rPr>
              <a:t>For low voltage and low current circuits, instruments such as voltmeters and</a:t>
            </a:r>
          </a:p>
          <a:p>
            <a:r>
              <a:rPr lang="en-US" sz="2400" dirty="0">
                <a:latin typeface="Arial" charset="0"/>
                <a:ea typeface="Arial" charset="0"/>
                <a:cs typeface="Arial" charset="0"/>
              </a:rPr>
              <a:t>ammeters are connected directly. </a:t>
            </a:r>
          </a:p>
          <a:p>
            <a:endParaRPr lang="en-US" sz="2400" dirty="0">
              <a:latin typeface="Arial" charset="0"/>
              <a:ea typeface="Arial" charset="0"/>
              <a:cs typeface="Arial" charset="0"/>
            </a:endParaRPr>
          </a:p>
          <a:p>
            <a:r>
              <a:rPr lang="en-US" sz="2400" dirty="0">
                <a:latin typeface="Arial" charset="0"/>
                <a:ea typeface="Arial" charset="0"/>
                <a:cs typeface="Arial" charset="0"/>
              </a:rPr>
              <a:t>In order to extend the range of instruments and to enable them to measure higher voltages and currents, series and shunt resistors (for both ac and dc circuits) and instrument transformers for higher </a:t>
            </a:r>
            <a:r>
              <a:rPr lang="en-US" sz="2400" i="1" dirty="0">
                <a:latin typeface="Arial" charset="0"/>
                <a:ea typeface="Arial" charset="0"/>
                <a:cs typeface="Arial" charset="0"/>
              </a:rPr>
              <a:t>ac</a:t>
            </a:r>
            <a:r>
              <a:rPr lang="en-US" sz="2400" dirty="0">
                <a:latin typeface="Arial" charset="0"/>
                <a:ea typeface="Arial" charset="0"/>
                <a:cs typeface="Arial" charset="0"/>
              </a:rPr>
              <a:t> voltages and currents can be used.</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506212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CONDUCTORS MATERIALS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7: Conductors, Cables, and </a:t>
            </a:r>
            <a:r>
              <a:rPr lang="en-GB" sz="3600" b="1" dirty="0" err="1">
                <a:latin typeface="Arial" panose="020B0604020202020204" pitchFamily="34" charset="0"/>
                <a:cs typeface="Arial" panose="020B0604020202020204" pitchFamily="34" charset="0"/>
              </a:rPr>
              <a:t>wireways</a:t>
            </a:r>
            <a:endParaRPr lang="en-GB" sz="3600" b="1" dirty="0">
              <a:latin typeface="Arial" panose="020B0604020202020204" pitchFamily="34" charset="0"/>
              <a:cs typeface="Arial" panose="020B0604020202020204" pitchFamily="34" charset="0"/>
            </a:endParaRPr>
          </a:p>
        </p:txBody>
      </p:sp>
      <p:sp>
        <p:nvSpPr>
          <p:cNvPr id="6" name="Rectangle 5"/>
          <p:cNvSpPr/>
          <p:nvPr/>
        </p:nvSpPr>
        <p:spPr>
          <a:xfrm>
            <a:off x="793376" y="2416469"/>
            <a:ext cx="10324390" cy="461665"/>
          </a:xfrm>
          <a:prstGeom prst="rect">
            <a:avLst/>
          </a:prstGeom>
        </p:spPr>
        <p:txBody>
          <a:bodyPr wrap="square">
            <a:spAutoFit/>
          </a:bodyPr>
          <a:lstStyle/>
          <a:p>
            <a:r>
              <a:rPr lang="en-US" sz="2400" dirty="0">
                <a:latin typeface="Arial" charset="0"/>
                <a:ea typeface="Arial" charset="0"/>
                <a:cs typeface="Arial" charset="0"/>
              </a:rPr>
              <a:t>Some materials are better conductors than others, seen in the table below:</a:t>
            </a:r>
          </a:p>
        </p:txBody>
      </p:sp>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94000" y="2976032"/>
            <a:ext cx="5689600" cy="3149600"/>
          </a:xfrm>
          <a:prstGeom prst="rect">
            <a:avLst/>
          </a:prstGeom>
        </p:spPr>
      </p:pic>
    </p:spTree>
    <p:extLst>
      <p:ext uri="{BB962C8B-B14F-4D97-AF65-F5344CB8AC3E}">
        <p14:creationId xmlns:p14="http://schemas.microsoft.com/office/powerpoint/2010/main" val="305987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7: Conductors, Cables, and </a:t>
            </a:r>
            <a:r>
              <a:rPr lang="en-GB" sz="2400" b="1" dirty="0" err="1">
                <a:latin typeface="Arial" panose="020B0604020202020204" pitchFamily="34" charset="0"/>
                <a:cs typeface="Arial" panose="020B0604020202020204" pitchFamily="34" charset="0"/>
              </a:rPr>
              <a:t>wireways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1754326"/>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INSULATORS</a:t>
            </a:r>
          </a:p>
          <a:p>
            <a:r>
              <a:rPr lang="en-US" sz="2400" dirty="0">
                <a:latin typeface="Arial" charset="0"/>
                <a:ea typeface="Arial" charset="0"/>
                <a:cs typeface="Arial" charset="0"/>
              </a:rPr>
              <a:t>The main function of insulating materials is to support and/or electrically separate conductors in order to prevent the flow of an electric current where a potential difference exists between two or more points.</a:t>
            </a:r>
            <a:endParaRPr lang="en-US" sz="2400" b="1" dirty="0">
              <a:latin typeface="Arial" charset="0"/>
              <a:ea typeface="Arial" charset="0"/>
              <a:cs typeface="Arial" charset="0"/>
            </a:endParaRPr>
          </a:p>
        </p:txBody>
      </p:sp>
    </p:spTree>
    <p:extLst>
      <p:ext uri="{BB962C8B-B14F-4D97-AF65-F5344CB8AC3E}">
        <p14:creationId xmlns:p14="http://schemas.microsoft.com/office/powerpoint/2010/main" val="7609143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7: Conductors, Cables, and </a:t>
            </a:r>
            <a:r>
              <a:rPr lang="en-GB" sz="2400" b="1" dirty="0" err="1">
                <a:latin typeface="Arial" panose="020B0604020202020204" pitchFamily="34" charset="0"/>
                <a:cs typeface="Arial" panose="020B0604020202020204" pitchFamily="34" charset="0"/>
              </a:rPr>
              <a:t>wireways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2123658"/>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ARMOURED CABLES</a:t>
            </a:r>
          </a:p>
          <a:p>
            <a:r>
              <a:rPr lang="en-US" sz="2400" dirty="0">
                <a:latin typeface="Arial" charset="0"/>
                <a:ea typeface="Arial" charset="0"/>
                <a:cs typeface="Arial" charset="0"/>
              </a:rPr>
              <a:t>Different types of armored cables include:</a:t>
            </a:r>
          </a:p>
          <a:p>
            <a:pPr marL="342900" indent="-342900">
              <a:buFont typeface="Arial" charset="0"/>
              <a:buChar char="•"/>
            </a:pPr>
            <a:r>
              <a:rPr lang="en-US" sz="2400" dirty="0">
                <a:latin typeface="Arial" charset="0"/>
                <a:ea typeface="Arial" charset="0"/>
                <a:cs typeface="Arial" charset="0"/>
              </a:rPr>
              <a:t>PVC insulated steel wire </a:t>
            </a:r>
            <a:r>
              <a:rPr lang="en-US" sz="2400" dirty="0" err="1">
                <a:latin typeface="Arial" charset="0"/>
                <a:ea typeface="Arial" charset="0"/>
                <a:cs typeface="Arial" charset="0"/>
              </a:rPr>
              <a:t>armoured</a:t>
            </a:r>
            <a:r>
              <a:rPr lang="en-US" sz="2400" dirty="0">
                <a:latin typeface="Arial" charset="0"/>
                <a:ea typeface="Arial" charset="0"/>
                <a:cs typeface="Arial" charset="0"/>
              </a:rPr>
              <a:t> cables;</a:t>
            </a:r>
          </a:p>
          <a:p>
            <a:pPr marL="342900" indent="-342900">
              <a:buFont typeface="Arial" charset="0"/>
              <a:buChar char="•"/>
            </a:pPr>
            <a:r>
              <a:rPr lang="en-US" sz="2400" dirty="0">
                <a:latin typeface="Arial" charset="0"/>
                <a:ea typeface="Arial" charset="0"/>
                <a:cs typeface="Arial" charset="0"/>
              </a:rPr>
              <a:t>Paper-insulated </a:t>
            </a:r>
            <a:r>
              <a:rPr lang="en-US" sz="2400" dirty="0" err="1">
                <a:latin typeface="Arial" charset="0"/>
                <a:ea typeface="Arial" charset="0"/>
                <a:cs typeface="Arial" charset="0"/>
              </a:rPr>
              <a:t>armoured</a:t>
            </a:r>
            <a:r>
              <a:rPr lang="en-US" sz="2400" dirty="0">
                <a:latin typeface="Arial" charset="0"/>
                <a:ea typeface="Arial" charset="0"/>
                <a:cs typeface="Arial" charset="0"/>
              </a:rPr>
              <a:t> cables; and</a:t>
            </a:r>
          </a:p>
          <a:p>
            <a:pPr marL="342900" indent="-342900">
              <a:buFont typeface="Arial" charset="0"/>
              <a:buChar char="•"/>
            </a:pPr>
            <a:r>
              <a:rPr lang="en-US" sz="2400" dirty="0">
                <a:latin typeface="Arial" charset="0"/>
                <a:ea typeface="Arial" charset="0"/>
                <a:cs typeface="Arial" charset="0"/>
              </a:rPr>
              <a:t>Cross-linked polyethylene (XLPE) cables.</a:t>
            </a:r>
          </a:p>
        </p:txBody>
      </p:sp>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3376" y="4375032"/>
            <a:ext cx="2953124" cy="1270695"/>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89385" y="4231783"/>
            <a:ext cx="3268032" cy="1511656"/>
          </a:xfrm>
          <a:prstGeom prst="rect">
            <a:avLst/>
          </a:prstGeom>
        </p:spPr>
      </p:pic>
      <p:sp>
        <p:nvSpPr>
          <p:cNvPr id="9" name="Rectangle 8"/>
          <p:cNvSpPr/>
          <p:nvPr/>
        </p:nvSpPr>
        <p:spPr>
          <a:xfrm>
            <a:off x="1049091" y="5841325"/>
            <a:ext cx="2520242" cy="338554"/>
          </a:xfrm>
          <a:prstGeom prst="rect">
            <a:avLst/>
          </a:prstGeom>
        </p:spPr>
        <p:txBody>
          <a:bodyPr wrap="none">
            <a:spAutoFit/>
          </a:bodyPr>
          <a:lstStyle/>
          <a:p>
            <a:r>
              <a:rPr lang="en-US" sz="1600" dirty="0">
                <a:latin typeface="Arial" charset="0"/>
                <a:ea typeface="Arial" charset="0"/>
                <a:cs typeface="Arial" charset="0"/>
              </a:rPr>
              <a:t>PVC wire </a:t>
            </a:r>
            <a:r>
              <a:rPr lang="en-US" sz="1600" dirty="0" err="1">
                <a:latin typeface="Arial" charset="0"/>
                <a:ea typeface="Arial" charset="0"/>
                <a:cs typeface="Arial" charset="0"/>
              </a:rPr>
              <a:t>armoured</a:t>
            </a:r>
            <a:r>
              <a:rPr lang="en-US" sz="1600" dirty="0">
                <a:latin typeface="Arial" charset="0"/>
                <a:ea typeface="Arial" charset="0"/>
                <a:cs typeface="Arial" charset="0"/>
              </a:rPr>
              <a:t> cable</a:t>
            </a:r>
          </a:p>
        </p:txBody>
      </p:sp>
      <p:sp>
        <p:nvSpPr>
          <p:cNvPr id="13" name="Rectangle 12"/>
          <p:cNvSpPr/>
          <p:nvPr/>
        </p:nvSpPr>
        <p:spPr>
          <a:xfrm>
            <a:off x="6586291" y="5841325"/>
            <a:ext cx="3320140" cy="338554"/>
          </a:xfrm>
          <a:prstGeom prst="rect">
            <a:avLst/>
          </a:prstGeom>
        </p:spPr>
        <p:txBody>
          <a:bodyPr wrap="none">
            <a:spAutoFit/>
          </a:bodyPr>
          <a:lstStyle/>
          <a:p>
            <a:r>
              <a:rPr lang="en-US" sz="1600" dirty="0">
                <a:latin typeface="Arial" charset="0"/>
                <a:ea typeface="Arial" charset="0"/>
                <a:cs typeface="Arial" charset="0"/>
              </a:rPr>
              <a:t> Paper-insulated, </a:t>
            </a:r>
            <a:r>
              <a:rPr lang="en-US" sz="1600" dirty="0" err="1">
                <a:latin typeface="Arial" charset="0"/>
                <a:ea typeface="Arial" charset="0"/>
                <a:cs typeface="Arial" charset="0"/>
              </a:rPr>
              <a:t>armoured</a:t>
            </a:r>
            <a:r>
              <a:rPr lang="en-US" sz="1600" dirty="0">
                <a:latin typeface="Arial" charset="0"/>
                <a:ea typeface="Arial" charset="0"/>
                <a:cs typeface="Arial" charset="0"/>
              </a:rPr>
              <a:t> cables</a:t>
            </a:r>
          </a:p>
        </p:txBody>
      </p:sp>
    </p:spTree>
    <p:extLst>
      <p:ext uri="{BB962C8B-B14F-4D97-AF65-F5344CB8AC3E}">
        <p14:creationId xmlns:p14="http://schemas.microsoft.com/office/powerpoint/2010/main" val="1441396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7: Conductors, Cables, and </a:t>
            </a:r>
            <a:r>
              <a:rPr lang="en-GB" sz="2400" b="1" dirty="0" err="1">
                <a:latin typeface="Arial" panose="020B0604020202020204" pitchFamily="34" charset="0"/>
                <a:cs typeface="Arial" panose="020B0604020202020204" pitchFamily="34" charset="0"/>
              </a:rPr>
              <a:t>wireways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1200329"/>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COMPARISONS OF PAPER AND PLASTIC INSULATED ARMOURED CABLES</a:t>
            </a:r>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832099" y="2462232"/>
            <a:ext cx="6502135" cy="3646467"/>
          </a:xfrm>
          <a:prstGeom prst="rect">
            <a:avLst/>
          </a:prstGeom>
        </p:spPr>
      </p:pic>
    </p:spTree>
    <p:extLst>
      <p:ext uri="{BB962C8B-B14F-4D97-AF65-F5344CB8AC3E}">
        <p14:creationId xmlns:p14="http://schemas.microsoft.com/office/powerpoint/2010/main" val="212114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0" y="1"/>
            <a:ext cx="12190978" cy="6858000"/>
            <a:chOff x="1" y="-15938"/>
            <a:chExt cx="12190978" cy="6858000"/>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58000"/>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Safety and basic hand tools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FIRES</a:t>
            </a:r>
          </a:p>
          <a:p>
            <a:pPr>
              <a:lnSpc>
                <a:spcPct val="150000"/>
              </a:lnSpc>
            </a:pPr>
            <a:r>
              <a:rPr lang="en-ZA" sz="2400" dirty="0">
                <a:latin typeface="Arial" panose="020B0604020202020204" pitchFamily="34" charset="0"/>
                <a:cs typeface="Arial" panose="020B0604020202020204" pitchFamily="34" charset="0"/>
              </a:rPr>
              <a:t>Many fires are electrically related. Open flames, faulty electrical apparatus, carelessness and burning cigarette butts carelessly discarded, are major causes of fires.</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8758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7: Conductors, Cables, and </a:t>
            </a:r>
            <a:r>
              <a:rPr lang="en-GB" sz="2400" b="1" dirty="0" err="1">
                <a:latin typeface="Arial" panose="020B0604020202020204" pitchFamily="34" charset="0"/>
                <a:cs typeface="Arial" panose="020B0604020202020204" pitchFamily="34" charset="0"/>
              </a:rPr>
              <a:t>wireways</a:t>
            </a:r>
            <a:r>
              <a:rPr lang="en-GB" sz="2400" b="1" dirty="0">
                <a:latin typeface="Arial" panose="020B0604020202020204" pitchFamily="34" charset="0"/>
                <a:cs typeface="Arial" panose="020B0604020202020204" pitchFamily="34" charset="0"/>
              </a:rPr>
              <a:t>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2123658"/>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WIREWAYS</a:t>
            </a:r>
          </a:p>
          <a:p>
            <a:r>
              <a:rPr lang="en-US" sz="2400" dirty="0">
                <a:latin typeface="Arial" charset="0"/>
                <a:ea typeface="Arial" charset="0"/>
                <a:cs typeface="Arial" charset="0"/>
              </a:rPr>
              <a:t>A </a:t>
            </a:r>
            <a:r>
              <a:rPr lang="en-US" sz="2400" dirty="0" err="1">
                <a:latin typeface="Arial" charset="0"/>
                <a:ea typeface="Arial" charset="0"/>
                <a:cs typeface="Arial" charset="0"/>
              </a:rPr>
              <a:t>wireway</a:t>
            </a:r>
            <a:r>
              <a:rPr lang="en-US" sz="2400" dirty="0">
                <a:latin typeface="Arial" charset="0"/>
                <a:ea typeface="Arial" charset="0"/>
                <a:cs typeface="Arial" charset="0"/>
              </a:rPr>
              <a:t> is used to house conductors, cables and </a:t>
            </a:r>
            <a:r>
              <a:rPr lang="en-US" sz="2400" dirty="0" err="1">
                <a:latin typeface="Arial" charset="0"/>
                <a:ea typeface="Arial" charset="0"/>
                <a:cs typeface="Arial" charset="0"/>
              </a:rPr>
              <a:t>busbars</a:t>
            </a:r>
            <a:r>
              <a:rPr lang="en-US" sz="2400" dirty="0">
                <a:latin typeface="Arial" charset="0"/>
                <a:ea typeface="Arial" charset="0"/>
                <a:cs typeface="Arial" charset="0"/>
              </a:rPr>
              <a:t>.</a:t>
            </a:r>
          </a:p>
          <a:p>
            <a:r>
              <a:rPr lang="en-US" sz="2400" dirty="0">
                <a:latin typeface="Arial" charset="0"/>
                <a:ea typeface="Arial" charset="0"/>
                <a:cs typeface="Arial" charset="0"/>
              </a:rPr>
              <a:t>It can be defined as a tray, any enclosed casing such as conduit, </a:t>
            </a:r>
            <a:r>
              <a:rPr lang="en-US" sz="2400" dirty="0" err="1">
                <a:latin typeface="Arial" charset="0"/>
                <a:ea typeface="Arial" charset="0"/>
                <a:cs typeface="Arial" charset="0"/>
              </a:rPr>
              <a:t>sleeving</a:t>
            </a:r>
            <a:r>
              <a:rPr lang="en-US" sz="2400" dirty="0">
                <a:latin typeface="Arial" charset="0"/>
                <a:ea typeface="Arial" charset="0"/>
                <a:cs typeface="Arial" charset="0"/>
              </a:rPr>
              <a:t>, ducting, </a:t>
            </a:r>
            <a:r>
              <a:rPr lang="en-US" sz="2400" dirty="0" err="1">
                <a:latin typeface="Arial" charset="0"/>
                <a:ea typeface="Arial" charset="0"/>
                <a:cs typeface="Arial" charset="0"/>
              </a:rPr>
              <a:t>trunking</a:t>
            </a:r>
            <a:r>
              <a:rPr lang="en-US" sz="2400" dirty="0">
                <a:latin typeface="Arial" charset="0"/>
                <a:ea typeface="Arial" charset="0"/>
                <a:cs typeface="Arial" charset="0"/>
              </a:rPr>
              <a:t> system and the like that is used to contain conductors or cables.</a:t>
            </a:r>
          </a:p>
        </p:txBody>
      </p:sp>
    </p:spTree>
    <p:extLst>
      <p:ext uri="{BB962C8B-B14F-4D97-AF65-F5344CB8AC3E}">
        <p14:creationId xmlns:p14="http://schemas.microsoft.com/office/powerpoint/2010/main" val="315108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STANDARD IEC ELECTRICAL WIRING SYMBOLS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8: Wiring of premises</a:t>
            </a:r>
          </a:p>
        </p:txBody>
      </p:sp>
      <p:sp>
        <p:nvSpPr>
          <p:cNvPr id="6" name="Rectangle 5"/>
          <p:cNvSpPr/>
          <p:nvPr/>
        </p:nvSpPr>
        <p:spPr>
          <a:xfrm>
            <a:off x="793376" y="2416469"/>
            <a:ext cx="10324390" cy="830997"/>
          </a:xfrm>
          <a:prstGeom prst="rect">
            <a:avLst/>
          </a:prstGeom>
        </p:spPr>
        <p:txBody>
          <a:bodyPr wrap="square">
            <a:spAutoFit/>
          </a:bodyPr>
          <a:lstStyle/>
          <a:p>
            <a:r>
              <a:rPr lang="en-US" sz="2400" dirty="0">
                <a:latin typeface="Arial" charset="0"/>
                <a:ea typeface="Arial" charset="0"/>
                <a:cs typeface="Arial" charset="0"/>
              </a:rPr>
              <a:t>Symbols are used to represent wiring, components and apparatus in circuit</a:t>
            </a:r>
          </a:p>
          <a:p>
            <a:r>
              <a:rPr lang="en-US" sz="2400" dirty="0">
                <a:latin typeface="Arial" charset="0"/>
                <a:ea typeface="Arial" charset="0"/>
                <a:cs typeface="Arial" charset="0"/>
              </a:rPr>
              <a:t>diagrams.</a:t>
            </a:r>
          </a:p>
        </p:txBody>
      </p:sp>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0" y="3189800"/>
            <a:ext cx="7577053" cy="2886942"/>
          </a:xfrm>
          <a:prstGeom prst="rect">
            <a:avLst/>
          </a:prstGeom>
        </p:spPr>
      </p:pic>
    </p:spTree>
    <p:extLst>
      <p:ext uri="{BB962C8B-B14F-4D97-AF65-F5344CB8AC3E}">
        <p14:creationId xmlns:p14="http://schemas.microsoft.com/office/powerpoint/2010/main" val="1594606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2123658"/>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APPLIANCES</a:t>
            </a:r>
          </a:p>
          <a:p>
            <a:r>
              <a:rPr lang="en-US" sz="2400" dirty="0">
                <a:latin typeface="Arial" charset="0"/>
                <a:ea typeface="Arial" charset="0"/>
                <a:cs typeface="Arial" charset="0"/>
              </a:rPr>
              <a:t>Appliances can be divided into three groups:</a:t>
            </a:r>
          </a:p>
          <a:p>
            <a:pPr marL="342900" indent="-342900">
              <a:buFont typeface="Arial" charset="0"/>
              <a:buChar char="•"/>
            </a:pPr>
            <a:r>
              <a:rPr lang="en-US" sz="2400" dirty="0">
                <a:latin typeface="Arial" charset="0"/>
                <a:ea typeface="Arial" charset="0"/>
                <a:cs typeface="Arial" charset="0"/>
              </a:rPr>
              <a:t>Fixed appliances;</a:t>
            </a:r>
          </a:p>
          <a:p>
            <a:pPr marL="342900" indent="-342900">
              <a:buFont typeface="Arial" charset="0"/>
              <a:buChar char="•"/>
            </a:pPr>
            <a:r>
              <a:rPr lang="en-US" sz="2400" dirty="0">
                <a:latin typeface="Arial" charset="0"/>
                <a:ea typeface="Arial" charset="0"/>
                <a:cs typeface="Arial" charset="0"/>
              </a:rPr>
              <a:t>Portable appliances; and</a:t>
            </a:r>
          </a:p>
          <a:p>
            <a:pPr marL="342900" indent="-342900">
              <a:buFont typeface="Arial" charset="0"/>
              <a:buChar char="•"/>
            </a:pPr>
            <a:r>
              <a:rPr lang="en-US" sz="2400" dirty="0">
                <a:latin typeface="Arial" charset="0"/>
                <a:ea typeface="Arial" charset="0"/>
                <a:cs typeface="Arial" charset="0"/>
              </a:rPr>
              <a:t>Stationary appliances.</a:t>
            </a:r>
          </a:p>
        </p:txBody>
      </p:sp>
    </p:spTree>
    <p:extLst>
      <p:ext uri="{BB962C8B-B14F-4D97-AF65-F5344CB8AC3E}">
        <p14:creationId xmlns:p14="http://schemas.microsoft.com/office/powerpoint/2010/main" val="6698381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COMPONENTS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89385" y="2006600"/>
            <a:ext cx="5024631" cy="3975100"/>
          </a:xfrm>
          <a:prstGeom prst="rect">
            <a:avLst/>
          </a:prstGeom>
        </p:spPr>
      </p:pic>
      <p:sp>
        <p:nvSpPr>
          <p:cNvPr id="6" name="Rectangle 5"/>
          <p:cNvSpPr/>
          <p:nvPr/>
        </p:nvSpPr>
        <p:spPr>
          <a:xfrm>
            <a:off x="793376" y="2499610"/>
            <a:ext cx="4814706" cy="2677656"/>
          </a:xfrm>
          <a:prstGeom prst="rect">
            <a:avLst/>
          </a:prstGeom>
        </p:spPr>
        <p:txBody>
          <a:bodyPr wrap="square">
            <a:spAutoFit/>
          </a:bodyPr>
          <a:lstStyle/>
          <a:p>
            <a:r>
              <a:rPr lang="en-US" sz="2400" dirty="0">
                <a:latin typeface="Arial" charset="0"/>
                <a:ea typeface="Arial" charset="0"/>
                <a:cs typeface="Arial" charset="0"/>
              </a:rPr>
              <a:t>The things to look out for which could identify an object as being an electrical component, are protruding wires, protruding contact pins, protruding terminals and contacts, contact sockets and connection screws.</a:t>
            </a:r>
            <a:endParaRPr lang="en-US" sz="2400"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1216142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DISTRIBUTION BOARDS</a:t>
            </a:r>
          </a:p>
        </p:txBody>
      </p:sp>
      <p:sp>
        <p:nvSpPr>
          <p:cNvPr id="6" name="Rectangle 5"/>
          <p:cNvSpPr/>
          <p:nvPr/>
        </p:nvSpPr>
        <p:spPr>
          <a:xfrm>
            <a:off x="793376" y="2499610"/>
            <a:ext cx="9849224" cy="1200329"/>
          </a:xfrm>
          <a:prstGeom prst="rect">
            <a:avLst/>
          </a:prstGeom>
        </p:spPr>
        <p:txBody>
          <a:bodyPr wrap="square">
            <a:spAutoFit/>
          </a:bodyPr>
          <a:lstStyle/>
          <a:p>
            <a:r>
              <a:rPr lang="en-US" sz="2400" dirty="0">
                <a:latin typeface="Arial" charset="0"/>
                <a:ea typeface="Arial" charset="0"/>
                <a:cs typeface="Arial" charset="0"/>
              </a:rPr>
              <a:t>A distribution board is an enclosure that contains electrical equipment for the distribution or control of electrical power from one or more incoming circuits to one or more outgoing circuits.</a:t>
            </a:r>
            <a:endParaRPr lang="en-US" sz="2400" b="1" dirty="0">
              <a:solidFill>
                <a:schemeClr val="accent2"/>
              </a:solidFill>
              <a:latin typeface="Arial" charset="0"/>
              <a:ea typeface="Arial" charset="0"/>
              <a:cs typeface="Arial" charset="0"/>
            </a:endParaRPr>
          </a:p>
        </p:txBody>
      </p:sp>
    </p:spTree>
    <p:extLst>
      <p:ext uri="{BB962C8B-B14F-4D97-AF65-F5344CB8AC3E}">
        <p14:creationId xmlns:p14="http://schemas.microsoft.com/office/powerpoint/2010/main" val="831012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WIRING OF SUB-CIRCUITS</a:t>
            </a:r>
          </a:p>
        </p:txBody>
      </p:sp>
      <p:sp>
        <p:nvSpPr>
          <p:cNvPr id="6" name="Rectangle 5"/>
          <p:cNvSpPr/>
          <p:nvPr/>
        </p:nvSpPr>
        <p:spPr>
          <a:xfrm>
            <a:off x="793376" y="2499610"/>
            <a:ext cx="9849224" cy="1200329"/>
          </a:xfrm>
          <a:prstGeom prst="rect">
            <a:avLst/>
          </a:prstGeom>
        </p:spPr>
        <p:txBody>
          <a:bodyPr wrap="square">
            <a:spAutoFit/>
          </a:bodyPr>
          <a:lstStyle/>
          <a:p>
            <a:r>
              <a:rPr lang="en-US" sz="2400" dirty="0">
                <a:latin typeface="Arial" charset="0"/>
                <a:ea typeface="Arial" charset="0"/>
                <a:cs typeface="Arial" charset="0"/>
              </a:rPr>
              <a:t>All circuits are wired in parallel so that the full supply voltage will be applied across appliances or apparatus when they are switched on.</a:t>
            </a:r>
          </a:p>
          <a:p>
            <a:r>
              <a:rPr lang="en-US" sz="2400" dirty="0">
                <a:latin typeface="Arial" charset="0"/>
                <a:ea typeface="Arial" charset="0"/>
                <a:cs typeface="Arial" charset="0"/>
              </a:rPr>
              <a:t>Different sub-circuits include:</a:t>
            </a:r>
          </a:p>
        </p:txBody>
      </p:sp>
      <p:sp>
        <p:nvSpPr>
          <p:cNvPr id="2" name="Rectangle 1"/>
          <p:cNvSpPr/>
          <p:nvPr/>
        </p:nvSpPr>
        <p:spPr>
          <a:xfrm>
            <a:off x="793376" y="3699939"/>
            <a:ext cx="4758034" cy="2677656"/>
          </a:xfrm>
          <a:prstGeom prst="rect">
            <a:avLst/>
          </a:prstGeom>
        </p:spPr>
        <p:txBody>
          <a:bodyPr wrap="none">
            <a:spAutoFit/>
          </a:bodyPr>
          <a:lstStyle/>
          <a:p>
            <a:pPr marL="342900" indent="-342900">
              <a:buFont typeface="Arial" charset="0"/>
              <a:buChar char="•"/>
            </a:pPr>
            <a:r>
              <a:rPr lang="en-US" sz="2400" dirty="0">
                <a:latin typeface="Arial" charset="0"/>
                <a:ea typeface="Arial" charset="0"/>
                <a:cs typeface="Arial" charset="0"/>
              </a:rPr>
              <a:t>Bell sub-circuit;</a:t>
            </a:r>
          </a:p>
          <a:p>
            <a:pPr marL="342900" indent="-342900">
              <a:buFont typeface="Arial" charset="0"/>
              <a:buChar char="•"/>
            </a:pPr>
            <a:r>
              <a:rPr lang="en-US" sz="2400" dirty="0">
                <a:latin typeface="Arial" charset="0"/>
                <a:ea typeface="Arial" charset="0"/>
                <a:cs typeface="Arial" charset="0"/>
              </a:rPr>
              <a:t>Socket outlet (plug) sub-circuit;</a:t>
            </a:r>
          </a:p>
          <a:p>
            <a:pPr marL="342900" indent="-342900">
              <a:buFont typeface="Arial" charset="0"/>
              <a:buChar char="•"/>
            </a:pPr>
            <a:r>
              <a:rPr lang="en-US" sz="2400" dirty="0">
                <a:latin typeface="Arial" charset="0"/>
                <a:ea typeface="Arial" charset="0"/>
                <a:cs typeface="Arial" charset="0"/>
              </a:rPr>
              <a:t>Geyser sub-circuit;</a:t>
            </a:r>
          </a:p>
          <a:p>
            <a:pPr marL="342900" indent="-342900">
              <a:buFont typeface="Arial" charset="0"/>
              <a:buChar char="•"/>
            </a:pPr>
            <a:r>
              <a:rPr lang="en-US" sz="2400" dirty="0">
                <a:latin typeface="Arial" charset="0"/>
                <a:ea typeface="Arial" charset="0"/>
                <a:cs typeface="Arial" charset="0"/>
              </a:rPr>
              <a:t>Lighting sub-circuit;</a:t>
            </a:r>
          </a:p>
          <a:p>
            <a:pPr marL="342900" indent="-342900">
              <a:buFont typeface="Arial" charset="0"/>
              <a:buChar char="•"/>
            </a:pPr>
            <a:r>
              <a:rPr lang="en-US" sz="2400" dirty="0">
                <a:latin typeface="Arial" charset="0"/>
                <a:ea typeface="Arial" charset="0"/>
                <a:cs typeface="Arial" charset="0"/>
              </a:rPr>
              <a:t>Two-way switching;</a:t>
            </a:r>
          </a:p>
          <a:p>
            <a:endParaRPr lang="en-US" sz="2400" dirty="0">
              <a:latin typeface="Arial" charset="0"/>
              <a:ea typeface="Arial" charset="0"/>
              <a:cs typeface="Arial" charset="0"/>
            </a:endParaRPr>
          </a:p>
          <a:p>
            <a:pPr marL="342900" indent="-342900">
              <a:buFont typeface="Arial" charset="0"/>
              <a:buChar char="•"/>
            </a:pPr>
            <a:endParaRPr lang="en-US" sz="2400" dirty="0">
              <a:latin typeface="Arial" charset="0"/>
              <a:ea typeface="Arial" charset="0"/>
              <a:cs typeface="Arial" charset="0"/>
            </a:endParaRPr>
          </a:p>
        </p:txBody>
      </p:sp>
      <p:sp>
        <p:nvSpPr>
          <p:cNvPr id="13" name="Rectangle 12"/>
          <p:cNvSpPr/>
          <p:nvPr/>
        </p:nvSpPr>
        <p:spPr>
          <a:xfrm>
            <a:off x="5717988" y="3699939"/>
            <a:ext cx="5647700" cy="2677656"/>
          </a:xfrm>
          <a:prstGeom prst="rect">
            <a:avLst/>
          </a:prstGeom>
        </p:spPr>
        <p:txBody>
          <a:bodyPr wrap="none">
            <a:spAutoFit/>
          </a:bodyPr>
          <a:lstStyle/>
          <a:p>
            <a:pPr marL="342900" indent="-342900">
              <a:buFont typeface="Arial" charset="0"/>
              <a:buChar char="•"/>
            </a:pPr>
            <a:r>
              <a:rPr lang="en-US" sz="2400" dirty="0">
                <a:latin typeface="Arial" charset="0"/>
                <a:ea typeface="Arial" charset="0"/>
                <a:cs typeface="Arial" charset="0"/>
              </a:rPr>
              <a:t>Intermediate switching;</a:t>
            </a:r>
          </a:p>
          <a:p>
            <a:pPr marL="342900" indent="-342900">
              <a:buFont typeface="Arial" charset="0"/>
              <a:buChar char="•"/>
            </a:pPr>
            <a:r>
              <a:rPr lang="en-US" sz="2400" dirty="0">
                <a:latin typeface="Arial" charset="0"/>
                <a:ea typeface="Arial" charset="0"/>
                <a:cs typeface="Arial" charset="0"/>
              </a:rPr>
              <a:t>Stove sub-circuit;</a:t>
            </a:r>
          </a:p>
          <a:p>
            <a:pPr marL="342900" indent="-342900">
              <a:buFont typeface="Arial" charset="0"/>
              <a:buChar char="•"/>
            </a:pPr>
            <a:r>
              <a:rPr lang="en-US" sz="2400" dirty="0" err="1">
                <a:latin typeface="Arial" charset="0"/>
                <a:ea typeface="Arial" charset="0"/>
                <a:cs typeface="Arial" charset="0"/>
              </a:rPr>
              <a:t>Simmerstat</a:t>
            </a:r>
            <a:r>
              <a:rPr lang="en-US" sz="2400" dirty="0">
                <a:latin typeface="Arial" charset="0"/>
                <a:ea typeface="Arial" charset="0"/>
                <a:cs typeface="Arial" charset="0"/>
              </a:rPr>
              <a:t> (energy regulator) switch;</a:t>
            </a:r>
          </a:p>
          <a:p>
            <a:pPr marL="342900" indent="-342900">
              <a:buFont typeface="Arial" charset="0"/>
              <a:buChar char="•"/>
            </a:pPr>
            <a:r>
              <a:rPr lang="en-US" sz="2400" dirty="0">
                <a:latin typeface="Arial" charset="0"/>
                <a:ea typeface="Arial" charset="0"/>
                <a:cs typeface="Arial" charset="0"/>
              </a:rPr>
              <a:t>Three-heat switching; and</a:t>
            </a:r>
          </a:p>
          <a:p>
            <a:pPr marL="342900" indent="-342900">
              <a:buFont typeface="Arial" charset="0"/>
              <a:buChar char="•"/>
            </a:pPr>
            <a:r>
              <a:rPr lang="en-US" sz="2400" dirty="0">
                <a:latin typeface="Arial" charset="0"/>
                <a:ea typeface="Arial" charset="0"/>
                <a:cs typeface="Arial" charset="0"/>
              </a:rPr>
              <a:t>Oven thermostat switch.</a:t>
            </a:r>
          </a:p>
          <a:p>
            <a:endParaRPr lang="en-US" sz="2400" dirty="0">
              <a:latin typeface="Arial" charset="0"/>
              <a:ea typeface="Arial" charset="0"/>
              <a:cs typeface="Arial" charset="0"/>
            </a:endParaRPr>
          </a:p>
          <a:p>
            <a:pPr marL="342900" indent="-342900">
              <a:buFont typeface="Arial" charset="0"/>
              <a:buChar char="•"/>
            </a:pPr>
            <a:endParaRPr lang="en-US" sz="2400" dirty="0">
              <a:latin typeface="Arial" charset="0"/>
              <a:ea typeface="Arial" charset="0"/>
              <a:cs typeface="Arial" charset="0"/>
            </a:endParaRPr>
          </a:p>
        </p:txBody>
      </p:sp>
    </p:spTree>
    <p:extLst>
      <p:ext uri="{BB962C8B-B14F-4D97-AF65-F5344CB8AC3E}">
        <p14:creationId xmlns:p14="http://schemas.microsoft.com/office/powerpoint/2010/main" val="1449332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PROTECTION</a:t>
            </a:r>
          </a:p>
        </p:txBody>
      </p:sp>
      <p:sp>
        <p:nvSpPr>
          <p:cNvPr id="6" name="Rectangle 5"/>
          <p:cNvSpPr/>
          <p:nvPr/>
        </p:nvSpPr>
        <p:spPr>
          <a:xfrm>
            <a:off x="793376" y="2499610"/>
            <a:ext cx="9849224" cy="1200329"/>
          </a:xfrm>
          <a:prstGeom prst="rect">
            <a:avLst/>
          </a:prstGeom>
        </p:spPr>
        <p:txBody>
          <a:bodyPr wrap="square">
            <a:spAutoFit/>
          </a:bodyPr>
          <a:lstStyle/>
          <a:p>
            <a:r>
              <a:rPr lang="en-US" sz="2400" dirty="0">
                <a:latin typeface="Arial" charset="0"/>
                <a:ea typeface="Arial" charset="0"/>
                <a:cs typeface="Arial" charset="0"/>
              </a:rPr>
              <a:t>The fundamental principles that form the basis of the South African National Standard (SANS) 10142 are primarily to ensure the safety of persons, livestock and property against electrical hazards.</a:t>
            </a:r>
          </a:p>
        </p:txBody>
      </p:sp>
    </p:spTree>
    <p:extLst>
      <p:ext uri="{BB962C8B-B14F-4D97-AF65-F5344CB8AC3E}">
        <p14:creationId xmlns:p14="http://schemas.microsoft.com/office/powerpoint/2010/main" val="1173210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EARTH LEAKAGE PROTECTION</a:t>
            </a:r>
          </a:p>
        </p:txBody>
      </p:sp>
      <p:sp>
        <p:nvSpPr>
          <p:cNvPr id="6" name="Rectangle 5"/>
          <p:cNvSpPr/>
          <p:nvPr/>
        </p:nvSpPr>
        <p:spPr>
          <a:xfrm>
            <a:off x="793376" y="2499610"/>
            <a:ext cx="9849224" cy="1938992"/>
          </a:xfrm>
          <a:prstGeom prst="rect">
            <a:avLst/>
          </a:prstGeom>
        </p:spPr>
        <p:txBody>
          <a:bodyPr wrap="square">
            <a:spAutoFit/>
          </a:bodyPr>
          <a:lstStyle/>
          <a:p>
            <a:r>
              <a:rPr lang="en-US" sz="2400" dirty="0">
                <a:latin typeface="Arial" charset="0"/>
                <a:ea typeface="Arial" charset="0"/>
                <a:cs typeface="Arial" charset="0"/>
              </a:rPr>
              <a:t>The purpose of an earth leakage unit is to detect an earth fault current and to automatically disconnect an installation or circuit from the supply.</a:t>
            </a:r>
          </a:p>
          <a:p>
            <a:r>
              <a:rPr lang="en-US" sz="2400" dirty="0">
                <a:latin typeface="Arial" charset="0"/>
                <a:ea typeface="Arial" charset="0"/>
                <a:cs typeface="Arial" charset="0"/>
              </a:rPr>
              <a:t>In order to test the effectiveness of the earth leakage protection offered, a special test must be carried out.</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222" y="4165450"/>
            <a:ext cx="1805472" cy="1600157"/>
          </a:xfrm>
          <a:prstGeom prst="rect">
            <a:avLst/>
          </a:prstGeom>
        </p:spPr>
      </p:pic>
      <p:sp>
        <p:nvSpPr>
          <p:cNvPr id="8" name="Rectangle 7"/>
          <p:cNvSpPr/>
          <p:nvPr/>
        </p:nvSpPr>
        <p:spPr>
          <a:xfrm>
            <a:off x="8703153" y="5735089"/>
            <a:ext cx="1243610" cy="338554"/>
          </a:xfrm>
          <a:prstGeom prst="rect">
            <a:avLst/>
          </a:prstGeom>
        </p:spPr>
        <p:txBody>
          <a:bodyPr wrap="none">
            <a:spAutoFit/>
          </a:bodyPr>
          <a:lstStyle/>
          <a:p>
            <a:r>
              <a:rPr lang="en-US" sz="1600" dirty="0">
                <a:latin typeface="Arial" charset="0"/>
                <a:ea typeface="Arial" charset="0"/>
                <a:cs typeface="Arial" charset="0"/>
              </a:rPr>
              <a:t> Test button</a:t>
            </a:r>
          </a:p>
        </p:txBody>
      </p:sp>
    </p:spTree>
    <p:extLst>
      <p:ext uri="{BB962C8B-B14F-4D97-AF65-F5344CB8AC3E}">
        <p14:creationId xmlns:p14="http://schemas.microsoft.com/office/powerpoint/2010/main" val="14328798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OVERHEAD ENTRY TO A DWELLING</a:t>
            </a:r>
          </a:p>
        </p:txBody>
      </p:sp>
      <p:sp>
        <p:nvSpPr>
          <p:cNvPr id="6" name="Rectangle 5"/>
          <p:cNvSpPr/>
          <p:nvPr/>
        </p:nvSpPr>
        <p:spPr>
          <a:xfrm>
            <a:off x="793376" y="2499610"/>
            <a:ext cx="5680773" cy="2677656"/>
          </a:xfrm>
          <a:prstGeom prst="rect">
            <a:avLst/>
          </a:prstGeom>
        </p:spPr>
        <p:txBody>
          <a:bodyPr wrap="square">
            <a:spAutoFit/>
          </a:bodyPr>
          <a:lstStyle/>
          <a:p>
            <a:r>
              <a:rPr lang="en-US" sz="2400" dirty="0">
                <a:latin typeface="Arial" charset="0"/>
                <a:ea typeface="Arial" charset="0"/>
                <a:cs typeface="Arial" charset="0"/>
              </a:rPr>
              <a:t>Although supplies to dwellings are mostly done by means of underground cables, in some cases aerial (overhead) conductors are used. These are conductors which are supported above the ground and are totally exposed to the open air.</a:t>
            </a:r>
          </a:p>
        </p:txBody>
      </p:sp>
      <p:pic>
        <p:nvPicPr>
          <p:cNvPr id="9" name="Picture 8"/>
          <p:cNvPicPr>
            <a:picLocks noChangeAspect="1"/>
          </p:cNvPicPr>
          <p:nvPr/>
        </p:nvPicPr>
        <p:blipFill>
          <a:blip r:embed="rId4"/>
          <a:stretch>
            <a:fillRect/>
          </a:stretch>
        </p:blipFill>
        <p:spPr>
          <a:xfrm>
            <a:off x="7046869" y="2138640"/>
            <a:ext cx="3238500" cy="3493445"/>
          </a:xfrm>
          <a:prstGeom prst="rect">
            <a:avLst/>
          </a:prstGeom>
        </p:spPr>
      </p:pic>
    </p:spTree>
    <p:extLst>
      <p:ext uri="{BB962C8B-B14F-4D97-AF65-F5344CB8AC3E}">
        <p14:creationId xmlns:p14="http://schemas.microsoft.com/office/powerpoint/2010/main" val="1537600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LOAD BALANCING</a:t>
            </a:r>
          </a:p>
        </p:txBody>
      </p:sp>
      <p:sp>
        <p:nvSpPr>
          <p:cNvPr id="6" name="Rectangle 5"/>
          <p:cNvSpPr/>
          <p:nvPr/>
        </p:nvSpPr>
        <p:spPr>
          <a:xfrm>
            <a:off x="793376" y="2499610"/>
            <a:ext cx="10701108" cy="1200329"/>
          </a:xfrm>
          <a:prstGeom prst="rect">
            <a:avLst/>
          </a:prstGeom>
        </p:spPr>
        <p:txBody>
          <a:bodyPr wrap="square">
            <a:spAutoFit/>
          </a:bodyPr>
          <a:lstStyle/>
          <a:p>
            <a:r>
              <a:rPr lang="en-US" sz="2400" dirty="0">
                <a:latin typeface="Arial" charset="0"/>
                <a:ea typeface="Arial" charset="0"/>
                <a:cs typeface="Arial" charset="0"/>
              </a:rPr>
              <a:t>It is important to attempt to balance the load across the three phases when a three-phase transformer supplies single-phase load. This will ensure that the efficiency of the three-phase supply transformer is at its best.</a:t>
            </a:r>
          </a:p>
        </p:txBody>
      </p:sp>
    </p:spTree>
    <p:extLst>
      <p:ext uri="{BB962C8B-B14F-4D97-AF65-F5344CB8AC3E}">
        <p14:creationId xmlns:p14="http://schemas.microsoft.com/office/powerpoint/2010/main" val="1476327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0" y="1"/>
            <a:ext cx="12190978" cy="6858000"/>
            <a:chOff x="1" y="-15938"/>
            <a:chExt cx="12190978" cy="6858000"/>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58000"/>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 Safety and basic hand tools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7785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BASIC HAND TOOLS</a:t>
            </a:r>
          </a:p>
        </p:txBody>
      </p:sp>
      <p:graphicFrame>
        <p:nvGraphicFramePr>
          <p:cNvPr id="2" name="Table 1">
            <a:extLst>
              <a:ext uri="{FF2B5EF4-FFF2-40B4-BE49-F238E27FC236}">
                <a16:creationId xmlns:a16="http://schemas.microsoft.com/office/drawing/2014/main" id="{9EA8F9F1-B66C-4273-9CD7-843D35B7F08F}"/>
              </a:ext>
            </a:extLst>
          </p:cNvPr>
          <p:cNvGraphicFramePr>
            <a:graphicFrameLocks noGrp="1"/>
          </p:cNvGraphicFramePr>
          <p:nvPr>
            <p:extLst>
              <p:ext uri="{D42A27DB-BD31-4B8C-83A1-F6EECF244321}">
                <p14:modId xmlns:p14="http://schemas.microsoft.com/office/powerpoint/2010/main" val="49126569"/>
              </p:ext>
            </p:extLst>
          </p:nvPr>
        </p:nvGraphicFramePr>
        <p:xfrm>
          <a:off x="894080" y="2503445"/>
          <a:ext cx="10362840" cy="3749040"/>
        </p:xfrm>
        <a:graphic>
          <a:graphicData uri="http://schemas.openxmlformats.org/drawingml/2006/table">
            <a:tbl>
              <a:tblPr firstRow="1" bandRow="1">
                <a:tableStyleId>{5C22544A-7EE6-4342-B048-85BDC9FD1C3A}</a:tableStyleId>
              </a:tblPr>
              <a:tblGrid>
                <a:gridCol w="5181420">
                  <a:extLst>
                    <a:ext uri="{9D8B030D-6E8A-4147-A177-3AD203B41FA5}">
                      <a16:colId xmlns:a16="http://schemas.microsoft.com/office/drawing/2014/main" val="634102427"/>
                    </a:ext>
                  </a:extLst>
                </a:gridCol>
                <a:gridCol w="5181420">
                  <a:extLst>
                    <a:ext uri="{9D8B030D-6E8A-4147-A177-3AD203B41FA5}">
                      <a16:colId xmlns:a16="http://schemas.microsoft.com/office/drawing/2014/main" val="942922197"/>
                    </a:ext>
                  </a:extLst>
                </a:gridCol>
              </a:tblGrid>
              <a:tr h="3295294">
                <a:tc>
                  <a:txBody>
                    <a:bodyPr/>
                    <a:lstStyle/>
                    <a:p>
                      <a:pPr marL="285750" indent="-28575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Flat screwdriver</a:t>
                      </a:r>
                    </a:p>
                    <a:p>
                      <a:pPr marL="285750" indent="-28575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Philips screwdriver</a:t>
                      </a:r>
                    </a:p>
                    <a:p>
                      <a:pPr marL="285750" indent="-28575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Combination pliers</a:t>
                      </a:r>
                    </a:p>
                    <a:p>
                      <a:pPr marL="285750" indent="-28575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Long-nose pliers</a:t>
                      </a:r>
                    </a:p>
                    <a:p>
                      <a:pPr marL="285750" indent="-28575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Side cutter (diagonal cutter)</a:t>
                      </a:r>
                    </a:p>
                    <a:p>
                      <a:pPr marL="285750" indent="-28575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Crimping tool</a:t>
                      </a:r>
                    </a:p>
                    <a:p>
                      <a:pPr marL="285750" indent="-285750">
                        <a:buFont typeface="Arial" panose="020B0604020202020204" pitchFamily="34" charset="0"/>
                        <a:buChar char="•"/>
                      </a:pPr>
                      <a:endParaRPr lang="en-ZA"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342900" indent="-34290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Cable knife</a:t>
                      </a:r>
                    </a:p>
                    <a:p>
                      <a:pPr marL="342900" indent="-34290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Hacksaw</a:t>
                      </a:r>
                    </a:p>
                    <a:p>
                      <a:pPr marL="342900" indent="-34290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Bending spring (for PVC conduit)</a:t>
                      </a:r>
                    </a:p>
                    <a:p>
                      <a:pPr marL="342900" indent="-342900">
                        <a:lnSpc>
                          <a:spcPct val="150000"/>
                        </a:lnSpc>
                        <a:buFont typeface="Arial" panose="020B0604020202020204" pitchFamily="34" charset="0"/>
                        <a:buChar char="•"/>
                      </a:pPr>
                      <a:r>
                        <a:rPr lang="en-ZA" sz="2400" b="0" dirty="0">
                          <a:solidFill>
                            <a:schemeClr val="tx1"/>
                          </a:solidFill>
                          <a:latin typeface="Arial" panose="020B0604020202020204" pitchFamily="34" charset="0"/>
                          <a:cs typeface="Arial" panose="020B0604020202020204" pitchFamily="34" charset="0"/>
                        </a:rPr>
                        <a:t>Draw tape</a:t>
                      </a:r>
                    </a:p>
                  </a:txBody>
                  <a:tcPr>
                    <a:lnL w="12700" cmpd="sng">
                      <a:noFill/>
                    </a:lnL>
                    <a:noFill/>
                  </a:tcPr>
                </a:tc>
                <a:extLst>
                  <a:ext uri="{0D108BD9-81ED-4DB2-BD59-A6C34878D82A}">
                    <a16:rowId xmlns:a16="http://schemas.microsoft.com/office/drawing/2014/main" val="1684768902"/>
                  </a:ext>
                </a:extLst>
              </a:tr>
            </a:tbl>
          </a:graphicData>
        </a:graphic>
      </p:graphicFrame>
    </p:spTree>
    <p:extLst>
      <p:ext uri="{BB962C8B-B14F-4D97-AF65-F5344CB8AC3E}">
        <p14:creationId xmlns:p14="http://schemas.microsoft.com/office/powerpoint/2010/main" val="4249275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LIGHTNING ARRESTORS</a:t>
            </a:r>
          </a:p>
        </p:txBody>
      </p:sp>
      <p:sp>
        <p:nvSpPr>
          <p:cNvPr id="6" name="Rectangle 5"/>
          <p:cNvSpPr/>
          <p:nvPr/>
        </p:nvSpPr>
        <p:spPr>
          <a:xfrm>
            <a:off x="793376" y="2499610"/>
            <a:ext cx="10701108" cy="830997"/>
          </a:xfrm>
          <a:prstGeom prst="rect">
            <a:avLst/>
          </a:prstGeom>
        </p:spPr>
        <p:txBody>
          <a:bodyPr wrap="square">
            <a:spAutoFit/>
          </a:bodyPr>
          <a:lstStyle/>
          <a:p>
            <a:r>
              <a:rPr lang="en-US" sz="2400" dirty="0">
                <a:latin typeface="Arial" charset="0"/>
                <a:ea typeface="Arial" charset="0"/>
                <a:cs typeface="Arial" charset="0"/>
              </a:rPr>
              <a:t>A lightning arrestor is a device designed to protect an installation from transient (momentary) voltage surges caused by lightning.</a:t>
            </a:r>
          </a:p>
        </p:txBody>
      </p:sp>
      <p:pic>
        <p:nvPicPr>
          <p:cNvPr id="2" name="Picture 1"/>
          <p:cNvPicPr>
            <a:picLocks noChangeAspect="1"/>
          </p:cNvPicPr>
          <p:nvPr/>
        </p:nvPicPr>
        <p:blipFill>
          <a:blip r:embed="rId4"/>
          <a:stretch>
            <a:fillRect/>
          </a:stretch>
        </p:blipFill>
        <p:spPr>
          <a:xfrm>
            <a:off x="8335682" y="3768803"/>
            <a:ext cx="2942901" cy="2268096"/>
          </a:xfrm>
          <a:prstGeom prst="rect">
            <a:avLst/>
          </a:prstGeom>
        </p:spPr>
      </p:pic>
    </p:spTree>
    <p:extLst>
      <p:ext uri="{BB962C8B-B14F-4D97-AF65-F5344CB8AC3E}">
        <p14:creationId xmlns:p14="http://schemas.microsoft.com/office/powerpoint/2010/main" val="14015466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PREPAID METERING</a:t>
            </a:r>
          </a:p>
        </p:txBody>
      </p:sp>
      <p:sp>
        <p:nvSpPr>
          <p:cNvPr id="6" name="Rectangle 5"/>
          <p:cNvSpPr/>
          <p:nvPr/>
        </p:nvSpPr>
        <p:spPr>
          <a:xfrm>
            <a:off x="793376" y="2499610"/>
            <a:ext cx="5848724" cy="1569660"/>
          </a:xfrm>
          <a:prstGeom prst="rect">
            <a:avLst/>
          </a:prstGeom>
        </p:spPr>
        <p:txBody>
          <a:bodyPr wrap="square">
            <a:spAutoFit/>
          </a:bodyPr>
          <a:lstStyle/>
          <a:p>
            <a:r>
              <a:rPr lang="en-US" sz="2400" dirty="0">
                <a:latin typeface="Arial" charset="0"/>
                <a:ea typeface="Arial" charset="0"/>
                <a:cs typeface="Arial" charset="0"/>
              </a:rPr>
              <a:t>Prepaid metering is a system whereby a consumer purchases electrical energy in advance. A special meter is installed in the consumer’s house or flat.</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64719" y="2617747"/>
            <a:ext cx="3320676" cy="3320676"/>
          </a:xfrm>
          <a:prstGeom prst="rect">
            <a:avLst/>
          </a:prstGeom>
        </p:spPr>
      </p:pic>
      <p:sp>
        <p:nvSpPr>
          <p:cNvPr id="9" name="Rectangle 8"/>
          <p:cNvSpPr/>
          <p:nvPr/>
        </p:nvSpPr>
        <p:spPr>
          <a:xfrm>
            <a:off x="7860854" y="5841325"/>
            <a:ext cx="4038600" cy="338554"/>
          </a:xfrm>
          <a:prstGeom prst="rect">
            <a:avLst/>
          </a:prstGeom>
        </p:spPr>
        <p:txBody>
          <a:bodyPr wrap="square">
            <a:spAutoFit/>
          </a:bodyPr>
          <a:lstStyle/>
          <a:p>
            <a:r>
              <a:rPr lang="en-US" sz="1600" dirty="0">
                <a:latin typeface="Arial" charset="0"/>
                <a:ea typeface="Arial" charset="0"/>
                <a:cs typeface="Arial" charset="0"/>
              </a:rPr>
              <a:t> Magnetic card prepaid energy meter</a:t>
            </a:r>
          </a:p>
        </p:txBody>
      </p:sp>
    </p:spTree>
    <p:extLst>
      <p:ext uri="{BB962C8B-B14F-4D97-AF65-F5344CB8AC3E}">
        <p14:creationId xmlns:p14="http://schemas.microsoft.com/office/powerpoint/2010/main" val="1424016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8: Wiring of premises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592019"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ENERGY CONTROL UNITS</a:t>
            </a:r>
          </a:p>
        </p:txBody>
      </p:sp>
      <p:sp>
        <p:nvSpPr>
          <p:cNvPr id="6" name="Rectangle 5"/>
          <p:cNvSpPr/>
          <p:nvPr/>
        </p:nvSpPr>
        <p:spPr>
          <a:xfrm>
            <a:off x="793376" y="2499610"/>
            <a:ext cx="9595224" cy="830997"/>
          </a:xfrm>
          <a:prstGeom prst="rect">
            <a:avLst/>
          </a:prstGeom>
        </p:spPr>
        <p:txBody>
          <a:bodyPr wrap="square">
            <a:spAutoFit/>
          </a:bodyPr>
          <a:lstStyle/>
          <a:p>
            <a:r>
              <a:rPr lang="en-US" sz="2400">
                <a:latin typeface="Arial" charset="0"/>
                <a:ea typeface="Arial" charset="0"/>
                <a:cs typeface="Arial" charset="0"/>
              </a:rPr>
              <a:t>An </a:t>
            </a:r>
            <a:r>
              <a:rPr lang="en-US" sz="2400" dirty="0">
                <a:latin typeface="Arial" charset="0"/>
                <a:ea typeface="Arial" charset="0"/>
                <a:cs typeface="Arial" charset="0"/>
              </a:rPr>
              <a:t>energy control </a:t>
            </a:r>
            <a:r>
              <a:rPr lang="en-US" sz="2400">
                <a:latin typeface="Arial" charset="0"/>
                <a:ea typeface="Arial" charset="0"/>
                <a:cs typeface="Arial" charset="0"/>
              </a:rPr>
              <a:t>unit is used </a:t>
            </a:r>
            <a:r>
              <a:rPr lang="en-US" sz="2400" dirty="0">
                <a:latin typeface="Arial" charset="0"/>
                <a:ea typeface="Arial" charset="0"/>
                <a:cs typeface="Arial" charset="0"/>
              </a:rPr>
              <a:t>to shed a non-essential load such as a geyser or underfloor heating during high demand periods.</a:t>
            </a:r>
          </a:p>
        </p:txBody>
      </p:sp>
    </p:spTree>
    <p:extLst>
      <p:ext uri="{BB962C8B-B14F-4D97-AF65-F5344CB8AC3E}">
        <p14:creationId xmlns:p14="http://schemas.microsoft.com/office/powerpoint/2010/main" val="17422783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TESTING AND INSPECTION</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9: Testing</a:t>
            </a:r>
          </a:p>
        </p:txBody>
      </p:sp>
      <p:sp>
        <p:nvSpPr>
          <p:cNvPr id="6" name="Rectangle 5"/>
          <p:cNvSpPr/>
          <p:nvPr/>
        </p:nvSpPr>
        <p:spPr>
          <a:xfrm>
            <a:off x="793376" y="2416469"/>
            <a:ext cx="10324390" cy="2308324"/>
          </a:xfrm>
          <a:prstGeom prst="rect">
            <a:avLst/>
          </a:prstGeom>
        </p:spPr>
        <p:txBody>
          <a:bodyPr wrap="square">
            <a:spAutoFit/>
          </a:bodyPr>
          <a:lstStyle/>
          <a:p>
            <a:r>
              <a:rPr lang="en-US" sz="2400" dirty="0">
                <a:latin typeface="Arial" charset="0"/>
                <a:ea typeface="Arial" charset="0"/>
                <a:cs typeface="Arial" charset="0"/>
              </a:rPr>
              <a:t>Before a Certificate of Compliance (</a:t>
            </a:r>
            <a:r>
              <a:rPr lang="en-US" sz="2400" dirty="0" err="1">
                <a:latin typeface="Arial" charset="0"/>
                <a:ea typeface="Arial" charset="0"/>
                <a:cs typeface="Arial" charset="0"/>
              </a:rPr>
              <a:t>CoC</a:t>
            </a:r>
            <a:r>
              <a:rPr lang="en-US" sz="2400" dirty="0">
                <a:latin typeface="Arial" charset="0"/>
                <a:ea typeface="Arial" charset="0"/>
                <a:cs typeface="Arial" charset="0"/>
              </a:rPr>
              <a:t>) may be issued, inspection and testing must be carried by an </a:t>
            </a:r>
            <a:r>
              <a:rPr lang="en-US" sz="2400" dirty="0" err="1">
                <a:latin typeface="Arial" charset="0"/>
                <a:ea typeface="Arial" charset="0"/>
                <a:cs typeface="Arial" charset="0"/>
              </a:rPr>
              <a:t>authorised</a:t>
            </a:r>
            <a:r>
              <a:rPr lang="en-US" sz="2400" dirty="0">
                <a:latin typeface="Arial" charset="0"/>
                <a:ea typeface="Arial" charset="0"/>
                <a:cs typeface="Arial" charset="0"/>
              </a:rPr>
              <a:t> person. A test report must also be issued.</a:t>
            </a:r>
          </a:p>
          <a:p>
            <a:r>
              <a:rPr lang="en-US" sz="2400" dirty="0">
                <a:latin typeface="Arial" charset="0"/>
                <a:ea typeface="Arial" charset="0"/>
                <a:cs typeface="Arial" charset="0"/>
              </a:rPr>
              <a:t>It is important to pay attention to the protection offered by the earth leakage device, </a:t>
            </a:r>
            <a:r>
              <a:rPr lang="en-US" sz="2400" dirty="0" err="1">
                <a:latin typeface="Arial" charset="0"/>
                <a:ea typeface="Arial" charset="0"/>
                <a:cs typeface="Arial" charset="0"/>
              </a:rPr>
              <a:t>earthing</a:t>
            </a:r>
            <a:r>
              <a:rPr lang="en-US" sz="2400" dirty="0">
                <a:latin typeface="Arial" charset="0"/>
                <a:ea typeface="Arial" charset="0"/>
                <a:cs typeface="Arial" charset="0"/>
              </a:rPr>
              <a:t> and bonding, especially of roofs, gutters and downpipes.</a:t>
            </a:r>
          </a:p>
        </p:txBody>
      </p:sp>
    </p:spTree>
    <p:extLst>
      <p:ext uri="{BB962C8B-B14F-4D97-AF65-F5344CB8AC3E}">
        <p14:creationId xmlns:p14="http://schemas.microsoft.com/office/powerpoint/2010/main" val="7396170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9: Testing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INSULATION RESISTANCE TEST BETWEEN </a:t>
            </a:r>
            <a:r>
              <a:rPr lang="en-US" sz="2400" b="1">
                <a:solidFill>
                  <a:schemeClr val="accent2"/>
                </a:solidFill>
                <a:latin typeface="Arial" charset="0"/>
                <a:ea typeface="Arial" charset="0"/>
                <a:cs typeface="Arial" charset="0"/>
              </a:rPr>
              <a:t>CONDUCTORS AND EARTH</a:t>
            </a:r>
            <a:endParaRPr lang="en-US" sz="2400" b="1" dirty="0">
              <a:solidFill>
                <a:schemeClr val="accent2"/>
              </a:solidFill>
              <a:latin typeface="Arial" charset="0"/>
              <a:ea typeface="Arial" charset="0"/>
              <a:cs typeface="Arial" charset="0"/>
            </a:endParaRPr>
          </a:p>
        </p:txBody>
      </p:sp>
      <p:sp>
        <p:nvSpPr>
          <p:cNvPr id="6" name="Rectangle 5"/>
          <p:cNvSpPr/>
          <p:nvPr/>
        </p:nvSpPr>
        <p:spPr>
          <a:xfrm>
            <a:off x="793376" y="2477965"/>
            <a:ext cx="6510268" cy="3785652"/>
          </a:xfrm>
          <a:prstGeom prst="rect">
            <a:avLst/>
          </a:prstGeom>
        </p:spPr>
        <p:txBody>
          <a:bodyPr wrap="square">
            <a:spAutoFit/>
          </a:bodyPr>
          <a:lstStyle/>
          <a:p>
            <a:r>
              <a:rPr lang="en-US" sz="2400" dirty="0">
                <a:latin typeface="Arial" charset="0"/>
                <a:ea typeface="Arial" charset="0"/>
                <a:cs typeface="Arial" charset="0"/>
              </a:rPr>
              <a:t>This test is carried out with an insulation resistance tester.</a:t>
            </a:r>
          </a:p>
          <a:p>
            <a:pPr marL="342900" indent="-342900">
              <a:buFont typeface="Arial" charset="0"/>
              <a:buChar char="•"/>
            </a:pPr>
            <a:r>
              <a:rPr lang="en-US" sz="2400" dirty="0">
                <a:latin typeface="Arial" charset="0"/>
                <a:ea typeface="Arial" charset="0"/>
                <a:cs typeface="Arial" charset="0"/>
              </a:rPr>
              <a:t>One lead of the approved tester is connected to the earth terminal in the distribution board and the other lead to the </a:t>
            </a:r>
            <a:r>
              <a:rPr lang="en-US" sz="2400" dirty="0" err="1">
                <a:latin typeface="Arial" charset="0"/>
                <a:ea typeface="Arial" charset="0"/>
                <a:cs typeface="Arial" charset="0"/>
              </a:rPr>
              <a:t>busbar</a:t>
            </a:r>
            <a:r>
              <a:rPr lang="en-US" sz="2400" dirty="0">
                <a:latin typeface="Arial" charset="0"/>
                <a:ea typeface="Arial" charset="0"/>
                <a:cs typeface="Arial" charset="0"/>
              </a:rPr>
              <a:t> bridged with the neutral bar.</a:t>
            </a:r>
          </a:p>
          <a:p>
            <a:pPr marL="342900" indent="-342900">
              <a:buFont typeface="Arial" charset="0"/>
              <a:buChar char="•"/>
            </a:pPr>
            <a:r>
              <a:rPr lang="en-US" sz="2400" dirty="0">
                <a:latin typeface="Arial" charset="0"/>
                <a:ea typeface="Arial" charset="0"/>
                <a:cs typeface="Arial" charset="0"/>
              </a:rPr>
              <a:t>Test between earth and the conductors that connect the consumer’s main switch to the supplier’s metering equipment.</a:t>
            </a:r>
          </a:p>
          <a:p>
            <a:endParaRPr lang="en-US" sz="2400" dirty="0">
              <a:latin typeface="Arial" charset="0"/>
              <a:ea typeface="Arial" charset="0"/>
              <a:cs typeface="Arial" charset="0"/>
            </a:endParaRP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8973" y="3015804"/>
            <a:ext cx="3985511" cy="2292350"/>
          </a:xfrm>
          <a:prstGeom prst="rect">
            <a:avLst/>
          </a:prstGeom>
        </p:spPr>
      </p:pic>
      <p:sp>
        <p:nvSpPr>
          <p:cNvPr id="8" name="Rectangle 7"/>
          <p:cNvSpPr/>
          <p:nvPr/>
        </p:nvSpPr>
        <p:spPr>
          <a:xfrm>
            <a:off x="8084608" y="5605069"/>
            <a:ext cx="2830554" cy="338554"/>
          </a:xfrm>
          <a:prstGeom prst="rect">
            <a:avLst/>
          </a:prstGeom>
        </p:spPr>
        <p:txBody>
          <a:bodyPr wrap="square">
            <a:spAutoFit/>
          </a:bodyPr>
          <a:lstStyle/>
          <a:p>
            <a:r>
              <a:rPr lang="en-US" sz="1600" dirty="0">
                <a:latin typeface="Arial" charset="0"/>
                <a:ea typeface="Arial" charset="0"/>
                <a:cs typeface="Arial" charset="0"/>
              </a:rPr>
              <a:t> Insulation resistance test</a:t>
            </a:r>
          </a:p>
        </p:txBody>
      </p:sp>
    </p:spTree>
    <p:extLst>
      <p:ext uri="{BB962C8B-B14F-4D97-AF65-F5344CB8AC3E}">
        <p14:creationId xmlns:p14="http://schemas.microsoft.com/office/powerpoint/2010/main" val="1804338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9: Testing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INSULATION RESISTANCE TEST BETWEEN CONDUCTORS</a:t>
            </a:r>
          </a:p>
        </p:txBody>
      </p:sp>
      <p:sp>
        <p:nvSpPr>
          <p:cNvPr id="6" name="Rectangle 5"/>
          <p:cNvSpPr/>
          <p:nvPr/>
        </p:nvSpPr>
        <p:spPr>
          <a:xfrm>
            <a:off x="793376" y="2477965"/>
            <a:ext cx="6510268" cy="3416320"/>
          </a:xfrm>
          <a:prstGeom prst="rect">
            <a:avLst/>
          </a:prstGeom>
        </p:spPr>
        <p:txBody>
          <a:bodyPr wrap="square">
            <a:spAutoFit/>
          </a:bodyPr>
          <a:lstStyle/>
          <a:p>
            <a:r>
              <a:rPr lang="en-US" sz="2400" dirty="0">
                <a:latin typeface="Arial" charset="0"/>
                <a:ea typeface="Arial" charset="0"/>
                <a:cs typeface="Arial" charset="0"/>
              </a:rPr>
              <a:t>This test is also carried out with an insulation resistance tester.</a:t>
            </a:r>
          </a:p>
          <a:p>
            <a:pPr marL="342900" indent="-342900">
              <a:buFont typeface="Arial" charset="0"/>
              <a:buChar char="•"/>
            </a:pPr>
            <a:r>
              <a:rPr lang="en-US" sz="2400" dirty="0">
                <a:latin typeface="Arial" charset="0"/>
                <a:ea typeface="Arial" charset="0"/>
                <a:cs typeface="Arial" charset="0"/>
              </a:rPr>
              <a:t>One lead of the approved tester is connected to the earth terminal in the distribution board and the other lead to the </a:t>
            </a:r>
            <a:r>
              <a:rPr lang="en-US" sz="2400" dirty="0" err="1">
                <a:latin typeface="Arial" charset="0"/>
                <a:ea typeface="Arial" charset="0"/>
                <a:cs typeface="Arial" charset="0"/>
              </a:rPr>
              <a:t>busbar</a:t>
            </a:r>
            <a:r>
              <a:rPr lang="en-US" sz="2400" dirty="0">
                <a:latin typeface="Arial" charset="0"/>
                <a:ea typeface="Arial" charset="0"/>
                <a:cs typeface="Arial" charset="0"/>
              </a:rPr>
              <a:t> bridged with the neutral bar.</a:t>
            </a:r>
          </a:p>
          <a:p>
            <a:pPr marL="342900" indent="-342900">
              <a:buFont typeface="Arial" charset="0"/>
              <a:buChar char="•"/>
            </a:pPr>
            <a:r>
              <a:rPr lang="en-US" sz="2400" dirty="0">
                <a:latin typeface="Arial" charset="0"/>
                <a:ea typeface="Arial" charset="0"/>
                <a:cs typeface="Arial" charset="0"/>
              </a:rPr>
              <a:t>The test is carried out between the conductors connect the consumer’s main switch to the supplier’s metering equipment.</a:t>
            </a:r>
          </a:p>
        </p:txBody>
      </p:sp>
      <p:sp>
        <p:nvSpPr>
          <p:cNvPr id="8" name="Rectangle 7"/>
          <p:cNvSpPr/>
          <p:nvPr/>
        </p:nvSpPr>
        <p:spPr>
          <a:xfrm>
            <a:off x="8084608" y="5605069"/>
            <a:ext cx="2830554" cy="338554"/>
          </a:xfrm>
          <a:prstGeom prst="rect">
            <a:avLst/>
          </a:prstGeom>
        </p:spPr>
        <p:txBody>
          <a:bodyPr wrap="square">
            <a:spAutoFit/>
          </a:bodyPr>
          <a:lstStyle/>
          <a:p>
            <a:r>
              <a:rPr lang="en-US" sz="1600" dirty="0">
                <a:latin typeface="Arial" charset="0"/>
                <a:ea typeface="Arial" charset="0"/>
                <a:cs typeface="Arial" charset="0"/>
              </a:rPr>
              <a:t> Insulation resistance test</a:t>
            </a: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8973" y="3015804"/>
            <a:ext cx="3985511" cy="2292350"/>
          </a:xfrm>
          <a:prstGeom prst="rect">
            <a:avLst/>
          </a:prstGeom>
        </p:spPr>
      </p:pic>
    </p:spTree>
    <p:extLst>
      <p:ext uri="{BB962C8B-B14F-4D97-AF65-F5344CB8AC3E}">
        <p14:creationId xmlns:p14="http://schemas.microsoft.com/office/powerpoint/2010/main" val="938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9: Testing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EARTH AND BONDING CONTINUITY TEST</a:t>
            </a:r>
          </a:p>
        </p:txBody>
      </p:sp>
      <p:sp>
        <p:nvSpPr>
          <p:cNvPr id="6" name="Rectangle 5"/>
          <p:cNvSpPr/>
          <p:nvPr/>
        </p:nvSpPr>
        <p:spPr>
          <a:xfrm>
            <a:off x="793376" y="2477965"/>
            <a:ext cx="10496924" cy="830997"/>
          </a:xfrm>
          <a:prstGeom prst="rect">
            <a:avLst/>
          </a:prstGeom>
        </p:spPr>
        <p:txBody>
          <a:bodyPr wrap="square">
            <a:spAutoFit/>
          </a:bodyPr>
          <a:lstStyle/>
          <a:p>
            <a:r>
              <a:rPr lang="en-US" sz="2400" dirty="0">
                <a:latin typeface="Arial" charset="0"/>
                <a:ea typeface="Arial" charset="0"/>
                <a:cs typeface="Arial" charset="0"/>
              </a:rPr>
              <a:t>Test the continuity of the bonding between the consumer’s earth terminal and all exposed conductive parts. </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45984" y="3474407"/>
            <a:ext cx="7162800" cy="2301982"/>
          </a:xfrm>
          <a:prstGeom prst="rect">
            <a:avLst/>
          </a:prstGeom>
        </p:spPr>
      </p:pic>
      <p:sp>
        <p:nvSpPr>
          <p:cNvPr id="14" name="Rectangle 13"/>
          <p:cNvSpPr/>
          <p:nvPr/>
        </p:nvSpPr>
        <p:spPr>
          <a:xfrm>
            <a:off x="3960902" y="5841325"/>
            <a:ext cx="3332964" cy="338554"/>
          </a:xfrm>
          <a:prstGeom prst="rect">
            <a:avLst/>
          </a:prstGeom>
        </p:spPr>
        <p:txBody>
          <a:bodyPr wrap="none">
            <a:spAutoFit/>
          </a:bodyPr>
          <a:lstStyle/>
          <a:p>
            <a:r>
              <a:rPr lang="en-US" sz="1600" dirty="0">
                <a:latin typeface="Arial" charset="0"/>
                <a:ea typeface="Arial" charset="0"/>
                <a:cs typeface="Arial" charset="0"/>
              </a:rPr>
              <a:t> Earth and bonding continuity tests</a:t>
            </a:r>
          </a:p>
        </p:txBody>
      </p:sp>
    </p:spTree>
    <p:extLst>
      <p:ext uri="{BB962C8B-B14F-4D97-AF65-F5344CB8AC3E}">
        <p14:creationId xmlns:p14="http://schemas.microsoft.com/office/powerpoint/2010/main" val="19287918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9: Testing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POLARITY TEST</a:t>
            </a:r>
          </a:p>
        </p:txBody>
      </p:sp>
      <p:sp>
        <p:nvSpPr>
          <p:cNvPr id="6" name="Rectangle 5"/>
          <p:cNvSpPr/>
          <p:nvPr/>
        </p:nvSpPr>
        <p:spPr>
          <a:xfrm>
            <a:off x="793376" y="2477965"/>
            <a:ext cx="10496924" cy="830997"/>
          </a:xfrm>
          <a:prstGeom prst="rect">
            <a:avLst/>
          </a:prstGeom>
        </p:spPr>
        <p:txBody>
          <a:bodyPr wrap="square">
            <a:spAutoFit/>
          </a:bodyPr>
          <a:lstStyle/>
          <a:p>
            <a:r>
              <a:rPr lang="en-US" sz="2400" dirty="0">
                <a:latin typeface="Arial" charset="0"/>
                <a:ea typeface="Arial" charset="0"/>
                <a:cs typeface="Arial" charset="0"/>
              </a:rPr>
              <a:t>If a single-pole switch is connected in the neutral conductor, the operation of the appliance will still be controlled as usual but it will be very dangerous.</a:t>
            </a:r>
          </a:p>
        </p:txBody>
      </p:sp>
      <p:sp>
        <p:nvSpPr>
          <p:cNvPr id="14" name="Rectangle 13"/>
          <p:cNvSpPr/>
          <p:nvPr/>
        </p:nvSpPr>
        <p:spPr>
          <a:xfrm>
            <a:off x="7637409" y="5834761"/>
            <a:ext cx="1359668" cy="338554"/>
          </a:xfrm>
          <a:prstGeom prst="rect">
            <a:avLst/>
          </a:prstGeom>
        </p:spPr>
        <p:txBody>
          <a:bodyPr wrap="none">
            <a:spAutoFit/>
          </a:bodyPr>
          <a:lstStyle/>
          <a:p>
            <a:r>
              <a:rPr lang="en-US" sz="1600" dirty="0">
                <a:latin typeface="Arial" charset="0"/>
                <a:ea typeface="Arial" charset="0"/>
                <a:cs typeface="Arial" charset="0"/>
              </a:rPr>
              <a:t>Polarity tests</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6779" y="3395382"/>
            <a:ext cx="6578600" cy="2476451"/>
          </a:xfrm>
          <a:prstGeom prst="rect">
            <a:avLst/>
          </a:prstGeom>
        </p:spPr>
      </p:pic>
      <p:sp>
        <p:nvSpPr>
          <p:cNvPr id="9" name="Rectangle 8"/>
          <p:cNvSpPr/>
          <p:nvPr/>
        </p:nvSpPr>
        <p:spPr>
          <a:xfrm>
            <a:off x="793376" y="3224709"/>
            <a:ext cx="3740524" cy="1569660"/>
          </a:xfrm>
          <a:prstGeom prst="rect">
            <a:avLst/>
          </a:prstGeom>
        </p:spPr>
        <p:txBody>
          <a:bodyPr wrap="square">
            <a:spAutoFit/>
          </a:bodyPr>
          <a:lstStyle/>
          <a:p>
            <a:r>
              <a:rPr lang="en-US" sz="2400" dirty="0">
                <a:latin typeface="Arial" charset="0"/>
                <a:ea typeface="Arial" charset="0"/>
                <a:cs typeface="Arial" charset="0"/>
              </a:rPr>
              <a:t>A test must therefore be carried out to ensure that the requirements of SANS 10142 have been met.</a:t>
            </a:r>
          </a:p>
        </p:txBody>
      </p:sp>
    </p:spTree>
    <p:extLst>
      <p:ext uri="{BB962C8B-B14F-4D97-AF65-F5344CB8AC3E}">
        <p14:creationId xmlns:p14="http://schemas.microsoft.com/office/powerpoint/2010/main" val="13077837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9: Testing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TESTING THE CONTINUITY OF CONDUCTORS</a:t>
            </a:r>
          </a:p>
        </p:txBody>
      </p:sp>
      <p:sp>
        <p:nvSpPr>
          <p:cNvPr id="6" name="Rectangle 5"/>
          <p:cNvSpPr/>
          <p:nvPr/>
        </p:nvSpPr>
        <p:spPr>
          <a:xfrm>
            <a:off x="793376" y="2477965"/>
            <a:ext cx="10496924" cy="461665"/>
          </a:xfrm>
          <a:prstGeom prst="rect">
            <a:avLst/>
          </a:prstGeom>
        </p:spPr>
        <p:txBody>
          <a:bodyPr wrap="square">
            <a:spAutoFit/>
          </a:bodyPr>
          <a:lstStyle/>
          <a:p>
            <a:r>
              <a:rPr lang="en-US" sz="2400" dirty="0">
                <a:latin typeface="Arial" charset="0"/>
                <a:ea typeface="Arial" charset="0"/>
                <a:cs typeface="Arial" charset="0"/>
              </a:rPr>
              <a:t>A continuity test of with an ohmmeter can be carried out as follows:</a:t>
            </a:r>
          </a:p>
        </p:txBody>
      </p:sp>
      <p:sp>
        <p:nvSpPr>
          <p:cNvPr id="9" name="Rectangle 8"/>
          <p:cNvSpPr/>
          <p:nvPr/>
        </p:nvSpPr>
        <p:spPr>
          <a:xfrm>
            <a:off x="793376" y="2860528"/>
            <a:ext cx="9963524" cy="3046988"/>
          </a:xfrm>
          <a:prstGeom prst="rect">
            <a:avLst/>
          </a:prstGeom>
        </p:spPr>
        <p:txBody>
          <a:bodyPr wrap="square">
            <a:spAutoFit/>
          </a:bodyPr>
          <a:lstStyle/>
          <a:p>
            <a:pPr marL="342900" indent="-342900">
              <a:buFont typeface="Arial" panose="020B0604020202020204" pitchFamily="34" charset="0"/>
              <a:buChar char="•"/>
            </a:pPr>
            <a:r>
              <a:rPr lang="en-US" sz="2400" dirty="0">
                <a:latin typeface="Arial" charset="0"/>
                <a:ea typeface="Arial" charset="0"/>
                <a:cs typeface="Arial" charset="0"/>
              </a:rPr>
              <a:t>The main disconnector must be open (off).</a:t>
            </a:r>
          </a:p>
          <a:p>
            <a:pPr marL="342900" indent="-342900">
              <a:buFont typeface="Arial" panose="020B0604020202020204" pitchFamily="34" charset="0"/>
              <a:buChar char="•"/>
            </a:pPr>
            <a:r>
              <a:rPr lang="en-US" sz="2400" dirty="0">
                <a:latin typeface="Arial" charset="0"/>
                <a:ea typeface="Arial" charset="0"/>
                <a:cs typeface="Arial" charset="0"/>
              </a:rPr>
              <a:t>Disconnect all appliances and fluorescent lamp fittings.</a:t>
            </a:r>
          </a:p>
          <a:p>
            <a:pPr marL="342900" indent="-342900">
              <a:buFont typeface="Arial" panose="020B0604020202020204" pitchFamily="34" charset="0"/>
              <a:buChar char="•"/>
            </a:pPr>
            <a:r>
              <a:rPr lang="en-US" sz="2400" dirty="0">
                <a:latin typeface="Arial" charset="0"/>
                <a:ea typeface="Arial" charset="0"/>
                <a:cs typeface="Arial" charset="0"/>
              </a:rPr>
              <a:t>Remove all incandescent lamps (globes).</a:t>
            </a:r>
          </a:p>
          <a:p>
            <a:pPr marL="342900" indent="-342900">
              <a:buFont typeface="Arial" panose="020B0604020202020204" pitchFamily="34" charset="0"/>
              <a:buChar char="•"/>
            </a:pPr>
            <a:r>
              <a:rPr lang="en-US" sz="2400" dirty="0">
                <a:latin typeface="Arial" charset="0"/>
                <a:ea typeface="Arial" charset="0"/>
                <a:cs typeface="Arial" charset="0"/>
              </a:rPr>
              <a:t>Close the sub-circuit circuit breakers. </a:t>
            </a:r>
          </a:p>
          <a:p>
            <a:pPr marL="342900" indent="-342900">
              <a:buFont typeface="Arial" panose="020B0604020202020204" pitchFamily="34" charset="0"/>
              <a:buChar char="•"/>
            </a:pPr>
            <a:r>
              <a:rPr lang="en-US" sz="2400" dirty="0">
                <a:latin typeface="Arial" charset="0"/>
                <a:ea typeface="Arial" charset="0"/>
                <a:cs typeface="Arial" charset="0"/>
              </a:rPr>
              <a:t>Bridge the busbar and neutral bar </a:t>
            </a:r>
          </a:p>
          <a:p>
            <a:pPr marL="342900" indent="-342900">
              <a:buFont typeface="Arial" panose="020B0604020202020204" pitchFamily="34" charset="0"/>
              <a:buChar char="•"/>
            </a:pPr>
            <a:r>
              <a:rPr lang="en-US" sz="2400" dirty="0">
                <a:latin typeface="Arial" charset="0"/>
                <a:ea typeface="Arial" charset="0"/>
                <a:cs typeface="Arial" charset="0"/>
              </a:rPr>
              <a:t>Close all light switches.</a:t>
            </a:r>
          </a:p>
          <a:p>
            <a:pPr marL="342900" indent="-342900">
              <a:buFont typeface="Arial" panose="020B0604020202020204" pitchFamily="34" charset="0"/>
              <a:buChar char="•"/>
            </a:pPr>
            <a:r>
              <a:rPr lang="en-US" sz="2400" dirty="0">
                <a:latin typeface="Arial" charset="0"/>
                <a:ea typeface="Arial" charset="0"/>
                <a:cs typeface="Arial" charset="0"/>
              </a:rPr>
              <a:t>Test between live and neutral contacts at lighting points and socket outlets. </a:t>
            </a:r>
          </a:p>
        </p:txBody>
      </p:sp>
    </p:spTree>
    <p:extLst>
      <p:ext uri="{BB962C8B-B14F-4D97-AF65-F5344CB8AC3E}">
        <p14:creationId xmlns:p14="http://schemas.microsoft.com/office/powerpoint/2010/main" val="5415082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9: Testing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EARTH LEAKAGE PROTECTION TEST</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14338" y="3594005"/>
            <a:ext cx="4812268" cy="2142360"/>
          </a:xfrm>
          <a:prstGeom prst="rect">
            <a:avLst/>
          </a:prstGeom>
        </p:spPr>
      </p:pic>
      <p:sp>
        <p:nvSpPr>
          <p:cNvPr id="8" name="Rectangle 7"/>
          <p:cNvSpPr/>
          <p:nvPr/>
        </p:nvSpPr>
        <p:spPr>
          <a:xfrm>
            <a:off x="793376" y="2362286"/>
            <a:ext cx="9714142" cy="1200329"/>
          </a:xfrm>
          <a:prstGeom prst="rect">
            <a:avLst/>
          </a:prstGeom>
        </p:spPr>
        <p:txBody>
          <a:bodyPr wrap="square">
            <a:spAutoFit/>
          </a:bodyPr>
          <a:lstStyle/>
          <a:p>
            <a:r>
              <a:rPr lang="en-US" sz="2400" dirty="0">
                <a:latin typeface="Arial" charset="0"/>
                <a:ea typeface="Arial" charset="0"/>
                <a:cs typeface="Arial" charset="0"/>
              </a:rPr>
              <a:t>The effectiveness of the earth leakage protection of the installation is tested by simulating an earth fault between each phase conductor and earth at various outlet points in the installation.</a:t>
            </a:r>
          </a:p>
        </p:txBody>
      </p:sp>
      <p:sp>
        <p:nvSpPr>
          <p:cNvPr id="13" name="Rectangle 12"/>
          <p:cNvSpPr/>
          <p:nvPr/>
        </p:nvSpPr>
        <p:spPr>
          <a:xfrm>
            <a:off x="7696522" y="5736365"/>
            <a:ext cx="2247900" cy="338554"/>
          </a:xfrm>
          <a:prstGeom prst="rect">
            <a:avLst/>
          </a:prstGeom>
        </p:spPr>
        <p:txBody>
          <a:bodyPr wrap="square">
            <a:spAutoFit/>
          </a:bodyPr>
          <a:lstStyle/>
          <a:p>
            <a:r>
              <a:rPr lang="en-US" sz="1600" dirty="0">
                <a:solidFill>
                  <a:srgbClr val="000000"/>
                </a:solidFill>
                <a:latin typeface="Arial" charset="0"/>
                <a:ea typeface="Arial" charset="0"/>
                <a:cs typeface="Arial" charset="0"/>
              </a:rPr>
              <a:t>Earth leakage tester</a:t>
            </a:r>
            <a:endParaRPr lang="en-US" sz="2000" dirty="0">
              <a:latin typeface="Arial" charset="0"/>
              <a:ea typeface="Arial" charset="0"/>
              <a:cs typeface="Arial" charset="0"/>
            </a:endParaRPr>
          </a:p>
        </p:txBody>
      </p:sp>
    </p:spTree>
    <p:extLst>
      <p:ext uri="{BB962C8B-B14F-4D97-AF65-F5344CB8AC3E}">
        <p14:creationId xmlns:p14="http://schemas.microsoft.com/office/powerpoint/2010/main" val="132831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ATOM</a:t>
            </a:r>
          </a:p>
          <a:p>
            <a:pPr>
              <a:lnSpc>
                <a:spcPct val="150000"/>
              </a:lnSpc>
            </a:pPr>
            <a:endParaRPr lang="en-GB" sz="2400" b="1" dirty="0">
              <a:solidFill>
                <a:schemeClr val="accent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2: Electrical circuits</a:t>
            </a:r>
          </a:p>
        </p:txBody>
      </p:sp>
      <p:pic>
        <p:nvPicPr>
          <p:cNvPr id="5" name="Picture 4">
            <a:extLst>
              <a:ext uri="{FF2B5EF4-FFF2-40B4-BE49-F238E27FC236}">
                <a16:creationId xmlns:a16="http://schemas.microsoft.com/office/drawing/2014/main" id="{CF5F06C9-5D30-41E6-9791-49BFE81CB485}"/>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365093" y="1984541"/>
            <a:ext cx="7827625" cy="3625524"/>
          </a:xfrm>
          <a:prstGeom prst="rect">
            <a:avLst/>
          </a:prstGeom>
        </p:spPr>
      </p:pic>
      <p:sp>
        <p:nvSpPr>
          <p:cNvPr id="6" name="TextBox 5">
            <a:extLst>
              <a:ext uri="{FF2B5EF4-FFF2-40B4-BE49-F238E27FC236}">
                <a16:creationId xmlns:a16="http://schemas.microsoft.com/office/drawing/2014/main" id="{89EDE16B-B98D-405B-8CF5-FD4945731A60}"/>
              </a:ext>
            </a:extLst>
          </p:cNvPr>
          <p:cNvSpPr txBox="1"/>
          <p:nvPr/>
        </p:nvSpPr>
        <p:spPr>
          <a:xfrm>
            <a:off x="1844298" y="5796366"/>
            <a:ext cx="8679051" cy="338554"/>
          </a:xfrm>
          <a:prstGeom prst="rect">
            <a:avLst/>
          </a:prstGeom>
          <a:noFill/>
        </p:spPr>
        <p:txBody>
          <a:bodyPr wrap="square" rtlCol="0">
            <a:spAutoFit/>
          </a:bodyPr>
          <a:lstStyle/>
          <a:p>
            <a:r>
              <a:rPr lang="en-ZA" sz="1600" dirty="0">
                <a:latin typeface="Arial" panose="020B0604020202020204" pitchFamily="34" charset="0"/>
                <a:cs typeface="Arial" panose="020B0604020202020204" pitchFamily="34" charset="0"/>
              </a:rPr>
              <a:t>a)  Three-dimensional representation (difficult)	b)  Two-dimensional representation (easy)</a:t>
            </a:r>
          </a:p>
        </p:txBody>
      </p:sp>
    </p:spTree>
    <p:extLst>
      <p:ext uri="{BB962C8B-B14F-4D97-AF65-F5344CB8AC3E}">
        <p14:creationId xmlns:p14="http://schemas.microsoft.com/office/powerpoint/2010/main" val="41555617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8"/>
            <a:ext cx="12190978" cy="6873938"/>
            <a:chOff x="1" y="-15938"/>
            <a:chExt cx="12190978" cy="6873938"/>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8"/>
              <a:ext cx="12190978" cy="6873938"/>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646331"/>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COLOUR CODING OF RESISTORS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Chapter 10: Electronics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13659" y="3517526"/>
            <a:ext cx="3604600" cy="2762250"/>
          </a:xfrm>
          <a:prstGeom prst="rect">
            <a:avLst/>
          </a:prstGeom>
        </p:spPr>
      </p:pic>
      <p:sp>
        <p:nvSpPr>
          <p:cNvPr id="6" name="Rectangle 5"/>
          <p:cNvSpPr/>
          <p:nvPr/>
        </p:nvSpPr>
        <p:spPr>
          <a:xfrm>
            <a:off x="793376" y="2416469"/>
            <a:ext cx="10324390" cy="1200329"/>
          </a:xfrm>
          <a:prstGeom prst="rect">
            <a:avLst/>
          </a:prstGeom>
        </p:spPr>
        <p:txBody>
          <a:bodyPr wrap="square">
            <a:spAutoFit/>
          </a:bodyPr>
          <a:lstStyle/>
          <a:p>
            <a:r>
              <a:rPr lang="en-US" sz="2400" dirty="0">
                <a:latin typeface="Arial" charset="0"/>
                <a:ea typeface="Arial" charset="0"/>
                <a:cs typeface="Arial" charset="0"/>
              </a:rPr>
              <a:t>Resistors sometimes have a </a:t>
            </a:r>
            <a:r>
              <a:rPr lang="en-US" sz="2400" dirty="0" err="1">
                <a:latin typeface="Arial" charset="0"/>
                <a:ea typeface="Arial" charset="0"/>
                <a:cs typeface="Arial" charset="0"/>
              </a:rPr>
              <a:t>colour</a:t>
            </a:r>
            <a:r>
              <a:rPr lang="en-US" sz="2400" dirty="0">
                <a:latin typeface="Arial" charset="0"/>
                <a:ea typeface="Arial" charset="0"/>
                <a:cs typeface="Arial" charset="0"/>
              </a:rPr>
              <a:t>-coding in the form of three to four </a:t>
            </a:r>
            <a:r>
              <a:rPr lang="en-US" sz="2400" dirty="0" err="1">
                <a:latin typeface="Arial" charset="0"/>
                <a:ea typeface="Arial" charset="0"/>
                <a:cs typeface="Arial" charset="0"/>
              </a:rPr>
              <a:t>coloured</a:t>
            </a:r>
            <a:r>
              <a:rPr lang="en-US" sz="2400" dirty="0">
                <a:latin typeface="Arial" charset="0"/>
                <a:ea typeface="Arial" charset="0"/>
                <a:cs typeface="Arial" charset="0"/>
              </a:rPr>
              <a:t> rings dots. The rings are closer to one end than the other. The code begins with the rings or dots closest to the end.</a:t>
            </a:r>
          </a:p>
        </p:txBody>
      </p:sp>
      <p:sp>
        <p:nvSpPr>
          <p:cNvPr id="5" name="Rectangle 4"/>
          <p:cNvSpPr/>
          <p:nvPr/>
        </p:nvSpPr>
        <p:spPr>
          <a:xfrm>
            <a:off x="793375" y="3540824"/>
            <a:ext cx="7423526" cy="2308324"/>
          </a:xfrm>
          <a:prstGeom prst="rect">
            <a:avLst/>
          </a:prstGeom>
        </p:spPr>
        <p:txBody>
          <a:bodyPr wrap="square">
            <a:spAutoFit/>
          </a:bodyPr>
          <a:lstStyle/>
          <a:p>
            <a:pPr marL="342900" indent="-342900">
              <a:buFont typeface="Arial" panose="020B0604020202020204" pitchFamily="34" charset="0"/>
              <a:buChar char="•"/>
            </a:pPr>
            <a:r>
              <a:rPr lang="en-US" sz="2400" dirty="0">
                <a:latin typeface="Arial" charset="0"/>
                <a:ea typeface="Arial" charset="0"/>
                <a:cs typeface="Arial" charset="0"/>
              </a:rPr>
              <a:t>The first two </a:t>
            </a:r>
            <a:r>
              <a:rPr lang="en-US" sz="2400" dirty="0" err="1">
                <a:latin typeface="Arial" charset="0"/>
                <a:ea typeface="Arial" charset="0"/>
                <a:cs typeface="Arial" charset="0"/>
              </a:rPr>
              <a:t>coloured</a:t>
            </a:r>
            <a:r>
              <a:rPr lang="en-US" sz="2400" dirty="0">
                <a:latin typeface="Arial" charset="0"/>
                <a:ea typeface="Arial" charset="0"/>
                <a:cs typeface="Arial" charset="0"/>
              </a:rPr>
              <a:t> rings represent numbers.</a:t>
            </a:r>
          </a:p>
          <a:p>
            <a:pPr marL="342900" indent="-342900">
              <a:buFont typeface="Arial" panose="020B0604020202020204" pitchFamily="34" charset="0"/>
              <a:buChar char="•"/>
            </a:pPr>
            <a:r>
              <a:rPr lang="en-US" sz="2400" dirty="0">
                <a:latin typeface="Arial" charset="0"/>
                <a:ea typeface="Arial" charset="0"/>
                <a:cs typeface="Arial" charset="0"/>
              </a:rPr>
              <a:t>The third ring is an indication of how many zeros are to be added after the first two numbers.</a:t>
            </a:r>
          </a:p>
          <a:p>
            <a:pPr marL="342900" indent="-342900">
              <a:buFont typeface="Arial" panose="020B0604020202020204" pitchFamily="34" charset="0"/>
              <a:buChar char="•"/>
            </a:pPr>
            <a:r>
              <a:rPr lang="en-US" sz="2400" dirty="0">
                <a:latin typeface="Arial" charset="0"/>
                <a:ea typeface="Arial" charset="0"/>
                <a:cs typeface="Arial" charset="0"/>
              </a:rPr>
              <a:t>The fourth ring is an indication of the tolerance allowed. If no fourth ring has been painted, it means that the tolerance is 20%.</a:t>
            </a:r>
          </a:p>
        </p:txBody>
      </p:sp>
    </p:spTree>
    <p:extLst>
      <p:ext uri="{BB962C8B-B14F-4D97-AF65-F5344CB8AC3E}">
        <p14:creationId xmlns:p14="http://schemas.microsoft.com/office/powerpoint/2010/main" val="12716000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10: Electronics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SEMICONDUCTORS</a:t>
            </a:r>
          </a:p>
        </p:txBody>
      </p:sp>
      <p:sp>
        <p:nvSpPr>
          <p:cNvPr id="8" name="Rectangle 7"/>
          <p:cNvSpPr/>
          <p:nvPr/>
        </p:nvSpPr>
        <p:spPr>
          <a:xfrm>
            <a:off x="793376" y="2362286"/>
            <a:ext cx="9714142" cy="1938992"/>
          </a:xfrm>
          <a:prstGeom prst="rect">
            <a:avLst/>
          </a:prstGeom>
        </p:spPr>
        <p:txBody>
          <a:bodyPr wrap="square">
            <a:spAutoFit/>
          </a:bodyPr>
          <a:lstStyle/>
          <a:p>
            <a:r>
              <a:rPr lang="en-US" sz="2400" dirty="0">
                <a:latin typeface="Arial" charset="0"/>
                <a:ea typeface="Arial" charset="0"/>
                <a:cs typeface="Arial" charset="0"/>
              </a:rPr>
              <a:t>Semiconductors are materials which are neither good conductors nor good insulators.</a:t>
            </a:r>
          </a:p>
          <a:p>
            <a:r>
              <a:rPr lang="en-US" sz="2400" dirty="0">
                <a:latin typeface="Arial" charset="0"/>
                <a:ea typeface="Arial" charset="0"/>
                <a:cs typeface="Arial" charset="0"/>
              </a:rPr>
              <a:t>A semiconductor may act either as a conductor or as an insulator depending on various physical influences. Common semiconductor materials are germanium and silicon.</a:t>
            </a:r>
          </a:p>
        </p:txBody>
      </p:sp>
    </p:spTree>
    <p:extLst>
      <p:ext uri="{BB962C8B-B14F-4D97-AF65-F5344CB8AC3E}">
        <p14:creationId xmlns:p14="http://schemas.microsoft.com/office/powerpoint/2010/main" val="14302759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10: Electronics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15475"/>
            <a:ext cx="10824883" cy="646331"/>
          </a:xfrm>
          <a:prstGeom prst="rect">
            <a:avLst/>
          </a:prstGeom>
          <a:noFill/>
        </p:spPr>
        <p:txBody>
          <a:bodyPr wrap="square" numCol="1" rtlCol="0">
            <a:spAutoFit/>
          </a:bodyPr>
          <a:lstStyle/>
          <a:p>
            <a:pPr>
              <a:lnSpc>
                <a:spcPct val="150000"/>
              </a:lnSpc>
            </a:pPr>
            <a:r>
              <a:rPr lang="en-US" sz="2400" b="1" dirty="0">
                <a:solidFill>
                  <a:schemeClr val="accent2"/>
                </a:solidFill>
                <a:latin typeface="Arial" charset="0"/>
                <a:ea typeface="Arial" charset="0"/>
                <a:cs typeface="Arial" charset="0"/>
              </a:rPr>
              <a:t>CAPACITORS</a:t>
            </a:r>
          </a:p>
        </p:txBody>
      </p:sp>
      <p:sp>
        <p:nvSpPr>
          <p:cNvPr id="8" name="Rectangle 7"/>
          <p:cNvSpPr/>
          <p:nvPr/>
        </p:nvSpPr>
        <p:spPr>
          <a:xfrm>
            <a:off x="793376" y="2362286"/>
            <a:ext cx="9714142" cy="1200329"/>
          </a:xfrm>
          <a:prstGeom prst="rect">
            <a:avLst/>
          </a:prstGeom>
        </p:spPr>
        <p:txBody>
          <a:bodyPr wrap="square">
            <a:spAutoFit/>
          </a:bodyPr>
          <a:lstStyle/>
          <a:p>
            <a:r>
              <a:rPr lang="en-US" sz="2400" dirty="0">
                <a:latin typeface="Arial" charset="0"/>
                <a:ea typeface="Arial" charset="0"/>
                <a:cs typeface="Arial" charset="0"/>
              </a:rPr>
              <a:t>A capacitor is a device comprising two conductors, known as plates, separated by an insulating material known as a dielectric. Common dielectric materials are mica, air, waxed paper and plastic films.</a:t>
            </a:r>
          </a:p>
        </p:txBody>
      </p:sp>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43876" y="3510914"/>
            <a:ext cx="2465145" cy="22352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18189" y="3557928"/>
            <a:ext cx="1985507" cy="2379243"/>
          </a:xfrm>
          <a:prstGeom prst="rect">
            <a:avLst/>
          </a:prstGeom>
        </p:spPr>
      </p:pic>
      <p:sp>
        <p:nvSpPr>
          <p:cNvPr id="9" name="Rectangle 8"/>
          <p:cNvSpPr/>
          <p:nvPr/>
        </p:nvSpPr>
        <p:spPr>
          <a:xfrm>
            <a:off x="2729110" y="5865949"/>
            <a:ext cx="2094676" cy="338554"/>
          </a:xfrm>
          <a:prstGeom prst="rect">
            <a:avLst/>
          </a:prstGeom>
        </p:spPr>
        <p:txBody>
          <a:bodyPr wrap="none">
            <a:spAutoFit/>
          </a:bodyPr>
          <a:lstStyle/>
          <a:p>
            <a:r>
              <a:rPr lang="en-US" sz="1600" dirty="0">
                <a:latin typeface="Arial" charset="0"/>
                <a:ea typeface="Arial" charset="0"/>
                <a:cs typeface="Arial" charset="0"/>
              </a:rPr>
              <a:t>Variable air capacitor</a:t>
            </a:r>
          </a:p>
        </p:txBody>
      </p:sp>
      <p:sp>
        <p:nvSpPr>
          <p:cNvPr id="13" name="Rectangle 12"/>
          <p:cNvSpPr/>
          <p:nvPr/>
        </p:nvSpPr>
        <p:spPr>
          <a:xfrm>
            <a:off x="7312161" y="5865949"/>
            <a:ext cx="1972015" cy="338554"/>
          </a:xfrm>
          <a:prstGeom prst="rect">
            <a:avLst/>
          </a:prstGeom>
        </p:spPr>
        <p:txBody>
          <a:bodyPr wrap="none">
            <a:spAutoFit/>
          </a:bodyPr>
          <a:lstStyle/>
          <a:p>
            <a:r>
              <a:rPr lang="en-US" sz="1600" dirty="0">
                <a:latin typeface="Arial" charset="0"/>
                <a:ea typeface="Arial" charset="0"/>
                <a:cs typeface="Arial" charset="0"/>
              </a:rPr>
              <a:t>Rolled foil capacitor</a:t>
            </a:r>
          </a:p>
        </p:txBody>
      </p:sp>
    </p:spTree>
    <p:extLst>
      <p:ext uri="{BB962C8B-B14F-4D97-AF65-F5344CB8AC3E}">
        <p14:creationId xmlns:p14="http://schemas.microsoft.com/office/powerpoint/2010/main" val="147018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SIMPLE CIRCUIT</a:t>
            </a:r>
          </a:p>
          <a:p>
            <a:pPr>
              <a:lnSpc>
                <a:spcPct val="150000"/>
              </a:lnSpc>
            </a:pPr>
            <a:r>
              <a:rPr lang="en-GB" sz="2400" dirty="0">
                <a:latin typeface="Arial" panose="020B0604020202020204" pitchFamily="34" charset="0"/>
                <a:cs typeface="Arial" panose="020B0604020202020204" pitchFamily="34" charset="0"/>
              </a:rPr>
              <a:t>For an electric current to flow, an electric</a:t>
            </a:r>
          </a:p>
          <a:p>
            <a:pPr>
              <a:lnSpc>
                <a:spcPct val="150000"/>
              </a:lnSpc>
            </a:pPr>
            <a:r>
              <a:rPr lang="en-GB" sz="2400" dirty="0">
                <a:latin typeface="Arial" panose="020B0604020202020204" pitchFamily="34" charset="0"/>
                <a:cs typeface="Arial" panose="020B0604020202020204" pitchFamily="34" charset="0"/>
              </a:rPr>
              <a:t>circuit must exist:</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an electrical power device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an electric appliance or device</a:t>
            </a:r>
          </a:p>
          <a:p>
            <a:pPr marL="342900" indent="-342900">
              <a:lnSpc>
                <a:spcPct val="150000"/>
              </a:lnSpc>
              <a:buFont typeface="Arial" panose="020B0604020202020204" pitchFamily="34" charset="0"/>
              <a:buChar char="•"/>
            </a:pPr>
            <a:r>
              <a:rPr lang="en-GB" sz="2400" dirty="0">
                <a:latin typeface="Arial" panose="020B0604020202020204" pitchFamily="34" charset="0"/>
                <a:cs typeface="Arial" panose="020B0604020202020204" pitchFamily="34" charset="0"/>
              </a:rPr>
              <a:t>two lengths of insulated conductor</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connecting the device to the power supply.</a:t>
            </a:r>
          </a:p>
        </p:txBody>
      </p:sp>
      <p:pic>
        <p:nvPicPr>
          <p:cNvPr id="2" name="Picture 1">
            <a:extLst>
              <a:ext uri="{FF2B5EF4-FFF2-40B4-BE49-F238E27FC236}">
                <a16:creationId xmlns:a16="http://schemas.microsoft.com/office/drawing/2014/main" id="{2532F84D-EDF0-4F6D-8FC3-4F7C529CABB9}"/>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743810" y="1750080"/>
            <a:ext cx="4692343" cy="4317989"/>
          </a:xfrm>
          <a:prstGeom prst="rect">
            <a:avLst/>
          </a:prstGeom>
        </p:spPr>
      </p:pic>
    </p:spTree>
    <p:extLst>
      <p:ext uri="{BB962C8B-B14F-4D97-AF65-F5344CB8AC3E}">
        <p14:creationId xmlns:p14="http://schemas.microsoft.com/office/powerpoint/2010/main" val="2987359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58880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OHM’S LAW</a:t>
                </a:r>
              </a:p>
              <a:p>
                <a:pPr>
                  <a:lnSpc>
                    <a:spcPct val="150000"/>
                  </a:lnSpc>
                </a:pPr>
                <a:r>
                  <a:rPr lang="en-GB" sz="2400" dirty="0">
                    <a:latin typeface="Arial" panose="020B0604020202020204" pitchFamily="34" charset="0"/>
                    <a:cs typeface="Arial" panose="020B0604020202020204" pitchFamily="34" charset="0"/>
                  </a:rPr>
                  <a:t>The current flowing in an electrical circuit is proportional to the applied voltage and inversely proportional to the resistance of the circuit.</a:t>
                </a:r>
              </a:p>
              <a:p>
                <a:pPr>
                  <a:lnSpc>
                    <a:spcPct val="150000"/>
                  </a:lnSpc>
                </a:pP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I</m:t>
                    </m:r>
                    <m:r>
                      <a:rPr lang="en-ZA" sz="2400" b="0" i="0" smtClean="0">
                        <a:latin typeface="Cambria Math" panose="02040503050406030204" pitchFamily="18" charset="0"/>
                        <a:cs typeface="Arial" panose="020B0604020202020204" pitchFamily="34" charset="0"/>
                      </a:rPr>
                      <m:t>=</m:t>
                    </m:r>
                    <m:f>
                      <m:fPr>
                        <m:ctrlPr>
                          <a:rPr lang="en-ZA" sz="2400" b="0" i="1" smtClean="0">
                            <a:latin typeface="Cambria Math" panose="02040503050406030204" pitchFamily="18" charset="0"/>
                            <a:cs typeface="Arial" panose="020B0604020202020204" pitchFamily="34" charset="0"/>
                          </a:rPr>
                        </m:ctrlPr>
                      </m:fPr>
                      <m:num>
                        <m:r>
                          <m:rPr>
                            <m:sty m:val="p"/>
                          </m:rPr>
                          <a:rPr lang="en-ZA" sz="2400" b="0" i="0" smtClean="0">
                            <a:latin typeface="Cambria Math" panose="02040503050406030204" pitchFamily="18" charset="0"/>
                            <a:cs typeface="Arial" panose="020B0604020202020204" pitchFamily="34" charset="0"/>
                          </a:rPr>
                          <m:t>V</m:t>
                        </m:r>
                      </m:num>
                      <m:den>
                        <m:r>
                          <m:rPr>
                            <m:sty m:val="p"/>
                          </m:rPr>
                          <a:rPr lang="en-ZA" sz="2400" b="0" i="0" smtClean="0">
                            <a:latin typeface="Cambria Math" panose="02040503050406030204" pitchFamily="18" charset="0"/>
                            <a:cs typeface="Arial" panose="020B0604020202020204" pitchFamily="34" charset="0"/>
                          </a:rPr>
                          <m:t>R</m:t>
                        </m:r>
                      </m:den>
                    </m:f>
                  </m:oMath>
                </a14:m>
                <a:r>
                  <a:rPr lang="en-GB" sz="2400" dirty="0">
                    <a:latin typeface="Arial" panose="020B0604020202020204" pitchFamily="34" charset="0"/>
                    <a:cs typeface="Arial" panose="020B0604020202020204" pitchFamily="34" charset="0"/>
                  </a:rPr>
                  <a:t>	 	where	I = current in ampere (A)</a:t>
                </a:r>
              </a:p>
              <a:p>
                <a:pPr>
                  <a:lnSpc>
                    <a:spcPct val="150000"/>
                  </a:lnSpc>
                </a:pPr>
                <a:r>
                  <a:rPr lang="en-GB" sz="2400" dirty="0">
                    <a:latin typeface="Arial" panose="020B0604020202020204" pitchFamily="34" charset="0"/>
                    <a:cs typeface="Arial" panose="020B0604020202020204" pitchFamily="34" charset="0"/>
                  </a:rPr>
                  <a:t>			V = potential difference in volt (V)</a:t>
                </a:r>
              </a:p>
              <a:p>
                <a:pPr>
                  <a:lnSpc>
                    <a:spcPct val="150000"/>
                  </a:lnSpc>
                </a:pPr>
                <a:r>
                  <a:rPr lang="en-GB" sz="2400" dirty="0">
                    <a:latin typeface="Arial" panose="020B0604020202020204" pitchFamily="34" charset="0"/>
                    <a:cs typeface="Arial" panose="020B0604020202020204" pitchFamily="34" charset="0"/>
                  </a:rPr>
                  <a:t>			R = resistance in ohm (Ω).</a:t>
                </a:r>
              </a:p>
            </p:txBody>
          </p:sp>
        </mc:Choice>
        <mc:Fallback xmlns="">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3588803"/>
              </a:xfrm>
              <a:prstGeom prst="rect">
                <a:avLst/>
              </a:prstGeom>
              <a:blipFill>
                <a:blip r:embed="rId4"/>
                <a:stretch>
                  <a:fillRect l="-863" b="-3231"/>
                </a:stretch>
              </a:blipFill>
            </p:spPr>
            <p:txBody>
              <a:bodyPr/>
              <a:lstStyle/>
              <a:p>
                <a:r>
                  <a:rPr lang="en-ZA">
                    <a:noFill/>
                  </a:rPr>
                  <a:t> </a:t>
                </a:r>
              </a:p>
            </p:txBody>
          </p:sp>
        </mc:Fallback>
      </mc:AlternateContent>
    </p:spTree>
    <p:extLst>
      <p:ext uri="{BB962C8B-B14F-4D97-AF65-F5344CB8AC3E}">
        <p14:creationId xmlns:p14="http://schemas.microsoft.com/office/powerpoint/2010/main" val="164965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0EDDE21-C43E-1748-BB69-2FEB8EFE3EDF}"/>
              </a:ext>
            </a:extLst>
          </p:cNvPr>
          <p:cNvGrpSpPr/>
          <p:nvPr/>
        </p:nvGrpSpPr>
        <p:grpSpPr>
          <a:xfrm>
            <a:off x="1" y="-15939"/>
            <a:ext cx="12190978" cy="6873939"/>
            <a:chOff x="1" y="-15939"/>
            <a:chExt cx="12190978" cy="6873939"/>
          </a:xfrm>
        </p:grpSpPr>
        <p:pic>
          <p:nvPicPr>
            <p:cNvPr id="10" name="Picture 9">
              <a:extLst>
                <a:ext uri="{FF2B5EF4-FFF2-40B4-BE49-F238E27FC236}">
                  <a16:creationId xmlns:a16="http://schemas.microsoft.com/office/drawing/2014/main" id="{7EDF8A09-D298-9347-8DF9-FDE9E94585B0}"/>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1" y="-15939"/>
              <a:ext cx="12190978" cy="6873939"/>
            </a:xfrm>
            <a:prstGeom prst="rect">
              <a:avLst/>
            </a:prstGeom>
          </p:spPr>
        </p:pic>
        <p:sp>
          <p:nvSpPr>
            <p:cNvPr id="3" name="Rectangle 2">
              <a:extLst>
                <a:ext uri="{FF2B5EF4-FFF2-40B4-BE49-F238E27FC236}">
                  <a16:creationId xmlns:a16="http://schemas.microsoft.com/office/drawing/2014/main" id="{CE5B0113-6F17-7247-AB0D-CAB68D12CCA0}"/>
                </a:ext>
              </a:extLst>
            </p:cNvPr>
            <p:cNvSpPr/>
            <p:nvPr/>
          </p:nvSpPr>
          <p:spPr>
            <a:xfrm>
              <a:off x="524435" y="510988"/>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Chapter 2: Electrical circuits (continued)</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HEATING EFFECT OF AN ELECTRIC CURRENT</a:t>
                </a:r>
              </a:p>
              <a:p>
                <a:pPr>
                  <a:lnSpc>
                    <a:spcPct val="150000"/>
                  </a:lnSpc>
                </a:pPr>
                <a:r>
                  <a:rPr lang="en-ZA" sz="2400" dirty="0">
                    <a:latin typeface="Arial" panose="020B0604020202020204" pitchFamily="34" charset="0"/>
                    <a:cs typeface="Arial" panose="020B0604020202020204" pitchFamily="34" charset="0"/>
                  </a:rPr>
                  <a:t>Joule’s law states that heat generated in an electric circuit is proportional to:</a:t>
                </a:r>
              </a:p>
              <a:p>
                <a:pPr marL="457200" indent="-457200">
                  <a:buAutoNum type="alphaLcParenR"/>
                </a:pPr>
                <a:r>
                  <a:rPr lang="en-ZA" sz="2400" dirty="0">
                    <a:latin typeface="Arial" panose="020B0604020202020204" pitchFamily="34" charset="0"/>
                    <a:cs typeface="Arial" panose="020B0604020202020204" pitchFamily="34" charset="0"/>
                  </a:rPr>
                  <a:t>the square of the current (</a:t>
                </a:r>
                <a14:m>
                  <m:oMath xmlns:m="http://schemas.openxmlformats.org/officeDocument/2006/math">
                    <m:sSup>
                      <m:sSupPr>
                        <m:ctrlPr>
                          <a:rPr lang="en-ZA" sz="2400" b="0" i="1" smtClean="0">
                            <a:latin typeface="Cambria Math" panose="02040503050406030204" pitchFamily="18" charset="0"/>
                            <a:cs typeface="Arial" panose="020B0604020202020204" pitchFamily="34" charset="0"/>
                          </a:rPr>
                        </m:ctrlPr>
                      </m:sSupPr>
                      <m:e>
                        <m:r>
                          <m:rPr>
                            <m:sty m:val="p"/>
                          </m:rPr>
                          <a:rPr lang="en-ZA" sz="2400" b="0" i="0" smtClean="0">
                            <a:latin typeface="Cambria Math" panose="02040503050406030204" pitchFamily="18" charset="0"/>
                            <a:cs typeface="Arial" panose="020B0604020202020204" pitchFamily="34" charset="0"/>
                          </a:rPr>
                          <m:t>I</m:t>
                        </m:r>
                      </m:e>
                      <m:sup>
                        <m:r>
                          <a:rPr lang="en-ZA" sz="2400" b="0" i="1" smtClean="0">
                            <a:latin typeface="Cambria Math" panose="02040503050406030204" pitchFamily="18" charset="0"/>
                            <a:cs typeface="Arial" panose="020B0604020202020204" pitchFamily="34" charset="0"/>
                          </a:rPr>
                          <m:t>2</m:t>
                        </m:r>
                      </m:sup>
                    </m:sSup>
                  </m:oMath>
                </a14:m>
                <a:r>
                  <a:rPr lang="en-GB" sz="2400" dirty="0">
                    <a:latin typeface="Arial" panose="020B0604020202020204" pitchFamily="34" charset="0"/>
                    <a:cs typeface="Arial" panose="020B0604020202020204" pitchFamily="34" charset="0"/>
                  </a:rPr>
                  <a:t>)</a:t>
                </a:r>
              </a:p>
              <a:p>
                <a:pPr marL="457200" indent="-457200">
                  <a:buAutoNum type="alphaLcParenR"/>
                </a:pPr>
                <a:r>
                  <a:rPr lang="en-GB" sz="2400" dirty="0">
                    <a:latin typeface="Arial" panose="020B0604020202020204" pitchFamily="34" charset="0"/>
                    <a:cs typeface="Arial" panose="020B0604020202020204" pitchFamily="34" charset="0"/>
                  </a:rPr>
                  <a:t>the resistance of the circuit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R</m:t>
                    </m:r>
                  </m:oMath>
                </a14:m>
                <a:r>
                  <a:rPr lang="en-GB" sz="2400" dirty="0">
                    <a:latin typeface="Arial" panose="020B0604020202020204" pitchFamily="34" charset="0"/>
                    <a:cs typeface="Arial" panose="020B0604020202020204" pitchFamily="34" charset="0"/>
                  </a:rPr>
                  <a:t>)</a:t>
                </a:r>
              </a:p>
              <a:p>
                <a:pPr marL="457200" indent="-457200">
                  <a:buAutoNum type="alphaLcParenR"/>
                </a:pPr>
                <a:r>
                  <a:rPr lang="en-GB" sz="2400" dirty="0">
                    <a:latin typeface="Arial" panose="020B0604020202020204" pitchFamily="34" charset="0"/>
                    <a:cs typeface="Arial" panose="020B0604020202020204" pitchFamily="34" charset="0"/>
                  </a:rPr>
                  <a:t>the time during which the current flows (</a:t>
                </a:r>
                <a14:m>
                  <m:oMath xmlns:m="http://schemas.openxmlformats.org/officeDocument/2006/math">
                    <m:r>
                      <a:rPr lang="en-ZA" sz="2400" b="0" i="1" smtClean="0">
                        <a:latin typeface="Cambria Math" panose="02040503050406030204" pitchFamily="18" charset="0"/>
                        <a:cs typeface="Arial" panose="020B0604020202020204" pitchFamily="34" charset="0"/>
                      </a:rPr>
                      <m:t>𝑡</m:t>
                    </m:r>
                  </m:oMath>
                </a14:m>
                <a:r>
                  <a:rPr lang="en-GB" sz="24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Q</m:t>
                    </m:r>
                    <m:r>
                      <a:rPr lang="en-ZA" sz="2400" b="0" i="1" smtClean="0">
                        <a:latin typeface="Cambria Math" panose="02040503050406030204" pitchFamily="18" charset="0"/>
                        <a:cs typeface="Arial" panose="020B0604020202020204" pitchFamily="34" charset="0"/>
                      </a:rPr>
                      <m:t>=</m:t>
                    </m:r>
                    <m:sSup>
                      <m:sSupPr>
                        <m:ctrlPr>
                          <a:rPr lang="en-ZA" sz="2400" b="0" i="1" smtClean="0">
                            <a:latin typeface="Cambria Math" panose="02040503050406030204" pitchFamily="18" charset="0"/>
                            <a:cs typeface="Arial" panose="020B0604020202020204" pitchFamily="34" charset="0"/>
                          </a:rPr>
                        </m:ctrlPr>
                      </m:sSupPr>
                      <m:e>
                        <m:r>
                          <m:rPr>
                            <m:sty m:val="p"/>
                          </m:rPr>
                          <a:rPr lang="en-ZA" sz="2400" b="0" i="0" smtClean="0">
                            <a:latin typeface="Cambria Math" panose="02040503050406030204" pitchFamily="18" charset="0"/>
                            <a:cs typeface="Arial" panose="020B0604020202020204" pitchFamily="34" charset="0"/>
                          </a:rPr>
                          <m:t>I</m:t>
                        </m:r>
                      </m:e>
                      <m:sup>
                        <m:r>
                          <a:rPr lang="en-ZA" sz="2400" b="0" i="0" smtClean="0">
                            <a:latin typeface="Cambria Math" panose="02040503050406030204" pitchFamily="18" charset="0"/>
                            <a:cs typeface="Arial" panose="020B0604020202020204" pitchFamily="34" charset="0"/>
                          </a:rPr>
                          <m:t>2</m:t>
                        </m:r>
                      </m:sup>
                    </m:sSup>
                    <m:r>
                      <m:rPr>
                        <m:sty m:val="p"/>
                      </m:rPr>
                      <a:rPr lang="en-ZA" sz="2400" b="0" i="0" smtClean="0">
                        <a:latin typeface="Cambria Math" panose="02040503050406030204" pitchFamily="18" charset="0"/>
                        <a:cs typeface="Arial" panose="020B0604020202020204" pitchFamily="34" charset="0"/>
                      </a:rPr>
                      <m:t>R</m:t>
                    </m:r>
                    <m:r>
                      <a:rPr lang="en-ZA" sz="2400" b="0" i="1" smtClean="0">
                        <a:latin typeface="Cambria Math" panose="02040503050406030204" pitchFamily="18" charset="0"/>
                        <a:cs typeface="Arial" panose="020B0604020202020204" pitchFamily="34" charset="0"/>
                      </a:rPr>
                      <m:t>𝑡</m:t>
                    </m:r>
                  </m:oMath>
                </a14:m>
                <a:r>
                  <a:rPr lang="en-GB" sz="2400" dirty="0">
                    <a:latin typeface="Arial" panose="020B0604020202020204" pitchFamily="34" charset="0"/>
                    <a:cs typeface="Arial" panose="020B0604020202020204" pitchFamily="34" charset="0"/>
                  </a:rPr>
                  <a:t>	where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Q</m:t>
                    </m:r>
                  </m:oMath>
                </a14:m>
                <a:r>
                  <a:rPr lang="en-GB" sz="2400" dirty="0">
                    <a:latin typeface="Arial" panose="020B0604020202020204" pitchFamily="34" charset="0"/>
                    <a:cs typeface="Arial" panose="020B0604020202020204" pitchFamily="34" charset="0"/>
                  </a:rPr>
                  <a:t> = heat energy generated in joule</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I</m:t>
                    </m:r>
                  </m:oMath>
                </a14:m>
                <a:r>
                  <a:rPr lang="en-GB" sz="2400" dirty="0">
                    <a:latin typeface="Arial" panose="020B0604020202020204" pitchFamily="34" charset="0"/>
                    <a:cs typeface="Arial" panose="020B0604020202020204" pitchFamily="34" charset="0"/>
                  </a:rPr>
                  <a:t> = current in ampere</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r>
                      <m:rPr>
                        <m:sty m:val="p"/>
                      </m:rPr>
                      <a:rPr lang="en-ZA" sz="2400" b="0" i="0" smtClean="0">
                        <a:latin typeface="Cambria Math" panose="02040503050406030204" pitchFamily="18" charset="0"/>
                        <a:cs typeface="Arial" panose="020B0604020202020204" pitchFamily="34" charset="0"/>
                      </a:rPr>
                      <m:t>R</m:t>
                    </m:r>
                  </m:oMath>
                </a14:m>
                <a:r>
                  <a:rPr lang="en-GB" sz="2400" dirty="0">
                    <a:latin typeface="Arial" panose="020B0604020202020204" pitchFamily="34" charset="0"/>
                    <a:cs typeface="Arial" panose="020B0604020202020204" pitchFamily="34" charset="0"/>
                  </a:rPr>
                  <a:t> = resistance in ohm</a:t>
                </a:r>
              </a:p>
              <a:p>
                <a:pPr>
                  <a:lnSpc>
                    <a:spcPct val="150000"/>
                  </a:lnSpc>
                </a:pPr>
                <a:r>
                  <a:rPr lang="en-GB" sz="2400" dirty="0">
                    <a:latin typeface="Arial" panose="020B0604020202020204" pitchFamily="34" charset="0"/>
                    <a:cs typeface="Arial" panose="020B0604020202020204" pitchFamily="34" charset="0"/>
                  </a:rPr>
                  <a:t>			</a:t>
                </a:r>
                <a14:m>
                  <m:oMath xmlns:m="http://schemas.openxmlformats.org/officeDocument/2006/math">
                    <m:r>
                      <a:rPr lang="en-ZA" sz="2400" b="0" i="1" smtClean="0">
                        <a:latin typeface="Cambria Math" panose="02040503050406030204" pitchFamily="18" charset="0"/>
                        <a:cs typeface="Arial" panose="020B0604020202020204" pitchFamily="34" charset="0"/>
                      </a:rPr>
                      <m:t>𝑡</m:t>
                    </m:r>
                  </m:oMath>
                </a14:m>
                <a:r>
                  <a:rPr lang="en-GB" sz="2400" dirty="0">
                    <a:latin typeface="Arial" panose="020B0604020202020204" pitchFamily="34" charset="0"/>
                    <a:cs typeface="Arial" panose="020B0604020202020204" pitchFamily="34" charset="0"/>
                  </a:rPr>
                  <a:t> = time in seconds (s).</a:t>
                </a:r>
              </a:p>
            </p:txBody>
          </p:sp>
        </mc:Choice>
        <mc:Fallback xmlns="">
          <p:sp>
            <p:nvSpPr>
              <p:cNvPr id="12" name="TextBox 11">
                <a:extLst>
                  <a:ext uri="{FF2B5EF4-FFF2-40B4-BE49-F238E27FC236}">
                    <a16:creationId xmlns:a16="http://schemas.microsoft.com/office/drawing/2014/main" id="{4A32270A-B0A3-794E-ABA3-38B5164546B2}"/>
                  </a:ext>
                </a:extLst>
              </p:cNvPr>
              <p:cNvSpPr txBox="1">
                <a:spLocks noRot="1" noChangeAspect="1" noMove="1" noResize="1" noEditPoints="1" noAdjustHandles="1" noChangeArrowheads="1" noChangeShapeType="1" noTextEdit="1"/>
              </p:cNvSpPr>
              <p:nvPr/>
            </p:nvSpPr>
            <p:spPr>
              <a:xfrm>
                <a:off x="793376" y="1802775"/>
                <a:ext cx="10596283" cy="4455835"/>
              </a:xfrm>
              <a:prstGeom prst="rect">
                <a:avLst/>
              </a:prstGeom>
              <a:blipFill>
                <a:blip r:embed="rId4"/>
                <a:stretch>
                  <a:fillRect l="-863" b="-2326"/>
                </a:stretch>
              </a:blipFill>
            </p:spPr>
            <p:txBody>
              <a:bodyPr/>
              <a:lstStyle/>
              <a:p>
                <a:r>
                  <a:rPr lang="en-ZA">
                    <a:noFill/>
                  </a:rPr>
                  <a:t> </a:t>
                </a:r>
              </a:p>
            </p:txBody>
          </p:sp>
        </mc:Fallback>
      </mc:AlternateContent>
    </p:spTree>
    <p:extLst>
      <p:ext uri="{BB962C8B-B14F-4D97-AF65-F5344CB8AC3E}">
        <p14:creationId xmlns:p14="http://schemas.microsoft.com/office/powerpoint/2010/main" val="2203612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1506</TotalTime>
  <Words>3179</Words>
  <Application>Microsoft Office PowerPoint</Application>
  <PresentationFormat>Widescreen</PresentationFormat>
  <Paragraphs>394</Paragraphs>
  <Slides>62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Arial</vt:lpstr>
      <vt:lpstr>Brandon Grotesque Medium</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Ryk Cloete</cp:lastModifiedBy>
  <cp:revision>66</cp:revision>
  <dcterms:created xsi:type="dcterms:W3CDTF">2018-09-18T08:47:31Z</dcterms:created>
  <dcterms:modified xsi:type="dcterms:W3CDTF">2018-12-18T11:25:35Z</dcterms:modified>
</cp:coreProperties>
</file>