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82" r:id="rId5"/>
    <p:sldId id="284" r:id="rId6"/>
    <p:sldId id="286" r:id="rId7"/>
    <p:sldId id="289" r:id="rId8"/>
    <p:sldId id="290" r:id="rId9"/>
    <p:sldId id="291" r:id="rId10"/>
    <p:sldId id="272"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2" r:id="rId31"/>
    <p:sldId id="313" r:id="rId32"/>
    <p:sldId id="315" r:id="rId33"/>
    <p:sldId id="316" r:id="rId34"/>
    <p:sldId id="317" r:id="rId35"/>
    <p:sldId id="318" r:id="rId36"/>
    <p:sldId id="320" r:id="rId37"/>
    <p:sldId id="321" r:id="rId38"/>
    <p:sldId id="322" r:id="rId39"/>
    <p:sldId id="323" r:id="rId40"/>
    <p:sldId id="273" r:id="rId41"/>
    <p:sldId id="325" r:id="rId42"/>
    <p:sldId id="274" r:id="rId43"/>
    <p:sldId id="329" r:id="rId44"/>
    <p:sldId id="330" r:id="rId45"/>
    <p:sldId id="331" r:id="rId46"/>
    <p:sldId id="335" r:id="rId47"/>
    <p:sldId id="275" r:id="rId48"/>
    <p:sldId id="337" r:id="rId49"/>
    <p:sldId id="338" r:id="rId50"/>
    <p:sldId id="339" r:id="rId51"/>
    <p:sldId id="276" r:id="rId52"/>
    <p:sldId id="340" r:id="rId53"/>
    <p:sldId id="277" r:id="rId54"/>
    <p:sldId id="341" r:id="rId55"/>
    <p:sldId id="278" r:id="rId56"/>
    <p:sldId id="345" r:id="rId57"/>
    <p:sldId id="279" r:id="rId58"/>
    <p:sldId id="343" r:id="rId59"/>
    <p:sldId id="346" r:id="rId60"/>
    <p:sldId id="347" r:id="rId61"/>
    <p:sldId id="348" r:id="rId62"/>
    <p:sldId id="349" r:id="rId63"/>
    <p:sldId id="351" r:id="rId64"/>
    <p:sldId id="353" r:id="rId65"/>
    <p:sldId id="354" r:id="rId66"/>
    <p:sldId id="280" r:id="rId67"/>
    <p:sldId id="344" r:id="rId68"/>
    <p:sldId id="355" r:id="rId69"/>
    <p:sldId id="356" r:id="rId70"/>
    <p:sldId id="357" r:id="rId71"/>
    <p:sldId id="358" r:id="rId72"/>
    <p:sldId id="359" r:id="rId73"/>
    <p:sldId id="360" r:id="rId74"/>
    <p:sldId id="361" r:id="rId75"/>
    <p:sldId id="362" r:id="rId76"/>
    <p:sldId id="363" r:id="rId77"/>
    <p:sldId id="364" r:id="rId78"/>
    <p:sldId id="36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9" d="100"/>
          <a:sy n="49" d="100"/>
        </p:scale>
        <p:origin x="58" y="653"/>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31/10/2019</a:t>
            </a:fld>
            <a:endParaRPr lang="en-GB" dirty="0"/>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31/10/2019</a:t>
            </a:fld>
            <a:endParaRPr lang="en-GB" dirty="0"/>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dirty="0"/>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D546F-CC05-4516-A4D3-0042B25F5840}"/>
              </a:ext>
            </a:extLst>
          </p:cNvPr>
          <p:cNvPicPr>
            <a:picLocks noChangeAspect="1"/>
          </p:cNvPicPr>
          <p:nvPr/>
        </p:nvPicPr>
        <p:blipFill rotWithShape="1">
          <a:blip r:embed="rId2"/>
          <a:srcRect t="22675" b="37300"/>
          <a:stretch/>
        </p:blipFill>
        <p:spPr>
          <a:xfrm>
            <a:off x="1022" y="0"/>
            <a:ext cx="12190978" cy="6862982"/>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Building Science</a:t>
            </a:r>
          </a:p>
          <a:p>
            <a:pPr algn="r"/>
            <a:r>
              <a:rPr lang="en-GB" sz="5400" b="1" dirty="0">
                <a:solidFill>
                  <a:schemeClr val="bg1"/>
                </a:solidFill>
                <a:latin typeface="Brandon Grotesque Medium" panose="020B0603020203060202" pitchFamily="34" charset="77"/>
              </a:rPr>
              <a:t>N1</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Trees provide timber for the building industry. Structurally timber is a very useful material. It is easy to work with and can be made into any shape. It is used in building, flooring, fences, furniture etc. Timber is used in construction for a variety of applications such as making durable solid wood furniture and built-in cupboards as well as roof structures.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Timber</a:t>
            </a:r>
          </a:p>
        </p:txBody>
      </p:sp>
    </p:spTree>
    <p:extLst>
      <p:ext uri="{BB962C8B-B14F-4D97-AF65-F5344CB8AC3E}">
        <p14:creationId xmlns:p14="http://schemas.microsoft.com/office/powerpoint/2010/main" val="122058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TRIA</a:t>
            </a: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STRUCTURE OF A TREE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roots;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trunk;</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crown.</a:t>
            </a:r>
          </a:p>
        </p:txBody>
      </p:sp>
      <p:pic>
        <p:nvPicPr>
          <p:cNvPr id="3" name="Picture 2">
            <a:extLst>
              <a:ext uri="{FF2B5EF4-FFF2-40B4-BE49-F238E27FC236}">
                <a16:creationId xmlns:a16="http://schemas.microsoft.com/office/drawing/2014/main" id="{011E6FA1-901E-4DD9-8F59-540072862B9D}"/>
              </a:ext>
            </a:extLst>
          </p:cNvPr>
          <p:cNvPicPr>
            <a:picLocks noChangeAspect="1"/>
          </p:cNvPicPr>
          <p:nvPr/>
        </p:nvPicPr>
        <p:blipFill>
          <a:blip r:embed="rId3"/>
          <a:stretch>
            <a:fillRect/>
          </a:stretch>
        </p:blipFill>
        <p:spPr>
          <a:xfrm>
            <a:off x="8797026" y="1956987"/>
            <a:ext cx="2388972" cy="3221020"/>
          </a:xfrm>
          <a:prstGeom prst="rect">
            <a:avLst/>
          </a:prstGeom>
        </p:spPr>
      </p:pic>
    </p:spTree>
    <p:extLst>
      <p:ext uri="{BB962C8B-B14F-4D97-AF65-F5344CB8AC3E}">
        <p14:creationId xmlns:p14="http://schemas.microsoft.com/office/powerpoint/2010/main" val="252613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ROOTS</a:t>
            </a:r>
          </a:p>
          <a:p>
            <a:pPr>
              <a:lnSpc>
                <a:spcPct val="150000"/>
              </a:lnSpc>
            </a:pPr>
            <a:r>
              <a:rPr lang="en-GB" sz="2400" dirty="0">
                <a:latin typeface="Arial" panose="020B0604020202020204" pitchFamily="34" charset="0"/>
                <a:cs typeface="Arial" panose="020B0604020202020204" pitchFamily="34" charset="0"/>
              </a:rPr>
              <a:t>The roots are found under the soil and have two main functions.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 anchor the tree.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Absorb water from the soil.</a:t>
            </a:r>
          </a:p>
          <a:p>
            <a:pPr>
              <a:lnSpc>
                <a:spcPct val="150000"/>
              </a:lnSpc>
            </a:pPr>
            <a:r>
              <a:rPr lang="en-GB" sz="2400" dirty="0">
                <a:latin typeface="Arial" panose="020B0604020202020204" pitchFamily="34" charset="0"/>
                <a:cs typeface="Arial" panose="020B0604020202020204" pitchFamily="34" charset="0"/>
              </a:rPr>
              <a:t>The water contains mineral salts which grows cells at the tips of the roots and forms root fibre during the growth process. This makes it possible for the roots to grow deeper into the soil.</a:t>
            </a:r>
          </a:p>
        </p:txBody>
      </p:sp>
    </p:spTree>
    <p:extLst>
      <p:ext uri="{BB962C8B-B14F-4D97-AF65-F5344CB8AC3E}">
        <p14:creationId xmlns:p14="http://schemas.microsoft.com/office/powerpoint/2010/main" val="380060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TRUNK</a:t>
            </a:r>
          </a:p>
          <a:p>
            <a:pPr>
              <a:lnSpc>
                <a:spcPct val="150000"/>
              </a:lnSpc>
            </a:pPr>
            <a:r>
              <a:rPr lang="en-GB" sz="2400" dirty="0">
                <a:latin typeface="Arial" panose="020B0604020202020204" pitchFamily="34" charset="0"/>
                <a:cs typeface="Arial" panose="020B0604020202020204" pitchFamily="34" charset="0"/>
              </a:rPr>
              <a:t>This part produces the wood and provides support to the crown. The water that is taken up by the roots moves through the sapwood to the leaves. From here the water with processed food moves through the inner bark to feed the roots.</a:t>
            </a:r>
          </a:p>
        </p:txBody>
      </p:sp>
    </p:spTree>
    <p:extLst>
      <p:ext uri="{BB962C8B-B14F-4D97-AF65-F5344CB8AC3E}">
        <p14:creationId xmlns:p14="http://schemas.microsoft.com/office/powerpoint/2010/main" val="195127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CROWN</a:t>
            </a:r>
          </a:p>
          <a:p>
            <a:pPr>
              <a:lnSpc>
                <a:spcPct val="150000"/>
              </a:lnSpc>
            </a:pPr>
            <a:r>
              <a:rPr lang="en-GB" sz="2400" dirty="0">
                <a:latin typeface="Arial" panose="020B0604020202020204" pitchFamily="34" charset="0"/>
                <a:cs typeface="Arial" panose="020B0604020202020204" pitchFamily="34" charset="0"/>
              </a:rPr>
              <a:t>The crown consist of branches, leaves and seeds. Water and dissolved minerals are carried to the leaves by fibres and </a:t>
            </a:r>
            <a:r>
              <a:rPr lang="en-GB" sz="2400" dirty="0" err="1">
                <a:latin typeface="Arial" panose="020B0604020202020204" pitchFamily="34" charset="0"/>
                <a:cs typeface="Arial" panose="020B0604020202020204" pitchFamily="34" charset="0"/>
              </a:rPr>
              <a:t>tracheids</a:t>
            </a:r>
            <a:r>
              <a:rPr lang="en-GB" sz="2400" dirty="0">
                <a:latin typeface="Arial" panose="020B0604020202020204" pitchFamily="34" charset="0"/>
                <a:cs typeface="Arial" panose="020B0604020202020204" pitchFamily="34" charset="0"/>
              </a:rPr>
              <a:t> in the sapwood. Large quantities of water evaporate from the leaves and the water remaining in the leaves dissolves carbon dioxide from the atmosphere. Food is produced from water in the leaves with the help of sunlight, carbon dioxide and minerals. This process is called photosynthesis. Oxygen is released by the process and let out into the atmosphere by the leaves during daytime.</a:t>
            </a:r>
          </a:p>
        </p:txBody>
      </p:sp>
    </p:spTree>
    <p:extLst>
      <p:ext uri="{BB962C8B-B14F-4D97-AF65-F5344CB8AC3E}">
        <p14:creationId xmlns:p14="http://schemas.microsoft.com/office/powerpoint/2010/main" val="296945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STRUCTURE OF TIMBER</a:t>
            </a:r>
          </a:p>
          <a:p>
            <a:pPr>
              <a:lnSpc>
                <a:spcPct val="150000"/>
              </a:lnSpc>
            </a:pPr>
            <a:r>
              <a:rPr lang="en-GB" sz="2400" dirty="0">
                <a:latin typeface="Arial" panose="020B0604020202020204" pitchFamily="34" charset="0"/>
                <a:cs typeface="Arial" panose="020B0604020202020204" pitchFamily="34" charset="0"/>
              </a:rPr>
              <a:t>Timber consists of many small cells, which are joined together to form a whole. These cells consist of different forms (square, round and elongated). Timber is classified into two main groups namely soft wood and hardwood.</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85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SOFTWOOD</a:t>
            </a:r>
          </a:p>
          <a:p>
            <a:pPr>
              <a:lnSpc>
                <a:spcPct val="150000"/>
              </a:lnSpc>
            </a:pPr>
            <a:r>
              <a:rPr lang="en-GB" sz="2400" dirty="0">
                <a:latin typeface="Arial" panose="020B0604020202020204" pitchFamily="34" charset="0"/>
                <a:cs typeface="Arial" panose="020B0604020202020204" pitchFamily="34" charset="0"/>
              </a:rPr>
              <a:t>Soft wood consist of a simple structure with only two main cell types. The trachyte is the main component and the most important cell type. The parenchyma cell is the second type.</a:t>
            </a:r>
          </a:p>
        </p:txBody>
      </p:sp>
    </p:spTree>
    <p:extLst>
      <p:ext uri="{BB962C8B-B14F-4D97-AF65-F5344CB8AC3E}">
        <p14:creationId xmlns:p14="http://schemas.microsoft.com/office/powerpoint/2010/main" val="2477138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HARDWOOD</a:t>
            </a:r>
          </a:p>
          <a:p>
            <a:pPr>
              <a:lnSpc>
                <a:spcPct val="150000"/>
              </a:lnSpc>
            </a:pPr>
            <a:r>
              <a:rPr lang="en-GB" sz="2400" dirty="0">
                <a:latin typeface="Arial" panose="020B0604020202020204" pitchFamily="34" charset="0"/>
                <a:cs typeface="Arial" panose="020B0604020202020204" pitchFamily="34" charset="0"/>
              </a:rPr>
              <a:t>Hardwood consist of fibres similar to </a:t>
            </a:r>
            <a:r>
              <a:rPr lang="en-GB" sz="2400" dirty="0" err="1">
                <a:latin typeface="Arial" panose="020B0604020202020204" pitchFamily="34" charset="0"/>
                <a:cs typeface="Arial" panose="020B0604020202020204" pitchFamily="34" charset="0"/>
              </a:rPr>
              <a:t>trachytes</a:t>
            </a:r>
            <a:r>
              <a:rPr lang="en-GB" sz="2400" dirty="0">
                <a:latin typeface="Arial" panose="020B0604020202020204" pitchFamily="34" charset="0"/>
                <a:cs typeface="Arial" panose="020B0604020202020204" pitchFamily="34" charset="0"/>
              </a:rPr>
              <a:t> but are shorter and pointed sharply and are seldom arranged in radial rows. Trachea or pores are another cell type that are found in hardwood and never in soft wood. These cells are wide and interlinked to form a channel for transporting sap from the roots to the leaves. Parenchyma cells are also found in hardwood.</a:t>
            </a:r>
          </a:p>
        </p:txBody>
      </p:sp>
    </p:spTree>
    <p:extLst>
      <p:ext uri="{BB962C8B-B14F-4D97-AF65-F5344CB8AC3E}">
        <p14:creationId xmlns:p14="http://schemas.microsoft.com/office/powerpoint/2010/main" val="25277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TREE TRUNK</a:t>
            </a:r>
          </a:p>
          <a:p>
            <a:pPr>
              <a:lnSpc>
                <a:spcPct val="150000"/>
              </a:lnSpc>
            </a:pPr>
            <a:r>
              <a:rPr lang="en-GB" sz="2400" dirty="0">
                <a:latin typeface="Arial" panose="020B0604020202020204" pitchFamily="34" charset="0"/>
                <a:cs typeface="Arial" panose="020B0604020202020204" pitchFamily="34" charset="0"/>
              </a:rPr>
              <a:t>The following parts are important when looking at a cross section of a tree trunk:</a:t>
            </a:r>
          </a:p>
        </p:txBody>
      </p:sp>
      <p:pic>
        <p:nvPicPr>
          <p:cNvPr id="2" name="Picture 1">
            <a:extLst>
              <a:ext uri="{FF2B5EF4-FFF2-40B4-BE49-F238E27FC236}">
                <a16:creationId xmlns:a16="http://schemas.microsoft.com/office/drawing/2014/main" id="{FC783221-E2D2-4DDD-9C5F-F7793CC4B502}"/>
              </a:ext>
            </a:extLst>
          </p:cNvPr>
          <p:cNvPicPr>
            <a:picLocks noChangeAspect="1"/>
          </p:cNvPicPr>
          <p:nvPr/>
        </p:nvPicPr>
        <p:blipFill>
          <a:blip r:embed="rId3"/>
          <a:stretch>
            <a:fillRect/>
          </a:stretch>
        </p:blipFill>
        <p:spPr>
          <a:xfrm>
            <a:off x="3404496" y="3593762"/>
            <a:ext cx="5355093" cy="2384690"/>
          </a:xfrm>
          <a:prstGeom prst="rect">
            <a:avLst/>
          </a:prstGeom>
        </p:spPr>
      </p:pic>
    </p:spTree>
    <p:extLst>
      <p:ext uri="{BB962C8B-B14F-4D97-AF65-F5344CB8AC3E}">
        <p14:creationId xmlns:p14="http://schemas.microsoft.com/office/powerpoint/2010/main" val="154405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BARK</a:t>
            </a:r>
          </a:p>
          <a:p>
            <a:pPr>
              <a:lnSpc>
                <a:spcPct val="150000"/>
              </a:lnSpc>
            </a:pPr>
            <a:r>
              <a:rPr lang="en-GB" sz="2400" dirty="0">
                <a:latin typeface="Arial" panose="020B0604020202020204" pitchFamily="34" charset="0"/>
                <a:cs typeface="Arial" panose="020B0604020202020204" pitchFamily="34" charset="0"/>
              </a:rPr>
              <a:t>The bark protects the entire trunk. It is cork-like and consists of a number of pores and cells. As the tree grows new bark is formed whilst the old bark dries and falls off.</a:t>
            </a:r>
          </a:p>
        </p:txBody>
      </p:sp>
    </p:spTree>
    <p:extLst>
      <p:ext uri="{BB962C8B-B14F-4D97-AF65-F5344CB8AC3E}">
        <p14:creationId xmlns:p14="http://schemas.microsoft.com/office/powerpoint/2010/main" val="16199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Individuals were responsible for production long before industrial operations where a person was responsible for making and assembling a product alone and that person needed only to adhere his own particular system of measurement. However, machines took over and the need for standardisation of measurement grew. The metric system is now used chiefly by most industrialised nations of the world.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Measurements</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CAMBIUM LAYER</a:t>
            </a:r>
          </a:p>
          <a:p>
            <a:pPr>
              <a:lnSpc>
                <a:spcPct val="150000"/>
              </a:lnSpc>
            </a:pPr>
            <a:r>
              <a:rPr lang="en-GB" sz="2400" dirty="0">
                <a:latin typeface="Arial" panose="020B0604020202020204" pitchFamily="34" charset="0"/>
                <a:cs typeface="Arial" panose="020B0604020202020204" pitchFamily="34" charset="0"/>
              </a:rPr>
              <a:t>This is a thin layer that surrounds the sapwood. New wood and bark are formed in this layer. The cambium is inactive in winter time.</a:t>
            </a:r>
          </a:p>
        </p:txBody>
      </p:sp>
    </p:spTree>
    <p:extLst>
      <p:ext uri="{BB962C8B-B14F-4D97-AF65-F5344CB8AC3E}">
        <p14:creationId xmlns:p14="http://schemas.microsoft.com/office/powerpoint/2010/main" val="883487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ANNUAL RING</a:t>
            </a:r>
          </a:p>
          <a:p>
            <a:pPr>
              <a:lnSpc>
                <a:spcPct val="150000"/>
              </a:lnSpc>
            </a:pPr>
            <a:r>
              <a:rPr lang="en-GB" sz="2400" dirty="0">
                <a:latin typeface="Arial" panose="020B0604020202020204" pitchFamily="34" charset="0"/>
                <a:cs typeface="Arial" panose="020B0604020202020204" pitchFamily="34" charset="0"/>
              </a:rPr>
              <a:t>Trees grow faster during spring and summer than in autumn and winter. Rings are formed and are called annual growth rings. One ring represents one growth year.</a:t>
            </a:r>
          </a:p>
        </p:txBody>
      </p:sp>
    </p:spTree>
    <p:extLst>
      <p:ext uri="{BB962C8B-B14F-4D97-AF65-F5344CB8AC3E}">
        <p14:creationId xmlns:p14="http://schemas.microsoft.com/office/powerpoint/2010/main" val="2370148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SAPWOOD</a:t>
            </a:r>
          </a:p>
          <a:p>
            <a:pPr>
              <a:lnSpc>
                <a:spcPct val="150000"/>
              </a:lnSpc>
            </a:pPr>
            <a:r>
              <a:rPr lang="en-GB" sz="2400" dirty="0">
                <a:latin typeface="Arial" panose="020B0604020202020204" pitchFamily="34" charset="0"/>
                <a:cs typeface="Arial" panose="020B0604020202020204" pitchFamily="34" charset="0"/>
              </a:rPr>
              <a:t>Sapwood is the more newly formed wood and is found more towards the outside side of a tree below the cambium layer. This wood contains enormous amounts of nutrients and sap. This part of the tree trunk will produces a less valuable timber than heartwood.</a:t>
            </a:r>
          </a:p>
        </p:txBody>
      </p:sp>
    </p:spTree>
    <p:extLst>
      <p:ext uri="{BB962C8B-B14F-4D97-AF65-F5344CB8AC3E}">
        <p14:creationId xmlns:p14="http://schemas.microsoft.com/office/powerpoint/2010/main" val="105389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HEARTWOOD</a:t>
            </a:r>
          </a:p>
          <a:p>
            <a:pPr>
              <a:lnSpc>
                <a:spcPct val="150000"/>
              </a:lnSpc>
            </a:pPr>
            <a:r>
              <a:rPr lang="en-GB" sz="2400" dirty="0">
                <a:latin typeface="Arial" panose="020B0604020202020204" pitchFamily="34" charset="0"/>
                <a:cs typeface="Arial" panose="020B0604020202020204" pitchFamily="34" charset="0"/>
              </a:rPr>
              <a:t>The inner core of the tree is formed by heartwood. It is still alive but the growth has ceased and is therefore free of sap. This is the most valuable timber, durable and resistant to insect attacks.</a:t>
            </a:r>
          </a:p>
        </p:txBody>
      </p:sp>
    </p:spTree>
    <p:extLst>
      <p:ext uri="{BB962C8B-B14F-4D97-AF65-F5344CB8AC3E}">
        <p14:creationId xmlns:p14="http://schemas.microsoft.com/office/powerpoint/2010/main" val="2860196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PITH</a:t>
            </a:r>
          </a:p>
          <a:p>
            <a:pPr>
              <a:lnSpc>
                <a:spcPct val="150000"/>
              </a:lnSpc>
            </a:pPr>
            <a:r>
              <a:rPr lang="en-GB" sz="2400" dirty="0">
                <a:latin typeface="Arial" panose="020B0604020202020204" pitchFamily="34" charset="0"/>
                <a:cs typeface="Arial" panose="020B0604020202020204" pitchFamily="34" charset="0"/>
              </a:rPr>
              <a:t>The pith is the central part of the tree. As the tree grows older this part dies and becomes rotten. The pith is always dark in colour.</a:t>
            </a:r>
          </a:p>
        </p:txBody>
      </p:sp>
    </p:spTree>
    <p:extLst>
      <p:ext uri="{BB962C8B-B14F-4D97-AF65-F5344CB8AC3E}">
        <p14:creationId xmlns:p14="http://schemas.microsoft.com/office/powerpoint/2010/main" val="3620799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MEDULLARY RAYS</a:t>
            </a:r>
          </a:p>
          <a:p>
            <a:pPr>
              <a:lnSpc>
                <a:spcPct val="150000"/>
              </a:lnSpc>
            </a:pPr>
            <a:r>
              <a:rPr lang="en-GB" sz="2400" dirty="0">
                <a:latin typeface="Arial" panose="020B0604020202020204" pitchFamily="34" charset="0"/>
                <a:cs typeface="Arial" panose="020B0604020202020204" pitchFamily="34" charset="0"/>
              </a:rPr>
              <a:t>Thin layers of fibre stretch from the pith to the cambium layer. Medullary rays are nested randomly throughout the trunk. The purpose of these rays is to transport nutrients to the inner part of the trunk.</a:t>
            </a:r>
          </a:p>
        </p:txBody>
      </p:sp>
    </p:spTree>
    <p:extLst>
      <p:ext uri="{BB962C8B-B14F-4D97-AF65-F5344CB8AC3E}">
        <p14:creationId xmlns:p14="http://schemas.microsoft.com/office/powerpoint/2010/main" val="60107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SEASONING OF TIMBER</a:t>
            </a:r>
          </a:p>
          <a:p>
            <a:pPr>
              <a:lnSpc>
                <a:spcPct val="150000"/>
              </a:lnSpc>
            </a:pPr>
            <a:r>
              <a:rPr lang="en-GB" sz="2400" dirty="0">
                <a:latin typeface="Arial" panose="020B0604020202020204" pitchFamily="34" charset="0"/>
                <a:cs typeface="Arial" panose="020B0604020202020204" pitchFamily="34" charset="0"/>
              </a:rPr>
              <a:t>Drying helps to distress timber to avoid warping when it is sawn and processed. There are two common drying methods: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Natural drying,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Artificial drying (kiln drying).</a:t>
            </a:r>
          </a:p>
        </p:txBody>
      </p:sp>
    </p:spTree>
    <p:extLst>
      <p:ext uri="{BB962C8B-B14F-4D97-AF65-F5344CB8AC3E}">
        <p14:creationId xmlns:p14="http://schemas.microsoft.com/office/powerpoint/2010/main" val="1944019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REASONS FOR SEASONING TIMBER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Seasoned timber is stronger, more stable &amp; retains its maximum strength.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Easier to work with lighter wood.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Wet timber will warp and split easily, cannot be glued, and can be attacked by insects, fungi and rot.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If furniture is made from wet timber it will be very heavy and will pull apart as the timber dries.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Joints will open as timber dries out.</a:t>
            </a:r>
          </a:p>
        </p:txBody>
      </p:sp>
    </p:spTree>
    <p:extLst>
      <p:ext uri="{BB962C8B-B14F-4D97-AF65-F5344CB8AC3E}">
        <p14:creationId xmlns:p14="http://schemas.microsoft.com/office/powerpoint/2010/main" val="3118062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NATURAL SEASONING</a:t>
            </a:r>
          </a:p>
          <a:p>
            <a:pPr>
              <a:lnSpc>
                <a:spcPct val="150000"/>
              </a:lnSpc>
            </a:pPr>
            <a:r>
              <a:rPr lang="en-GB" sz="2400" dirty="0">
                <a:latin typeface="Arial" panose="020B0604020202020204" pitchFamily="34" charset="0"/>
                <a:cs typeface="Arial" panose="020B0604020202020204" pitchFamily="34" charset="0"/>
              </a:rPr>
              <a:t>Timber is stacked in such a way that air can move freely around every piece of wood. Sunlight can cause shakes in the timber and rain can prolong the drying process. Timber should be protected by a temporary or permanent shed.</a:t>
            </a:r>
          </a:p>
        </p:txBody>
      </p:sp>
      <p:pic>
        <p:nvPicPr>
          <p:cNvPr id="2" name="Picture 1">
            <a:extLst>
              <a:ext uri="{FF2B5EF4-FFF2-40B4-BE49-F238E27FC236}">
                <a16:creationId xmlns:a16="http://schemas.microsoft.com/office/drawing/2014/main" id="{BAC4ADB9-727D-4E1E-92FB-7EF855F2C045}"/>
              </a:ext>
            </a:extLst>
          </p:cNvPr>
          <p:cNvPicPr>
            <a:picLocks noChangeAspect="1"/>
          </p:cNvPicPr>
          <p:nvPr/>
        </p:nvPicPr>
        <p:blipFill>
          <a:blip r:embed="rId3"/>
          <a:stretch>
            <a:fillRect/>
          </a:stretch>
        </p:blipFill>
        <p:spPr>
          <a:xfrm>
            <a:off x="7468401" y="4219442"/>
            <a:ext cx="3480153" cy="2063870"/>
          </a:xfrm>
          <a:prstGeom prst="rect">
            <a:avLst/>
          </a:prstGeom>
        </p:spPr>
      </p:pic>
    </p:spTree>
    <p:extLst>
      <p:ext uri="{BB962C8B-B14F-4D97-AF65-F5344CB8AC3E}">
        <p14:creationId xmlns:p14="http://schemas.microsoft.com/office/powerpoint/2010/main" val="1888981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FOLLOWING FACTORS MUST BE CONSIDERED WHEN STACKING THE TIMBER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timber must be stacked on a level surface above the ground.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separating battens must be of equal thickness and spaced in parallel piles.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shelter/shed must be erected over the wood to protect it against the elements.</a:t>
            </a:r>
          </a:p>
        </p:txBody>
      </p:sp>
    </p:spTree>
    <p:extLst>
      <p:ext uri="{BB962C8B-B14F-4D97-AF65-F5344CB8AC3E}">
        <p14:creationId xmlns:p14="http://schemas.microsoft.com/office/powerpoint/2010/main" val="93020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MEASURING INSTRUMENTS</a:t>
            </a:r>
          </a:p>
          <a:p>
            <a:pPr>
              <a:lnSpc>
                <a:spcPct val="150000"/>
              </a:lnSpc>
            </a:pPr>
            <a:r>
              <a:rPr lang="en-GB" sz="2400" dirty="0">
                <a:latin typeface="Arial" panose="020B0604020202020204" pitchFamily="34" charset="0"/>
                <a:cs typeface="Arial" panose="020B0604020202020204" pitchFamily="34" charset="0"/>
              </a:rPr>
              <a:t>The following instruments are used to measure either length, volume, mass, weight or gravity:</a:t>
            </a:r>
          </a:p>
        </p:txBody>
      </p:sp>
      <p:sp>
        <p:nvSpPr>
          <p:cNvPr id="2" name="Rectangle 1">
            <a:extLst>
              <a:ext uri="{FF2B5EF4-FFF2-40B4-BE49-F238E27FC236}">
                <a16:creationId xmlns:a16="http://schemas.microsoft.com/office/drawing/2014/main" id="{F377340F-535D-4685-AD2A-FFCEA5D6BA27}"/>
              </a:ext>
            </a:extLst>
          </p:cNvPr>
          <p:cNvSpPr/>
          <p:nvPr/>
        </p:nvSpPr>
        <p:spPr>
          <a:xfrm>
            <a:off x="793375" y="3445788"/>
            <a:ext cx="11093823" cy="2239844"/>
          </a:xfrm>
          <a:prstGeom prst="rect">
            <a:avLst/>
          </a:prstGeom>
        </p:spPr>
        <p:txBody>
          <a:bodyPr wrap="square" numCol="2">
            <a:spAutoFit/>
          </a:bodyPr>
          <a:lstStyle/>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Ruler;</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Measuring tape;</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Scale;</a:t>
            </a:r>
          </a:p>
          <a:p>
            <a:pPr marL="457200" indent="-457200">
              <a:lnSpc>
                <a:spcPct val="150000"/>
              </a:lnSpc>
              <a:buFont typeface="+mj-lt"/>
              <a:buAutoNum type="arabicPeriod"/>
            </a:pPr>
            <a:r>
              <a:rPr lang="en-GB" sz="2400" dirty="0" err="1">
                <a:latin typeface="Arial" panose="020B0604020202020204" pitchFamily="34" charset="0"/>
                <a:cs typeface="Arial" panose="020B0604020202020204" pitchFamily="34" charset="0"/>
              </a:rPr>
              <a:t>Micrometers</a:t>
            </a:r>
            <a:r>
              <a:rPr lang="en-GB" sz="2400" dirty="0">
                <a:latin typeface="Arial" panose="020B0604020202020204" pitchFamily="34" charset="0"/>
                <a:cs typeface="Arial" panose="020B0604020202020204" pitchFamily="34" charset="0"/>
              </a:rPr>
              <a:t>;</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Protractor;</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Burette;</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Pipette; and</a:t>
            </a:r>
          </a:p>
          <a:p>
            <a:pPr marL="457200" indent="-457200">
              <a:lnSpc>
                <a:spcPct val="150000"/>
              </a:lnSpc>
              <a:buFont typeface="+mj-lt"/>
              <a:buAutoNum type="arabicPeriod"/>
            </a:pPr>
            <a:r>
              <a:rPr lang="en-GB" sz="2400" dirty="0">
                <a:latin typeface="Arial" panose="020B0604020202020204" pitchFamily="34" charset="0"/>
                <a:cs typeface="Arial" panose="020B0604020202020204" pitchFamily="34" charset="0"/>
              </a:rPr>
              <a:t>Measuring flask; etc</a:t>
            </a:r>
          </a:p>
        </p:txBody>
      </p:sp>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ARTIFICIAL/KILN SEASONING</a:t>
            </a:r>
          </a:p>
          <a:p>
            <a:pPr>
              <a:lnSpc>
                <a:spcPct val="150000"/>
              </a:lnSpc>
            </a:pPr>
            <a:r>
              <a:rPr lang="en-GB" sz="2400" dirty="0">
                <a:latin typeface="Arial" panose="020B0604020202020204" pitchFamily="34" charset="0"/>
                <a:cs typeface="Arial" panose="020B0604020202020204" pitchFamily="34" charset="0"/>
              </a:rPr>
              <a:t>Kiln seasoning is performed in an airtight room which is fitted with heating coils, fans and steam jets. The timber is stacked on trolleys for easy handling. The room is heated by the heating coils to speed up the evaporation of the moisture from the timber. The air is circulated by the fans while steam is released to control the drying process. Timber can be used as soon as stability is reached.</a:t>
            </a:r>
          </a:p>
        </p:txBody>
      </p:sp>
    </p:spTree>
    <p:extLst>
      <p:ext uri="{BB962C8B-B14F-4D97-AF65-F5344CB8AC3E}">
        <p14:creationId xmlns:p14="http://schemas.microsoft.com/office/powerpoint/2010/main" val="2593541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PROGRESSIVE KILN</a:t>
            </a:r>
          </a:p>
          <a:p>
            <a:pPr>
              <a:lnSpc>
                <a:spcPct val="150000"/>
              </a:lnSpc>
            </a:pPr>
            <a:r>
              <a:rPr lang="en-GB" sz="2400" dirty="0">
                <a:latin typeface="Arial" panose="020B0604020202020204" pitchFamily="34" charset="0"/>
                <a:cs typeface="Arial" panose="020B0604020202020204" pitchFamily="34" charset="0"/>
              </a:rPr>
              <a:t>This kind of kiln process consists of a number of loads moving progressively from the entrance to the exit. The seasoning of the timber gradually intensifies as the charge moves. Loads at various distances from the entrance are at a different drying stage.</a:t>
            </a:r>
          </a:p>
        </p:txBody>
      </p:sp>
    </p:spTree>
    <p:extLst>
      <p:ext uri="{BB962C8B-B14F-4D97-AF65-F5344CB8AC3E}">
        <p14:creationId xmlns:p14="http://schemas.microsoft.com/office/powerpoint/2010/main" val="795126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PURPOSE OF PRESERVATIVES</a:t>
            </a:r>
          </a:p>
          <a:p>
            <a:pPr>
              <a:lnSpc>
                <a:spcPct val="150000"/>
              </a:lnSpc>
            </a:pPr>
            <a:r>
              <a:rPr lang="en-GB" sz="2400" dirty="0">
                <a:latin typeface="Arial" panose="020B0604020202020204" pitchFamily="34" charset="0"/>
                <a:cs typeface="Arial" panose="020B0604020202020204" pitchFamily="34" charset="0"/>
              </a:rPr>
              <a:t>The preservation of timber refers to the process used to prolong the durability of wood, </a:t>
            </a:r>
            <a:r>
              <a:rPr lang="en-GB" sz="2400" dirty="0" err="1">
                <a:latin typeface="Arial" panose="020B0604020202020204" pitchFamily="34" charset="0"/>
                <a:cs typeface="Arial" panose="020B0604020202020204" pitchFamily="34" charset="0"/>
              </a:rPr>
              <a:t>i.e</a:t>
            </a:r>
            <a:r>
              <a:rPr lang="en-GB" sz="2400" dirty="0">
                <a:latin typeface="Arial" panose="020B0604020202020204" pitchFamily="34" charset="0"/>
                <a:cs typeface="Arial" panose="020B0604020202020204" pitchFamily="34" charset="0"/>
              </a:rPr>
              <a:t> extending its useful life for as long as possible. The method of preservation will depend on the degree of preservation required. </a:t>
            </a:r>
          </a:p>
        </p:txBody>
      </p:sp>
    </p:spTree>
    <p:extLst>
      <p:ext uri="{BB962C8B-B14F-4D97-AF65-F5344CB8AC3E}">
        <p14:creationId xmlns:p14="http://schemas.microsoft.com/office/powerpoint/2010/main" val="2125252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WHY TIMBER IS PRESERVED</a:t>
            </a:r>
          </a:p>
          <a:p>
            <a:pPr>
              <a:lnSpc>
                <a:spcPct val="150000"/>
              </a:lnSpc>
            </a:pPr>
            <a:r>
              <a:rPr lang="en-GB" sz="2400" dirty="0">
                <a:latin typeface="Arial" panose="020B0604020202020204" pitchFamily="34" charset="0"/>
                <a:cs typeface="Arial" panose="020B0604020202020204" pitchFamily="34" charset="0"/>
              </a:rPr>
              <a:t>It is done to provide protection against any type of damage caused by the elements such as rain, sun and natural threats, for example, beetles and termites.</a:t>
            </a:r>
          </a:p>
        </p:txBody>
      </p:sp>
    </p:spTree>
    <p:extLst>
      <p:ext uri="{BB962C8B-B14F-4D97-AF65-F5344CB8AC3E}">
        <p14:creationId xmlns:p14="http://schemas.microsoft.com/office/powerpoint/2010/main" val="4224172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A GOOD PRESERVATIVE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 poisonous enough to kill insects such as termites and beetles, without being harmful to humans.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Resistant to insects and fungi.</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be affordable, permanent, cheap and easily available.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 able to strengthen rather than weaken the wood.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not corrode metals.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Must easily penetrate the wood.</a:t>
            </a:r>
          </a:p>
        </p:txBody>
      </p:sp>
    </p:spTree>
    <p:extLst>
      <p:ext uri="{BB962C8B-B14F-4D97-AF65-F5344CB8AC3E}">
        <p14:creationId xmlns:p14="http://schemas.microsoft.com/office/powerpoint/2010/main" val="3315585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PRESERVATIVES</a:t>
            </a:r>
          </a:p>
          <a:p>
            <a:pPr>
              <a:lnSpc>
                <a:spcPct val="150000"/>
              </a:lnSpc>
            </a:pPr>
            <a:r>
              <a:rPr lang="en-GB" sz="2400" dirty="0">
                <a:latin typeface="Arial" panose="020B0604020202020204" pitchFamily="34" charset="0"/>
                <a:cs typeface="Arial" panose="020B0604020202020204" pitchFamily="34" charset="0"/>
              </a:rPr>
              <a:t>Preservatives are divided into three main categories:</a:t>
            </a:r>
          </a:p>
          <a:p>
            <a:pPr marL="342900" indent="-342900">
              <a:lnSpc>
                <a:spcPct val="150000"/>
              </a:lnSpc>
              <a:buFont typeface="Arial" panose="020B0604020202020204" pitchFamily="34" charset="0"/>
              <a:buChar char="•"/>
            </a:pPr>
            <a:r>
              <a:rPr lang="en-GB" sz="2400" dirty="0" err="1">
                <a:latin typeface="Arial" panose="020B0604020202020204" pitchFamily="34" charset="0"/>
                <a:cs typeface="Arial" panose="020B0604020202020204" pitchFamily="34" charset="0"/>
              </a:rPr>
              <a:t>Coaltar</a:t>
            </a:r>
            <a:r>
              <a:rPr lang="en-GB" sz="2400" dirty="0">
                <a:latin typeface="Arial" panose="020B0604020202020204" pitchFamily="34" charset="0"/>
                <a:cs typeface="Arial" panose="020B0604020202020204" pitchFamily="34" charset="0"/>
              </a:rPr>
              <a:t> creosote.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Poisonous chemical salts (aqueous solutions of metallic salts).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Organic compounds (solutions of volatile organic solvents).</a:t>
            </a:r>
          </a:p>
        </p:txBody>
      </p:sp>
    </p:spTree>
    <p:extLst>
      <p:ext uri="{BB962C8B-B14F-4D97-AF65-F5344CB8AC3E}">
        <p14:creationId xmlns:p14="http://schemas.microsoft.com/office/powerpoint/2010/main" val="89802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COALTAR CREOSOTES (OILY PRESERVATIVES)</a:t>
            </a:r>
          </a:p>
          <a:p>
            <a:pPr>
              <a:lnSpc>
                <a:spcPct val="150000"/>
              </a:lnSpc>
            </a:pPr>
            <a:r>
              <a:rPr lang="en-GB" sz="2400" dirty="0">
                <a:latin typeface="Arial" panose="020B0604020202020204" pitchFamily="34" charset="0"/>
                <a:cs typeface="Arial" panose="020B0604020202020204" pitchFamily="34" charset="0"/>
              </a:rPr>
              <a:t>These preservatives are the by-products of processing coal and wood; they are viscous, dark liquids. </a:t>
            </a:r>
            <a:r>
              <a:rPr lang="en-GB" sz="2400" dirty="0" err="1">
                <a:latin typeface="Arial" panose="020B0604020202020204" pitchFamily="34" charset="0"/>
                <a:cs typeface="Arial" panose="020B0604020202020204" pitchFamily="34" charset="0"/>
              </a:rPr>
              <a:t>Coaltar</a:t>
            </a:r>
            <a:r>
              <a:rPr lang="en-GB" sz="2400" dirty="0">
                <a:latin typeface="Arial" panose="020B0604020202020204" pitchFamily="34" charset="0"/>
                <a:cs typeface="Arial" panose="020B0604020202020204" pitchFamily="34" charset="0"/>
              </a:rPr>
              <a:t> creosote is diluted for the purpose of application and may contain additives, such as wax oil, to enhance its durability. This preservative’s power to protect lies in the phenol, oil and </a:t>
            </a:r>
            <a:r>
              <a:rPr lang="en-GB" sz="2400" dirty="0" err="1">
                <a:latin typeface="Arial" panose="020B0604020202020204" pitchFamily="34" charset="0"/>
                <a:cs typeface="Arial" panose="020B0604020202020204" pitchFamily="34" charset="0"/>
              </a:rPr>
              <a:t>naptthalene</a:t>
            </a:r>
            <a:r>
              <a:rPr lang="en-GB" sz="2400" dirty="0">
                <a:latin typeface="Arial" panose="020B0604020202020204" pitchFamily="34" charset="0"/>
                <a:cs typeface="Arial" panose="020B0604020202020204" pitchFamily="34" charset="0"/>
              </a:rPr>
              <a:t> that it contains. It contains either </a:t>
            </a:r>
            <a:r>
              <a:rPr lang="en-GB" sz="2400" dirty="0" err="1">
                <a:latin typeface="Arial" panose="020B0604020202020204" pitchFamily="34" charset="0"/>
                <a:cs typeface="Arial" panose="020B0604020202020204" pitchFamily="34" charset="0"/>
              </a:rPr>
              <a:t>coaltar</a:t>
            </a:r>
            <a:r>
              <a:rPr lang="en-GB" sz="2400" dirty="0">
                <a:latin typeface="Arial" panose="020B0604020202020204" pitchFamily="34" charset="0"/>
                <a:cs typeface="Arial" panose="020B0604020202020204" pitchFamily="34" charset="0"/>
              </a:rPr>
              <a:t> or </a:t>
            </a:r>
            <a:r>
              <a:rPr lang="en-GB" sz="2400" dirty="0" err="1">
                <a:latin typeface="Arial" panose="020B0604020202020204" pitchFamily="34" charset="0"/>
                <a:cs typeface="Arial" panose="020B0604020202020204" pitchFamily="34" charset="0"/>
              </a:rPr>
              <a:t>coaltar</a:t>
            </a:r>
            <a:r>
              <a:rPr lang="en-GB" sz="2400" dirty="0">
                <a:latin typeface="Arial" panose="020B0604020202020204" pitchFamily="34" charset="0"/>
                <a:cs typeface="Arial" panose="020B0604020202020204" pitchFamily="34" charset="0"/>
              </a:rPr>
              <a:t> distillates and in some cases both. It kills most insects and fungi.</a:t>
            </a:r>
          </a:p>
        </p:txBody>
      </p:sp>
    </p:spTree>
    <p:extLst>
      <p:ext uri="{BB962C8B-B14F-4D97-AF65-F5344CB8AC3E}">
        <p14:creationId xmlns:p14="http://schemas.microsoft.com/office/powerpoint/2010/main" val="745869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POISONOUS SALTS</a:t>
            </a:r>
          </a:p>
          <a:p>
            <a:pPr>
              <a:lnSpc>
                <a:spcPct val="150000"/>
              </a:lnSpc>
            </a:pPr>
            <a:r>
              <a:rPr lang="en-GB" sz="2400" dirty="0">
                <a:latin typeface="Arial" panose="020B0604020202020204" pitchFamily="34" charset="0"/>
                <a:cs typeface="Arial" panose="020B0604020202020204" pitchFamily="34" charset="0"/>
              </a:rPr>
              <a:t>These preservatives consist of a mixture of organic salts. The most common insecticides and fungicides in this group are magnesium </a:t>
            </a:r>
            <a:r>
              <a:rPr lang="en-GB" sz="2400" dirty="0" err="1">
                <a:latin typeface="Arial" panose="020B0604020202020204" pitchFamily="34" charset="0"/>
                <a:cs typeface="Arial" panose="020B0604020202020204" pitchFamily="34" charset="0"/>
              </a:rPr>
              <a:t>silicofluoride</a:t>
            </a:r>
            <a:r>
              <a:rPr lang="en-GB" sz="2400" dirty="0">
                <a:latin typeface="Arial" panose="020B0604020202020204" pitchFamily="34" charset="0"/>
                <a:cs typeface="Arial" panose="020B0604020202020204" pitchFamily="34" charset="0"/>
              </a:rPr>
              <a:t> and sodium fluoride, which are applied using a paintbrush. Arsenic compounds also kill fungi and insects. Metallic salts are usually dissolved in water to produce the preservatives. Examples are copper chrome arsenic (CCA), acid cupric chloride and zine chloride.</a:t>
            </a:r>
          </a:p>
        </p:txBody>
      </p:sp>
    </p:spTree>
    <p:extLst>
      <p:ext uri="{BB962C8B-B14F-4D97-AF65-F5344CB8AC3E}">
        <p14:creationId xmlns:p14="http://schemas.microsoft.com/office/powerpoint/2010/main" val="1321747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ORGANIC COMPOUNDS DISSOLVED INTO VOLATILE ORGANIC SOLVENTS</a:t>
            </a:r>
          </a:p>
          <a:p>
            <a:pPr>
              <a:lnSpc>
                <a:spcPct val="150000"/>
              </a:lnSpc>
            </a:pPr>
            <a:r>
              <a:rPr lang="en-GB" sz="2400" dirty="0">
                <a:latin typeface="Arial" panose="020B0604020202020204" pitchFamily="34" charset="0"/>
                <a:cs typeface="Arial" panose="020B0604020202020204" pitchFamily="34" charset="0"/>
              </a:rPr>
              <a:t>Light oils such as naphtha and spirits, are more readily absorbed by wood than water and are therefore, used as solvents to allow toxins such as pentachlorophenol (PCP), copper naphthenate to penetrate the wood. They are applied with a paintbrush, and when oil evaporates the toxins remain in the wood. Solvents are the white spirit, mineral turpentine or light mineral oil (paraffin). </a:t>
            </a:r>
          </a:p>
        </p:txBody>
      </p:sp>
    </p:spTree>
    <p:extLst>
      <p:ext uri="{BB962C8B-B14F-4D97-AF65-F5344CB8AC3E}">
        <p14:creationId xmlns:p14="http://schemas.microsoft.com/office/powerpoint/2010/main" val="401934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Timber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45492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OF DETERMING MOISTURE CONTENT</a:t>
                </a:r>
              </a:p>
              <a:p>
                <a:pPr>
                  <a:lnSpc>
                    <a:spcPct val="150000"/>
                  </a:lnSpc>
                </a:pPr>
                <a:r>
                  <a:rPr lang="en-GB" sz="2400" dirty="0">
                    <a:latin typeface="Arial" panose="020B0604020202020204" pitchFamily="34" charset="0"/>
                    <a:cs typeface="Arial" panose="020B0604020202020204" pitchFamily="34" charset="0"/>
                  </a:rPr>
                  <a:t>Moisture content can be determined by weighing the timber, drying it in a oven and weighing it again. The following formula substitutes this information and is expressed as a percentage:</a:t>
                </a:r>
              </a:p>
              <a:p>
                <a:pPr>
                  <a:lnSpc>
                    <a:spcPct val="150000"/>
                  </a:lnSpc>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𝑀𝑜𝑖𝑠𝑡𝑢𝑟𝑒</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𝑐𝑜𝑛𝑡𝑒𝑛𝑡</m:t>
                      </m:r>
                      <m:r>
                        <a:rPr lang="en-GB" sz="2400" b="0" i="1" smtClean="0">
                          <a:latin typeface="Cambria Math" panose="02040503050406030204" pitchFamily="18" charset="0"/>
                          <a:cs typeface="Arial" panose="020B0604020202020204" pitchFamily="34" charset="0"/>
                        </a:rPr>
                        <m:t>=</m:t>
                      </m:r>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𝑂𝑟𝑖𝑔𝑖𝑛𝑎𝑙</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𝑚𝑎𝑠𝑠</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𝑑𝑟𝑦</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𝑚𝑎𝑠𝑠</m:t>
                          </m:r>
                        </m:num>
                        <m:den>
                          <m:r>
                            <a:rPr lang="en-GB" sz="2400" b="0" i="1" smtClean="0">
                              <a:latin typeface="Cambria Math" panose="02040503050406030204" pitchFamily="18" charset="0"/>
                              <a:cs typeface="Arial" panose="020B0604020202020204" pitchFamily="34" charset="0"/>
                            </a:rPr>
                            <m:t>𝐷𝑟𝑦</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𝑚𝑎𝑠𝑠</m:t>
                          </m:r>
                        </m:den>
                      </m:f>
                      <m:r>
                        <a:rPr lang="en-GB" sz="2400" b="0" i="1" smtClean="0">
                          <a:latin typeface="Cambria Math" panose="02040503050406030204" pitchFamily="18" charset="0"/>
                          <a:cs typeface="Arial" panose="020B0604020202020204" pitchFamily="34" charset="0"/>
                        </a:rPr>
                        <m:t>×100</m:t>
                      </m:r>
                    </m:oMath>
                  </m:oMathPara>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454920"/>
              </a:xfrm>
              <a:prstGeom prst="rect">
                <a:avLst/>
              </a:prstGeom>
              <a:blipFill>
                <a:blip r:embed="rId3"/>
                <a:stretch>
                  <a:fillRect l="-863" r="-1323"/>
                </a:stretch>
              </a:blipFill>
            </p:spPr>
            <p:txBody>
              <a:bodyPr/>
              <a:lstStyle/>
              <a:p>
                <a:r>
                  <a:rPr lang="en-ZA">
                    <a:noFill/>
                  </a:rPr>
                  <a:t> </a:t>
                </a:r>
              </a:p>
            </p:txBody>
          </p:sp>
        </mc:Fallback>
      </mc:AlternateContent>
    </p:spTree>
    <p:extLst>
      <p:ext uri="{BB962C8B-B14F-4D97-AF65-F5344CB8AC3E}">
        <p14:creationId xmlns:p14="http://schemas.microsoft.com/office/powerpoint/2010/main" val="315050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HISTORY OF THE SYTÊME INTERNATIONALE OF UNITS</a:t>
            </a:r>
          </a:p>
          <a:p>
            <a:pPr>
              <a:lnSpc>
                <a:spcPct val="150000"/>
              </a:lnSpc>
            </a:pPr>
            <a:r>
              <a:rPr lang="en-GB" sz="2400" dirty="0">
                <a:latin typeface="Arial" panose="020B0604020202020204" pitchFamily="34" charset="0"/>
                <a:cs typeface="Arial" panose="020B0604020202020204" pitchFamily="34" charset="0"/>
              </a:rPr>
              <a:t>The creation of the decimal metric system during the French Revolution and the subsequent use of two platinum rods representing a meter (and now stored in vaults in Paris and New York), is really the first step in the development of the present SI system.</a:t>
            </a:r>
          </a:p>
        </p:txBody>
      </p:sp>
    </p:spTree>
    <p:extLst>
      <p:ext uri="{BB962C8B-B14F-4D97-AF65-F5344CB8AC3E}">
        <p14:creationId xmlns:p14="http://schemas.microsoft.com/office/powerpoint/2010/main" val="32659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Pressure is defined as the force applied per unit area. Pressure depends on how many gas molecules hit the wall of the container and what speed they are travelling at. The simplest device for measuring pressure is a barometer.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Pressure</a:t>
            </a:r>
          </a:p>
        </p:txBody>
      </p:sp>
    </p:spTree>
    <p:extLst>
      <p:ext uri="{BB962C8B-B14F-4D97-AF65-F5344CB8AC3E}">
        <p14:creationId xmlns:p14="http://schemas.microsoft.com/office/powerpoint/2010/main" val="3870022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Pressure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ATMOSPHERIC PRESSURE</a:t>
            </a:r>
          </a:p>
          <a:p>
            <a:pPr>
              <a:lnSpc>
                <a:spcPct val="150000"/>
              </a:lnSpc>
            </a:pPr>
            <a:r>
              <a:rPr lang="en-GB" sz="2400" dirty="0">
                <a:latin typeface="Arial" panose="020B0604020202020204" pitchFamily="34" charset="0"/>
                <a:cs typeface="Arial" panose="020B0604020202020204" pitchFamily="34" charset="0"/>
              </a:rPr>
              <a:t>All around us on the earth there are gases which can be seen as air. This air consists of mass and therefore has a pressure effect on the earth. This is called atmospheric pressure.</a:t>
            </a:r>
          </a:p>
        </p:txBody>
      </p:sp>
    </p:spTree>
    <p:extLst>
      <p:ext uri="{BB962C8B-B14F-4D97-AF65-F5344CB8AC3E}">
        <p14:creationId xmlns:p14="http://schemas.microsoft.com/office/powerpoint/2010/main" val="2557833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OF A FORCE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If one pushes, for example, exerts force on an object the object moves or tends to move in the direction in which it is pushed.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If you want to stop this moving object, you need to apply a force in the opposite direction of motion to the moving object.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You can also change the direction by applying a force at an angle to the moving object in motion.</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Forces</a:t>
            </a:r>
          </a:p>
        </p:txBody>
      </p:sp>
    </p:spTree>
    <p:extLst>
      <p:ext uri="{BB962C8B-B14F-4D97-AF65-F5344CB8AC3E}">
        <p14:creationId xmlns:p14="http://schemas.microsoft.com/office/powerpoint/2010/main" val="4158119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SCALARS</a:t>
            </a:r>
          </a:p>
          <a:p>
            <a:pPr>
              <a:lnSpc>
                <a:spcPct val="150000"/>
              </a:lnSpc>
            </a:pPr>
            <a:r>
              <a:rPr lang="en-GB" sz="2400" dirty="0">
                <a:latin typeface="Arial" panose="020B0604020202020204" pitchFamily="34" charset="0"/>
                <a:cs typeface="Arial" panose="020B0604020202020204" pitchFamily="34" charset="0"/>
              </a:rPr>
              <a:t>A scalar is a physical quantity that consists only of magnitude and no direction. Examples of these are area, length, volume, mass, distance, temperature, etc.</a:t>
            </a:r>
          </a:p>
        </p:txBody>
      </p:sp>
    </p:spTree>
    <p:extLst>
      <p:ext uri="{BB962C8B-B14F-4D97-AF65-F5344CB8AC3E}">
        <p14:creationId xmlns:p14="http://schemas.microsoft.com/office/powerpoint/2010/main" val="1316781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VECTORS</a:t>
            </a:r>
          </a:p>
          <a:p>
            <a:pPr>
              <a:lnSpc>
                <a:spcPct val="150000"/>
              </a:lnSpc>
            </a:pPr>
            <a:r>
              <a:rPr lang="en-GB" sz="2400" dirty="0">
                <a:latin typeface="Arial" panose="020B0604020202020204" pitchFamily="34" charset="0"/>
                <a:cs typeface="Arial" panose="020B0604020202020204" pitchFamily="34" charset="0"/>
              </a:rPr>
              <a:t>Vectors are a physical quantity that have a specific magnitude and direction.</a:t>
            </a:r>
          </a:p>
        </p:txBody>
      </p:sp>
    </p:spTree>
    <p:extLst>
      <p:ext uri="{BB962C8B-B14F-4D97-AF65-F5344CB8AC3E}">
        <p14:creationId xmlns:p14="http://schemas.microsoft.com/office/powerpoint/2010/main" val="406453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SYSTEM OF FORCES</a:t>
            </a:r>
          </a:p>
          <a:p>
            <a:pPr>
              <a:lnSpc>
                <a:spcPct val="150000"/>
              </a:lnSpc>
            </a:pPr>
            <a:r>
              <a:rPr lang="en-GB" sz="2400" dirty="0">
                <a:latin typeface="Arial" panose="020B0604020202020204" pitchFamily="34" charset="0"/>
                <a:cs typeface="Arial" panose="020B0604020202020204" pitchFamily="34" charset="0"/>
              </a:rPr>
              <a:t>This is when a number of forces act upon a body. When a body is at rest, the combined effect of all the forces which it experienced is zero (0). A load placed on a horizontal surface will only remain at rest when the surface</a:t>
            </a:r>
          </a:p>
          <a:p>
            <a:pPr>
              <a:lnSpc>
                <a:spcPct val="150000"/>
              </a:lnSpc>
            </a:pPr>
            <a:r>
              <a:rPr lang="en-GB" sz="2400" dirty="0">
                <a:latin typeface="Arial" panose="020B0604020202020204" pitchFamily="34" charset="0"/>
                <a:cs typeface="Arial" panose="020B0604020202020204" pitchFamily="34" charset="0"/>
              </a:rPr>
              <a:t>provides Reaction equal to the weight of the load.</a:t>
            </a:r>
          </a:p>
        </p:txBody>
      </p:sp>
    </p:spTree>
    <p:extLst>
      <p:ext uri="{BB962C8B-B14F-4D97-AF65-F5344CB8AC3E}">
        <p14:creationId xmlns:p14="http://schemas.microsoft.com/office/powerpoint/2010/main" val="3329610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845833" y="1802775"/>
            <a:ext cx="10491369"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MAGNITUDE</a:t>
            </a:r>
          </a:p>
          <a:p>
            <a:pPr>
              <a:lnSpc>
                <a:spcPct val="150000"/>
              </a:lnSpc>
            </a:pPr>
            <a:r>
              <a:rPr lang="en-GB" sz="2400" dirty="0">
                <a:latin typeface="Arial" panose="020B0604020202020204" pitchFamily="34" charset="0"/>
                <a:cs typeface="Arial" panose="020B0604020202020204" pitchFamily="34" charset="0"/>
              </a:rPr>
              <a:t>The magnitude of a vector is drawn to a given scale. Distance for instance, must be presented on a piece of paper to a scale factor. For example, 1cm can represent 1m. </a:t>
            </a:r>
          </a:p>
        </p:txBody>
      </p:sp>
    </p:spTree>
    <p:extLst>
      <p:ext uri="{BB962C8B-B14F-4D97-AF65-F5344CB8AC3E}">
        <p14:creationId xmlns:p14="http://schemas.microsoft.com/office/powerpoint/2010/main" val="720782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WHAT IS PARALLELOGRAM LAW?</a:t>
            </a:r>
          </a:p>
          <a:p>
            <a:pPr>
              <a:lnSpc>
                <a:spcPct val="150000"/>
              </a:lnSpc>
            </a:pPr>
            <a:r>
              <a:rPr lang="en-GB" sz="2400" dirty="0">
                <a:latin typeface="Arial" panose="020B0604020202020204" pitchFamily="34" charset="0"/>
                <a:cs typeface="Arial" panose="020B0604020202020204" pitchFamily="34" charset="0"/>
              </a:rPr>
              <a:t>When two pulling forces act on a point they can be represented in magnitude and direction by two adjacent sides of a parallelogram, the resultant will be represented in magnitude and direction by the diagonal of the parallelogram from the point on which the forces are acting. The direction and magnitude of the resultant and equilibrium of two forces acting at a point can be determine graphically by making use of a parallelogram. Both these forces must either push towards the point or pull away from the point of application.</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Parallelogram of forces</a:t>
            </a:r>
          </a:p>
        </p:txBody>
      </p:sp>
    </p:spTree>
    <p:extLst>
      <p:ext uri="{BB962C8B-B14F-4D97-AF65-F5344CB8AC3E}">
        <p14:creationId xmlns:p14="http://schemas.microsoft.com/office/powerpoint/2010/main" val="2451676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Parallelogram of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PARALLELOGRAM</a:t>
            </a:r>
          </a:p>
          <a:p>
            <a:pPr>
              <a:lnSpc>
                <a:spcPct val="150000"/>
              </a:lnSpc>
            </a:pPr>
            <a:r>
              <a:rPr lang="en-GB" sz="2400" dirty="0">
                <a:latin typeface="Arial" panose="020B0604020202020204" pitchFamily="34" charset="0"/>
                <a:cs typeface="Arial" panose="020B0604020202020204" pitchFamily="34" charset="0"/>
              </a:rPr>
              <a:t>A parallelogram is a quadrilateral with both pairs of opposite sides parallel.</a:t>
            </a:r>
          </a:p>
        </p:txBody>
      </p:sp>
    </p:spTree>
    <p:extLst>
      <p:ext uri="{BB962C8B-B14F-4D97-AF65-F5344CB8AC3E}">
        <p14:creationId xmlns:p14="http://schemas.microsoft.com/office/powerpoint/2010/main" val="702883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Parallelogram of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RHOMBUS</a:t>
            </a:r>
          </a:p>
          <a:p>
            <a:pPr>
              <a:lnSpc>
                <a:spcPct val="150000"/>
              </a:lnSpc>
            </a:pPr>
            <a:r>
              <a:rPr lang="en-GB" sz="2400" dirty="0">
                <a:latin typeface="Arial" panose="020B0604020202020204" pitchFamily="34" charset="0"/>
                <a:cs typeface="Arial" panose="020B0604020202020204" pitchFamily="34" charset="0"/>
              </a:rPr>
              <a:t>A rhombus is a parallelogram with all its sides equal in length. It is sometimes called a diamond.</a:t>
            </a:r>
          </a:p>
        </p:txBody>
      </p:sp>
    </p:spTree>
    <p:extLst>
      <p:ext uri="{BB962C8B-B14F-4D97-AF65-F5344CB8AC3E}">
        <p14:creationId xmlns:p14="http://schemas.microsoft.com/office/powerpoint/2010/main" val="225841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LENGTH</a:t>
            </a:r>
          </a:p>
          <a:p>
            <a:pPr>
              <a:lnSpc>
                <a:spcPct val="150000"/>
              </a:lnSpc>
            </a:pPr>
            <a:r>
              <a:rPr lang="en-GB" sz="2400" dirty="0">
                <a:latin typeface="Arial" panose="020B0604020202020204" pitchFamily="34" charset="0"/>
                <a:cs typeface="Arial" panose="020B0604020202020204" pitchFamily="34" charset="0"/>
              </a:rPr>
              <a:t>Length can be measured in micro meters, </a:t>
            </a:r>
            <a:r>
              <a:rPr lang="en-GB" sz="2400" dirty="0" err="1">
                <a:latin typeface="Arial" panose="020B0604020202020204" pitchFamily="34" charset="0"/>
                <a:cs typeface="Arial" panose="020B0604020202020204" pitchFamily="34" charset="0"/>
              </a:rPr>
              <a:t>millimeters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centimeters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decimeters</a:t>
            </a:r>
            <a:r>
              <a:rPr lang="en-GB" sz="2400" dirty="0">
                <a:latin typeface="Arial" panose="020B0604020202020204" pitchFamily="34" charset="0"/>
                <a:cs typeface="Arial" panose="020B0604020202020204" pitchFamily="34" charset="0"/>
              </a:rPr>
              <a:t>, meters, </a:t>
            </a:r>
            <a:r>
              <a:rPr lang="en-GB" sz="2400" dirty="0" err="1">
                <a:latin typeface="Arial" panose="020B0604020202020204" pitchFamily="34" charset="0"/>
                <a:cs typeface="Arial" panose="020B0604020202020204" pitchFamily="34" charset="0"/>
              </a:rPr>
              <a:t>decameters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hectometers</a:t>
            </a:r>
            <a:r>
              <a:rPr lang="en-GB" sz="2400" dirty="0">
                <a:latin typeface="Arial" panose="020B0604020202020204" pitchFamily="34" charset="0"/>
                <a:cs typeface="Arial" panose="020B0604020202020204" pitchFamily="34" charset="0"/>
              </a:rPr>
              <a:t> and </a:t>
            </a:r>
            <a:r>
              <a:rPr lang="en-GB" sz="2400" dirty="0" err="1">
                <a:latin typeface="Arial" panose="020B0604020202020204" pitchFamily="34" charset="0"/>
                <a:cs typeface="Arial" panose="020B0604020202020204" pitchFamily="34" charset="0"/>
              </a:rPr>
              <a:t>kilometers</a:t>
            </a:r>
            <a:r>
              <a:rPr lang="en-GB"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4212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Parallelogram of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RESOLUTION INTO HORIZONTAL &amp; VERTICAL COMPONENTS</a:t>
            </a:r>
          </a:p>
          <a:p>
            <a:pPr>
              <a:lnSpc>
                <a:spcPct val="150000"/>
              </a:lnSpc>
            </a:pPr>
            <a:r>
              <a:rPr lang="en-GB" sz="2400" dirty="0">
                <a:latin typeface="Arial" panose="020B0604020202020204" pitchFamily="34" charset="0"/>
                <a:cs typeface="Arial" panose="020B0604020202020204" pitchFamily="34" charset="0"/>
              </a:rPr>
              <a:t>If the force is given in size and direction, including the angle which it makes with the horizontal, we can find the components by graphical means. This works the same way that parallelograms work. It can also be solved by means of trigonometry. The force and the two components form a right-angled triangle and we know that the ratio of the opposite side to the hypotenuse is the sine of the angle. The ratio of the adjacent side to the hypotenuse gives the cosine of the angle.</a:t>
            </a:r>
          </a:p>
        </p:txBody>
      </p:sp>
    </p:spTree>
    <p:extLst>
      <p:ext uri="{BB962C8B-B14F-4D97-AF65-F5344CB8AC3E}">
        <p14:creationId xmlns:p14="http://schemas.microsoft.com/office/powerpoint/2010/main" val="3977606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If you want to find the equilibrium of any resultant in a parallelogram of forces, you have to extend the resultant an equal length and add an arrowhead facing in the opposite direction. If you need to move it back to overlap the resultant, we can see that we have a triangle formed by the two forces and the equilibrant, and that the direction of the arrowhead follows the same way.</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Triangle of forces</a:t>
            </a:r>
          </a:p>
        </p:txBody>
      </p:sp>
    </p:spTree>
    <p:extLst>
      <p:ext uri="{BB962C8B-B14F-4D97-AF65-F5344CB8AC3E}">
        <p14:creationId xmlns:p14="http://schemas.microsoft.com/office/powerpoint/2010/main" val="39335473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Triangle of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BOW’S NOTATION</a:t>
            </a:r>
          </a:p>
          <a:p>
            <a:pPr>
              <a:lnSpc>
                <a:spcPct val="150000"/>
              </a:lnSpc>
            </a:pPr>
            <a:r>
              <a:rPr lang="en-GB" sz="2400" dirty="0">
                <a:latin typeface="Arial" panose="020B0604020202020204" pitchFamily="34" charset="0"/>
                <a:cs typeface="Arial" panose="020B0604020202020204" pitchFamily="34" charset="0"/>
              </a:rPr>
              <a:t>A method of lettering the cells and outside spaces formed by the direction of the stresses in and loads on a framed structure so that these stresses and loads can be traced by similar letters in the vector diagram.</a:t>
            </a:r>
          </a:p>
        </p:txBody>
      </p:sp>
    </p:spTree>
    <p:extLst>
      <p:ext uri="{BB962C8B-B14F-4D97-AF65-F5344CB8AC3E}">
        <p14:creationId xmlns:p14="http://schemas.microsoft.com/office/powerpoint/2010/main" val="1855211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More than three forces acting on a point that is in equilibrium. The vectors of the forces combine to form a polygon and the sides are parallel to the direction of the forces. The length of the sides must be in proportion with the sizes of the forces.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Polygon of forces</a:t>
            </a:r>
          </a:p>
        </p:txBody>
      </p:sp>
    </p:spTree>
    <p:extLst>
      <p:ext uri="{BB962C8B-B14F-4D97-AF65-F5344CB8AC3E}">
        <p14:creationId xmlns:p14="http://schemas.microsoft.com/office/powerpoint/2010/main" val="956691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Polygon of forces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LAW FOR POLYGON OF FORCES</a:t>
            </a:r>
          </a:p>
          <a:p>
            <a:pPr>
              <a:lnSpc>
                <a:spcPct val="150000"/>
              </a:lnSpc>
            </a:pPr>
            <a:r>
              <a:rPr lang="en-GB" sz="2400" dirty="0">
                <a:latin typeface="Arial" panose="020B0604020202020204" pitchFamily="34" charset="0"/>
                <a:cs typeface="Arial" panose="020B0604020202020204" pitchFamily="34" charset="0"/>
              </a:rPr>
              <a:t>Any number of forces whose lines of action meet at a point can be presented in magnitude and direction by the sides of a polygon, taken into account that they are in equilibrium.</a:t>
            </a:r>
          </a:p>
        </p:txBody>
      </p:sp>
    </p:spTree>
    <p:extLst>
      <p:ext uri="{BB962C8B-B14F-4D97-AF65-F5344CB8AC3E}">
        <p14:creationId xmlns:p14="http://schemas.microsoft.com/office/powerpoint/2010/main" val="920513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LINK POLYGON: SIMPLE SUPPORTED BEAMS</a:t>
            </a:r>
          </a:p>
          <a:p>
            <a:pPr>
              <a:lnSpc>
                <a:spcPct val="150000"/>
              </a:lnSpc>
            </a:pPr>
            <a:r>
              <a:rPr lang="en-GB" sz="2400" dirty="0">
                <a:latin typeface="Arial" panose="020B0604020202020204" pitchFamily="34" charset="0"/>
                <a:cs typeface="Arial" panose="020B0604020202020204" pitchFamily="34" charset="0"/>
              </a:rPr>
              <a:t>A beam is a horizontal or inclined structural member spanning a distance between one or more supports and carrying vertical loads across its longitudinal axis. This can be a joist, purlin, rafter or girder.</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Simple supported Beams</a:t>
            </a:r>
          </a:p>
        </p:txBody>
      </p:sp>
    </p:spTree>
    <p:extLst>
      <p:ext uri="{BB962C8B-B14F-4D97-AF65-F5344CB8AC3E}">
        <p14:creationId xmlns:p14="http://schemas.microsoft.com/office/powerpoint/2010/main" val="3924217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Simple supported Beams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MOMENTS OF FORCES</a:t>
                </a:r>
              </a:p>
              <a:p>
                <a:pPr>
                  <a:lnSpc>
                    <a:spcPct val="150000"/>
                  </a:lnSpc>
                </a:pPr>
                <a:r>
                  <a:rPr lang="en-GB" sz="2400" dirty="0">
                    <a:latin typeface="Arial" panose="020B0604020202020204" pitchFamily="34" charset="0"/>
                    <a:cs typeface="Arial" panose="020B0604020202020204" pitchFamily="34" charset="0"/>
                  </a:rPr>
                  <a:t>Moment of a force = Force (N) </a:t>
                </a:r>
                <a14:m>
                  <m:oMath xmlns:m="http://schemas.openxmlformats.org/officeDocument/2006/math">
                    <m:r>
                      <a:rPr lang="en-GB" sz="2400" b="0" i="1" smtClean="0">
                        <a:latin typeface="Cambria Math" panose="02040503050406030204" pitchFamily="18" charset="0"/>
                        <a:cs typeface="Arial" panose="020B0604020202020204" pitchFamily="34" charset="0"/>
                      </a:rPr>
                      <m:t>×</m:t>
                    </m:r>
                  </m:oMath>
                </a14:m>
                <a:r>
                  <a:rPr lang="en-GB" sz="2400" dirty="0">
                    <a:latin typeface="Arial" panose="020B0604020202020204" pitchFamily="34" charset="0"/>
                    <a:cs typeface="Arial" panose="020B0604020202020204" pitchFamily="34" charset="0"/>
                  </a:rPr>
                  <a:t> perpendicular distance from the pivot point</a:t>
                </a:r>
              </a:p>
              <a:p>
                <a:pPr>
                  <a:lnSpc>
                    <a:spcPct val="150000"/>
                  </a:lnSpc>
                </a:pPr>
                <a:r>
                  <a:rPr lang="en-GB" sz="2400" dirty="0">
                    <a:latin typeface="Arial" panose="020B0604020202020204" pitchFamily="34" charset="0"/>
                    <a:cs typeface="Arial" panose="020B0604020202020204" pitchFamily="34" charset="0"/>
                  </a:rPr>
                  <a:t>(fulcrum) to the line of action of the force (in meters). The unit for moment is then Nm. Th e force is Newton (N) and the distance meters (m). Loads on a beam will be evenly or uniformly distributed across the beam, either the full length or only partially.</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347840"/>
              </a:xfrm>
              <a:prstGeom prst="rect">
                <a:avLst/>
              </a:prstGeom>
              <a:blipFill>
                <a:blip r:embed="rId3"/>
                <a:stretch>
                  <a:fillRect l="-863" b="-3461"/>
                </a:stretch>
              </a:blipFill>
            </p:spPr>
            <p:txBody>
              <a:bodyPr/>
              <a:lstStyle/>
              <a:p>
                <a:r>
                  <a:rPr lang="en-ZA">
                    <a:noFill/>
                  </a:rPr>
                  <a:t> </a:t>
                </a:r>
              </a:p>
            </p:txBody>
          </p:sp>
        </mc:Fallback>
      </mc:AlternateContent>
    </p:spTree>
    <p:extLst>
      <p:ext uri="{BB962C8B-B14F-4D97-AF65-F5344CB8AC3E}">
        <p14:creationId xmlns:p14="http://schemas.microsoft.com/office/powerpoint/2010/main" val="1376811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Concrete forms an integral part of the building industry. It is strong, very cheap and can be cast into any design. Concrete can be used to form the structure of any building. It can be used in the casting of beams, columns, slabs and foundations. It can also be used in the manufacturing of pipes, canals and culverts.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Concrete</a:t>
            </a:r>
          </a:p>
        </p:txBody>
      </p:sp>
    </p:spTree>
    <p:extLst>
      <p:ext uri="{BB962C8B-B14F-4D97-AF65-F5344CB8AC3E}">
        <p14:creationId xmlns:p14="http://schemas.microsoft.com/office/powerpoint/2010/main" val="2973795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COMPOSITION</a:t>
            </a:r>
          </a:p>
          <a:p>
            <a:pPr>
              <a:lnSpc>
                <a:spcPct val="150000"/>
              </a:lnSpc>
            </a:pPr>
            <a:r>
              <a:rPr lang="en-GB" sz="2400" dirty="0">
                <a:latin typeface="Arial" panose="020B0604020202020204" pitchFamily="34" charset="0"/>
                <a:cs typeface="Arial" panose="020B0604020202020204" pitchFamily="34" charset="0"/>
              </a:rPr>
              <a:t>Concrete is a building material consisting of river sand, stone, cement and water mixed to the correct proportions. The sand is fine aggregate and the  tone is through a coarse aggregate.  Aggregates are classified by specific sieve sizes. Coarse aggregate are stone not passing through a 4,8 mm sieve and not bigger than 6,4 mm. Fine aggregates are washed river sand or crusher sand. </a:t>
            </a:r>
          </a:p>
        </p:txBody>
      </p:sp>
    </p:spTree>
    <p:extLst>
      <p:ext uri="{BB962C8B-B14F-4D97-AF65-F5344CB8AC3E}">
        <p14:creationId xmlns:p14="http://schemas.microsoft.com/office/powerpoint/2010/main" val="2157840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water cement ratio should be correct.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cement aggregate ratio should be correct.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fine and coarse aggregates must be in the correct proportions.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mixture must be well mixed and the mixture must be workable.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must be fully compacted when the concrete is placed.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must be impermeable. No water must past through it.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must be well cured.</a:t>
            </a:r>
          </a:p>
        </p:txBody>
      </p:sp>
    </p:spTree>
    <p:extLst>
      <p:ext uri="{BB962C8B-B14F-4D97-AF65-F5344CB8AC3E}">
        <p14:creationId xmlns:p14="http://schemas.microsoft.com/office/powerpoint/2010/main" val="497341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5760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AREA</a:t>
                </a:r>
              </a:p>
              <a:p>
                <a:pPr>
                  <a:lnSpc>
                    <a:spcPct val="150000"/>
                  </a:lnSpc>
                </a:pPr>
                <a:r>
                  <a:rPr lang="en-GB" sz="2400" dirty="0">
                    <a:latin typeface="Arial" panose="020B0604020202020204" pitchFamily="34" charset="0"/>
                    <a:cs typeface="Arial" panose="020B0604020202020204" pitchFamily="34" charset="0"/>
                  </a:rPr>
                  <a:t>When area needs to be calculated, it must be done in square metres. The Si unit for this is m².</a:t>
                </a:r>
              </a:p>
              <a:p>
                <a:pPr>
                  <a:lnSpc>
                    <a:spcPct val="150000"/>
                  </a:lnSpc>
                </a:pPr>
                <a:r>
                  <a:rPr lang="en-GB" sz="2400" dirty="0">
                    <a:latin typeface="Arial" panose="020B0604020202020204" pitchFamily="34" charset="0"/>
                    <a:cs typeface="Arial" panose="020B0604020202020204" pitchFamily="34" charset="0"/>
                  </a:rPr>
                  <a:t>Square and rectangle: Area = </a:t>
                </a:r>
                <a14:m>
                  <m:oMath xmlns:m="http://schemas.openxmlformats.org/officeDocument/2006/math">
                    <m:r>
                      <m:rPr>
                        <m:sty m:val="p"/>
                      </m:rPr>
                      <a:rPr lang="en-GB" sz="2400" b="0" i="0" smtClean="0">
                        <a:latin typeface="Cambria Math" panose="02040503050406030204" pitchFamily="18" charset="0"/>
                        <a:cs typeface="Arial" panose="020B0604020202020204" pitchFamily="34" charset="0"/>
                      </a:rPr>
                      <m:t>Le</m:t>
                    </m:r>
                    <m:r>
                      <a:rPr lang="en-GB" sz="2400" b="0" i="1" smtClean="0">
                        <a:latin typeface="Cambria Math" panose="02040503050406030204" pitchFamily="18" charset="0"/>
                        <a:cs typeface="Arial" panose="020B0604020202020204" pitchFamily="34" charset="0"/>
                      </a:rPr>
                      <m:t>𝑛𝑔𝑡h</m:t>
                    </m:r>
                    <m:r>
                      <a:rPr lang="en-GB" sz="2400" b="0" i="1" smtClean="0">
                        <a:latin typeface="Cambria Math" panose="02040503050406030204" pitchFamily="18" charset="0"/>
                        <a:cs typeface="Arial" panose="020B0604020202020204" pitchFamily="34" charset="0"/>
                      </a:rPr>
                      <m:t> ×</m:t>
                    </m:r>
                    <m:r>
                      <a:rPr lang="en-GB" sz="2400" b="0" i="1" smtClean="0">
                        <a:latin typeface="Cambria Math" panose="02040503050406030204" pitchFamily="18" charset="0"/>
                        <a:cs typeface="Arial" panose="020B0604020202020204" pitchFamily="34" charset="0"/>
                      </a:rPr>
                      <m:t>𝑏𝑟𝑒𝑎𝑑𝑡h</m:t>
                    </m:r>
                  </m:oMath>
                </a14:m>
                <a:endParaRPr lang="en-GB" sz="240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Triangle: Area = </a:t>
                </a:r>
                <a14:m>
                  <m:oMath xmlns:m="http://schemas.openxmlformats.org/officeDocument/2006/math">
                    <m:f>
                      <m:fPr>
                        <m:ctrlPr>
                          <a:rPr lang="en-GB" sz="2400" b="0" i="1" smtClean="0">
                            <a:latin typeface="Cambria Math" panose="02040503050406030204" pitchFamily="18" charset="0"/>
                            <a:cs typeface="Arial" panose="020B0604020202020204" pitchFamily="34" charset="0"/>
                          </a:rPr>
                        </m:ctrlPr>
                      </m:fPr>
                      <m:num>
                        <m:r>
                          <a:rPr lang="en-GB" sz="2400" b="0" i="1" smtClean="0">
                            <a:latin typeface="Cambria Math" panose="02040503050406030204" pitchFamily="18" charset="0"/>
                            <a:cs typeface="Arial" panose="020B0604020202020204" pitchFamily="34" charset="0"/>
                          </a:rPr>
                          <m:t>1</m:t>
                        </m:r>
                      </m:num>
                      <m:den>
                        <m:r>
                          <a:rPr lang="en-GB" sz="2400" b="0" i="1" smtClean="0">
                            <a:latin typeface="Cambria Math" panose="02040503050406030204" pitchFamily="18" charset="0"/>
                            <a:cs typeface="Arial" panose="020B0604020202020204" pitchFamily="34" charset="0"/>
                          </a:rPr>
                          <m:t>2</m:t>
                        </m:r>
                      </m:den>
                    </m:f>
                    <m:r>
                      <a:rPr lang="en-GB" sz="2400" b="0" i="1" smtClean="0">
                        <a:latin typeface="Cambria Math" panose="02040503050406030204" pitchFamily="18" charset="0"/>
                        <a:cs typeface="Arial" panose="020B0604020202020204" pitchFamily="34" charset="0"/>
                      </a:rPr>
                      <m:t>𝑏𝑟𝑒𝑎𝑑𝑡h</m:t>
                    </m:r>
                    <m:r>
                      <a:rPr lang="en-GB" sz="2400" b="0" i="1" smtClean="0">
                        <a:latin typeface="Cambria Math" panose="02040503050406030204" pitchFamily="18" charset="0"/>
                        <a:cs typeface="Arial" panose="020B0604020202020204" pitchFamily="34" charset="0"/>
                      </a:rPr>
                      <m:t> ×</m:t>
                    </m:r>
                    <m:r>
                      <m:rPr>
                        <m:sty m:val="p"/>
                      </m:rPr>
                      <a:rPr lang="en-GB" sz="2400" b="0" i="0" smtClean="0">
                        <a:latin typeface="Cambria Math" panose="02040503050406030204" pitchFamily="18" charset="0"/>
                        <a:cs typeface="Arial" panose="020B0604020202020204" pitchFamily="34" charset="0"/>
                      </a:rPr>
                      <m:t>height</m:t>
                    </m:r>
                  </m:oMath>
                </a14:m>
                <a:endParaRPr lang="en-GB" sz="2400" b="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Circles: Area = </a:t>
                </a:r>
                <a14:m>
                  <m:oMath xmlns:m="http://schemas.openxmlformats.org/officeDocument/2006/math">
                    <m:sSup>
                      <m:sSupPr>
                        <m:ctrlPr>
                          <a:rPr lang="en-GB" sz="2400" b="0" i="1" smtClean="0">
                            <a:latin typeface="Cambria Math" panose="02040503050406030204" pitchFamily="18" charset="0"/>
                            <a:cs typeface="Arial" panose="020B0604020202020204" pitchFamily="34" charset="0"/>
                          </a:rPr>
                        </m:ctrlPr>
                      </m:sSupPr>
                      <m:e>
                        <m:r>
                          <a:rPr lang="en-GB" sz="2400" b="0" i="1" smtClean="0">
                            <a:latin typeface="Cambria Math" panose="02040503050406030204" pitchFamily="18" charset="0"/>
                            <a:cs typeface="Arial" panose="020B0604020202020204" pitchFamily="34" charset="0"/>
                          </a:rPr>
                          <m:t>𝜋</m:t>
                        </m:r>
                        <m:r>
                          <a:rPr lang="en-GB" sz="2400" b="0" i="1" smtClean="0">
                            <a:latin typeface="Cambria Math" panose="02040503050406030204" pitchFamily="18" charset="0"/>
                            <a:cs typeface="Arial" panose="020B0604020202020204" pitchFamily="34" charset="0"/>
                          </a:rPr>
                          <m:t>𝑟</m:t>
                        </m:r>
                      </m:e>
                      <m:sup>
                        <m:r>
                          <a:rPr lang="en-GB" sz="2400" b="0" i="1" smtClean="0">
                            <a:latin typeface="Cambria Math" panose="02040503050406030204" pitchFamily="18" charset="0"/>
                            <a:cs typeface="Arial" panose="020B0604020202020204" pitchFamily="34" charset="0"/>
                          </a:rPr>
                          <m:t>2</m:t>
                        </m:r>
                      </m:sup>
                    </m:sSup>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576044"/>
              </a:xfrm>
              <a:prstGeom prst="rect">
                <a:avLst/>
              </a:prstGeom>
              <a:blipFill>
                <a:blip r:embed="rId3"/>
                <a:stretch>
                  <a:fillRect l="-863" r="-460" b="-3242"/>
                </a:stretch>
              </a:blipFill>
            </p:spPr>
            <p:txBody>
              <a:bodyPr/>
              <a:lstStyle/>
              <a:p>
                <a:r>
                  <a:rPr lang="en-ZA">
                    <a:noFill/>
                  </a:rPr>
                  <a:t> </a:t>
                </a:r>
              </a:p>
            </p:txBody>
          </p:sp>
        </mc:Fallback>
      </mc:AlternateContent>
    </p:spTree>
    <p:extLst>
      <p:ext uri="{BB962C8B-B14F-4D97-AF65-F5344CB8AC3E}">
        <p14:creationId xmlns:p14="http://schemas.microsoft.com/office/powerpoint/2010/main" val="261047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CONCRETE</a:t>
            </a:r>
          </a:p>
        </p:txBody>
      </p:sp>
      <p:sp>
        <p:nvSpPr>
          <p:cNvPr id="2" name="Rectangle 1">
            <a:extLst>
              <a:ext uri="{FF2B5EF4-FFF2-40B4-BE49-F238E27FC236}">
                <a16:creationId xmlns:a16="http://schemas.microsoft.com/office/drawing/2014/main" id="{575C4F65-4CAB-4717-9AF7-C73D311A9397}"/>
              </a:ext>
            </a:extLst>
          </p:cNvPr>
          <p:cNvSpPr/>
          <p:nvPr/>
        </p:nvSpPr>
        <p:spPr>
          <a:xfrm>
            <a:off x="802340" y="2265097"/>
            <a:ext cx="10596283" cy="3901837"/>
          </a:xfrm>
          <a:prstGeom prst="rect">
            <a:avLst/>
          </a:prstGeom>
        </p:spPr>
        <p:txBody>
          <a:bodyPr wrap="square" numCol="1">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Concrete is very strong as it can resist a very high compressive strength.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tensile strength of concrete is very weak / poor.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 resist tensile stress the concrete must therefore be reinforced with steel.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can be made watertight and is suitable for roofs, walls and floors.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Maintenance cost of concrete is very low.</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Easy to work with (handles easily) and very durable.</a:t>
            </a:r>
          </a:p>
        </p:txBody>
      </p:sp>
    </p:spTree>
    <p:extLst>
      <p:ext uri="{BB962C8B-B14F-4D97-AF65-F5344CB8AC3E}">
        <p14:creationId xmlns:p14="http://schemas.microsoft.com/office/powerpoint/2010/main" val="3488926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TO BE CONSIDERED BEFORE MIXING CONCRETE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Always use clean and graded materials.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Avoid joining new concrete to old concrete.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dry ingredients must be mixed thoroughly before adding the water.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Always measure materials to suit the specific job.</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Do not prepare more concrete than can be placed within thirty minutes.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Always have protective material covering on hand in case of inclement (changing) weather.</a:t>
            </a:r>
          </a:p>
        </p:txBody>
      </p:sp>
    </p:spTree>
    <p:extLst>
      <p:ext uri="{BB962C8B-B14F-4D97-AF65-F5344CB8AC3E}">
        <p14:creationId xmlns:p14="http://schemas.microsoft.com/office/powerpoint/2010/main" val="155913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BULKING OF SAND</a:t>
            </a:r>
          </a:p>
          <a:p>
            <a:pPr>
              <a:lnSpc>
                <a:spcPct val="150000"/>
              </a:lnSpc>
            </a:pPr>
            <a:r>
              <a:rPr lang="en-GB" sz="2400" dirty="0">
                <a:latin typeface="Arial" panose="020B0604020202020204" pitchFamily="34" charset="0"/>
                <a:cs typeface="Arial" panose="020B0604020202020204" pitchFamily="34" charset="0"/>
              </a:rPr>
              <a:t>Sand consists of small particles and if put together there will always be open spaces between the particles. When sand is mixed with water or come into contact with moisture the water will penetrate the openings or spaces between sand particles and will increase the volume. This increase of sand is called bulking.</a:t>
            </a:r>
          </a:p>
        </p:txBody>
      </p:sp>
    </p:spTree>
    <p:extLst>
      <p:ext uri="{BB962C8B-B14F-4D97-AF65-F5344CB8AC3E}">
        <p14:creationId xmlns:p14="http://schemas.microsoft.com/office/powerpoint/2010/main" val="778889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EFFECTS CEMENT CAN HAVE ON WORKMEN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Can cause skin and eye irritation.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Can cause skin burns.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Can cause skin to peel away.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inhalation of cement dust can affect one’s health.</a:t>
            </a:r>
          </a:p>
        </p:txBody>
      </p:sp>
    </p:spTree>
    <p:extLst>
      <p:ext uri="{BB962C8B-B14F-4D97-AF65-F5344CB8AC3E}">
        <p14:creationId xmlns:p14="http://schemas.microsoft.com/office/powerpoint/2010/main" val="21136772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METHODS OF MIXING MATERIALS</a:t>
            </a:r>
          </a:p>
          <a:p>
            <a:pPr>
              <a:lnSpc>
                <a:spcPct val="150000"/>
              </a:lnSpc>
            </a:pPr>
            <a:r>
              <a:rPr lang="en-GB" sz="2400" dirty="0">
                <a:latin typeface="Arial" panose="020B0604020202020204" pitchFamily="34" charset="0"/>
                <a:cs typeface="Arial" panose="020B0604020202020204" pitchFamily="34" charset="0"/>
              </a:rPr>
              <a:t>The main objective when mixing concrete is to obtain a uniform and close mixture of all the ingredients. The mixture must be such that the various sizes of aggregates are uniformly distributed through the mass. This can be done either by hand or using a machine.</a:t>
            </a:r>
          </a:p>
        </p:txBody>
      </p:sp>
    </p:spTree>
    <p:extLst>
      <p:ext uri="{BB962C8B-B14F-4D97-AF65-F5344CB8AC3E}">
        <p14:creationId xmlns:p14="http://schemas.microsoft.com/office/powerpoint/2010/main" val="111472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TRANSPORTATION OF CONCRETE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There must be no drying out or contamination of the mix.</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Segregation of the mix must be prevented.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concrete should be tipped vertically and directly over its final position to prevent dispersal of aggregates.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concrete must be well compacted in its final position.</a:t>
            </a:r>
          </a:p>
        </p:txBody>
      </p:sp>
    </p:spTree>
    <p:extLst>
      <p:ext uri="{BB962C8B-B14F-4D97-AF65-F5344CB8AC3E}">
        <p14:creationId xmlns:p14="http://schemas.microsoft.com/office/powerpoint/2010/main" val="2401596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Density is used to indicate how close molecules of a substance/material are placed together. If a concrete block is matched with a wooden block of the same size, the concrete block will be much heavier than the wooden block. The reason for this is that the concrete block is more dense than the wooden block of the same size.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10: Density of materials</a:t>
            </a:r>
          </a:p>
        </p:txBody>
      </p:sp>
    </p:spTree>
    <p:extLst>
      <p:ext uri="{BB962C8B-B14F-4D97-AF65-F5344CB8AC3E}">
        <p14:creationId xmlns:p14="http://schemas.microsoft.com/office/powerpoint/2010/main" val="2768187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RELATIVE DENSITY</a:t>
            </a:r>
          </a:p>
          <a:p>
            <a:pPr>
              <a:lnSpc>
                <a:spcPct val="150000"/>
              </a:lnSpc>
            </a:pPr>
            <a:r>
              <a:rPr lang="en-GB" sz="2400" dirty="0">
                <a:latin typeface="Arial" panose="020B0604020202020204" pitchFamily="34" charset="0"/>
                <a:cs typeface="Arial" panose="020B0604020202020204" pitchFamily="34" charset="0"/>
              </a:rPr>
              <a:t>The density of a material compared to the density of water is called relative density. This results in a number without a unit which can be used to determine whether a material is pure and without any other substances. Water’s density will be used as a constant and all the other materials will be compared to it.</a:t>
            </a:r>
          </a:p>
        </p:txBody>
      </p:sp>
    </p:spTree>
    <p:extLst>
      <p:ext uri="{BB962C8B-B14F-4D97-AF65-F5344CB8AC3E}">
        <p14:creationId xmlns:p14="http://schemas.microsoft.com/office/powerpoint/2010/main" val="17605964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PRINCIPLE OF ARCHIMEDES</a:t>
            </a:r>
          </a:p>
          <a:p>
            <a:pPr>
              <a:lnSpc>
                <a:spcPct val="150000"/>
              </a:lnSpc>
            </a:pPr>
            <a:r>
              <a:rPr lang="en-GB" sz="2400" dirty="0">
                <a:latin typeface="Arial" panose="020B0604020202020204" pitchFamily="34" charset="0"/>
                <a:cs typeface="Arial" panose="020B0604020202020204" pitchFamily="34" charset="0"/>
              </a:rPr>
              <a:t>The principle of Archimedes is used to find the volume of an object with an irregular shape.</a:t>
            </a:r>
          </a:p>
        </p:txBody>
      </p:sp>
    </p:spTree>
    <p:extLst>
      <p:ext uri="{BB962C8B-B14F-4D97-AF65-F5344CB8AC3E}">
        <p14:creationId xmlns:p14="http://schemas.microsoft.com/office/powerpoint/2010/main" val="2448337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DENSITY OF LIQUIDS</a:t>
            </a:r>
          </a:p>
          <a:p>
            <a:pPr>
              <a:lnSpc>
                <a:spcPct val="150000"/>
              </a:lnSpc>
            </a:pPr>
            <a:r>
              <a:rPr lang="en-GB" sz="2400" dirty="0">
                <a:latin typeface="Arial" panose="020B0604020202020204" pitchFamily="34" charset="0"/>
                <a:cs typeface="Arial" panose="020B0604020202020204" pitchFamily="34" charset="0"/>
              </a:rPr>
              <a:t>A container with known volume is used to find the density of liquids. The mass of the liquid is the difference in the mass between the full and empty container which will be the mass of the liquid. To calculate the density the mass should be divided into the volume. Relative density will be obtained by comparing the mass of the liquid to the mass of the water. A density bottle is used to find the density of liquids.</a:t>
            </a:r>
          </a:p>
        </p:txBody>
      </p:sp>
    </p:spTree>
    <p:extLst>
      <p:ext uri="{BB962C8B-B14F-4D97-AF65-F5344CB8AC3E}">
        <p14:creationId xmlns:p14="http://schemas.microsoft.com/office/powerpoint/2010/main" val="4137033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VOLUME</a:t>
                </a:r>
              </a:p>
              <a:p>
                <a:pPr>
                  <a:lnSpc>
                    <a:spcPct val="150000"/>
                  </a:lnSpc>
                </a:pPr>
                <a:r>
                  <a:rPr lang="en-GB" sz="2400" dirty="0">
                    <a:latin typeface="Arial" panose="020B0604020202020204" pitchFamily="34" charset="0"/>
                    <a:cs typeface="Arial" panose="020B0604020202020204" pitchFamily="34" charset="0"/>
                  </a:rPr>
                  <a:t>When volumes are measured they are done in cubic metre. The Si unit for volume is m³.</a:t>
                </a:r>
              </a:p>
              <a:p>
                <a:pPr>
                  <a:lnSpc>
                    <a:spcPct val="150000"/>
                  </a:lnSpc>
                </a:pPr>
                <a:r>
                  <a:rPr lang="en-GB" sz="2400" dirty="0">
                    <a:latin typeface="Arial" panose="020B0604020202020204" pitchFamily="34" charset="0"/>
                    <a:cs typeface="Arial" panose="020B0604020202020204" pitchFamily="34" charset="0"/>
                  </a:rPr>
                  <a:t>Cube: Volume: </a:t>
                </a:r>
                <a14:m>
                  <m:oMath xmlns:m="http://schemas.openxmlformats.org/officeDocument/2006/math">
                    <m:r>
                      <m:rPr>
                        <m:sty m:val="p"/>
                      </m:rPr>
                      <a:rPr lang="en-GB" sz="2400" b="0" i="0" smtClean="0">
                        <a:latin typeface="Cambria Math" panose="02040503050406030204" pitchFamily="18" charset="0"/>
                        <a:cs typeface="Arial" panose="020B0604020202020204" pitchFamily="34" charset="0"/>
                      </a:rPr>
                      <m:t>Le</m:t>
                    </m:r>
                    <m:r>
                      <a:rPr lang="en-GB" sz="2400" b="0" i="1" smtClean="0">
                        <a:latin typeface="Cambria Math" panose="02040503050406030204" pitchFamily="18" charset="0"/>
                        <a:cs typeface="Arial" panose="020B0604020202020204" pitchFamily="34" charset="0"/>
                      </a:rPr>
                      <m:t>𝑛𝑔𝑡h</m:t>
                    </m:r>
                    <m:r>
                      <a:rPr lang="en-GB" sz="2400" i="1">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𝑏𝑟𝑒𝑎𝑑𝑡h</m:t>
                    </m:r>
                    <m:r>
                      <a:rPr lang="en-GB" sz="2400" i="1">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h𝑒𝑖𝑔h𝑡</m:t>
                    </m:r>
                  </m:oMath>
                </a14:m>
                <a:endParaRPr lang="en-GB" sz="2400" dirty="0">
                  <a:latin typeface="Arial" panose="020B0604020202020204" pitchFamily="34" charset="0"/>
                  <a:cs typeface="Arial" panose="020B0604020202020204" pitchFamily="34" charset="0"/>
                </a:endParaRPr>
              </a:p>
              <a:p>
                <a:pPr>
                  <a:lnSpc>
                    <a:spcPct val="150000"/>
                  </a:lnSpc>
                </a:pPr>
                <a:r>
                  <a:rPr lang="en-GB" sz="2400" dirty="0">
                    <a:latin typeface="Arial" panose="020B0604020202020204" pitchFamily="34" charset="0"/>
                    <a:cs typeface="Arial" panose="020B0604020202020204" pitchFamily="34" charset="0"/>
                  </a:rPr>
                  <a:t>Cylinder: Volume = </a:t>
                </a:r>
                <a14:m>
                  <m:oMath xmlns:m="http://schemas.openxmlformats.org/officeDocument/2006/math">
                    <m:sSup>
                      <m:sSupPr>
                        <m:ctrlPr>
                          <a:rPr lang="en-GB" sz="2400" i="1">
                            <a:latin typeface="Cambria Math" panose="02040503050406030204" pitchFamily="18" charset="0"/>
                            <a:cs typeface="Arial" panose="020B0604020202020204" pitchFamily="34" charset="0"/>
                          </a:rPr>
                        </m:ctrlPr>
                      </m:sSupPr>
                      <m:e>
                        <m:r>
                          <a:rPr lang="en-GB" sz="2400" i="1">
                            <a:latin typeface="Cambria Math" panose="02040503050406030204" pitchFamily="18" charset="0"/>
                            <a:cs typeface="Arial" panose="020B0604020202020204" pitchFamily="34" charset="0"/>
                          </a:rPr>
                          <m:t>𝜋</m:t>
                        </m:r>
                        <m:r>
                          <a:rPr lang="en-GB" sz="2400" b="0" i="1" smtClean="0">
                            <a:latin typeface="Cambria Math" panose="02040503050406030204" pitchFamily="18" charset="0"/>
                            <a:cs typeface="Arial" panose="020B0604020202020204" pitchFamily="34" charset="0"/>
                          </a:rPr>
                          <m:t>×</m:t>
                        </m:r>
                        <m:r>
                          <a:rPr lang="en-GB" sz="2400" i="1">
                            <a:latin typeface="Cambria Math" panose="02040503050406030204" pitchFamily="18" charset="0"/>
                            <a:cs typeface="Arial" panose="020B0604020202020204" pitchFamily="34" charset="0"/>
                          </a:rPr>
                          <m:t>𝑟</m:t>
                        </m:r>
                      </m:e>
                      <m:sup>
                        <m:r>
                          <a:rPr lang="en-GB" sz="2400" i="1" smtClean="0">
                            <a:latin typeface="Cambria Math" panose="02040503050406030204" pitchFamily="18" charset="0"/>
                            <a:cs typeface="Arial" panose="020B0604020202020204" pitchFamily="34" charset="0"/>
                          </a:rPr>
                          <m:t>2</m:t>
                        </m:r>
                      </m:sup>
                    </m:sSup>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h</m:t>
                    </m:r>
                  </m:oMath>
                </a14:m>
                <a:endParaRPr lang="en-GB"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793842"/>
              </a:xfrm>
              <a:prstGeom prst="rect">
                <a:avLst/>
              </a:prstGeom>
              <a:blipFill>
                <a:blip r:embed="rId3"/>
                <a:stretch>
                  <a:fillRect l="-863" b="-4367"/>
                </a:stretch>
              </a:blipFill>
            </p:spPr>
            <p:txBody>
              <a:bodyPr/>
              <a:lstStyle/>
              <a:p>
                <a:r>
                  <a:rPr lang="en-ZA">
                    <a:noFill/>
                  </a:rPr>
                  <a:t> </a:t>
                </a:r>
              </a:p>
            </p:txBody>
          </p:sp>
        </mc:Fallback>
      </mc:AlternateContent>
    </p:spTree>
    <p:extLst>
      <p:ext uri="{BB962C8B-B14F-4D97-AF65-F5344CB8AC3E}">
        <p14:creationId xmlns:p14="http://schemas.microsoft.com/office/powerpoint/2010/main" val="3082396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STRUCTURE OF MATERIALS</a:t>
            </a:r>
          </a:p>
          <a:p>
            <a:pPr>
              <a:lnSpc>
                <a:spcPct val="150000"/>
              </a:lnSpc>
            </a:pPr>
            <a:r>
              <a:rPr lang="en-GB" sz="2400" dirty="0">
                <a:latin typeface="Arial" panose="020B0604020202020204" pitchFamily="34" charset="0"/>
                <a:cs typeface="Arial" panose="020B0604020202020204" pitchFamily="34" charset="0"/>
              </a:rPr>
              <a:t>The structure of materials is the way the particles are placed. In metals and plastics the particles are placed close together. In concrete in bricks they are not so close and there are spaces between the particles. These materials are formed with the spaces in between. In the joining of concrete and bricks water is used. Some of this water will evaporate with the result of leaving spaces. Materials with these small spaces will be porous.</a:t>
            </a:r>
          </a:p>
        </p:txBody>
      </p:sp>
    </p:spTree>
    <p:extLst>
      <p:ext uri="{BB962C8B-B14F-4D97-AF65-F5344CB8AC3E}">
        <p14:creationId xmlns:p14="http://schemas.microsoft.com/office/powerpoint/2010/main" val="3437188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POROSITY AND ABSORPTION OF WATER</a:t>
            </a:r>
          </a:p>
          <a:p>
            <a:pPr>
              <a:lnSpc>
                <a:spcPct val="150000"/>
              </a:lnSpc>
            </a:pPr>
            <a:r>
              <a:rPr lang="en-GB" sz="2400" dirty="0">
                <a:latin typeface="Arial" panose="020B0604020202020204" pitchFamily="34" charset="0"/>
                <a:cs typeface="Arial" panose="020B0604020202020204" pitchFamily="34" charset="0"/>
              </a:rPr>
              <a:t>The amount of pores or voids that are present in a material is called porosity. A material that is porous can absorb a lot of water through its pores. Bricks, concrete and wood are porous and can absorb huge amounts of water.</a:t>
            </a:r>
          </a:p>
        </p:txBody>
      </p:sp>
    </p:spTree>
    <p:extLst>
      <p:ext uri="{BB962C8B-B14F-4D97-AF65-F5344CB8AC3E}">
        <p14:creationId xmlns:p14="http://schemas.microsoft.com/office/powerpoint/2010/main" val="8074572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REGULATIONS FOR WATERPROOFING</a:t>
            </a:r>
          </a:p>
          <a:p>
            <a:pPr>
              <a:lnSpc>
                <a:spcPct val="150000"/>
              </a:lnSpc>
            </a:pPr>
            <a:r>
              <a:rPr lang="en-GB" sz="2400" dirty="0">
                <a:latin typeface="Arial" panose="020B0604020202020204" pitchFamily="34" charset="0"/>
                <a:cs typeface="Arial" panose="020B0604020202020204" pitchFamily="34" charset="0"/>
              </a:rPr>
              <a:t>The NHBRC states that any wall including a parapet, chimney, column or pier forming part of a wall shall be constructed in such a way as not to allow water to penetrate to any part of the building where it will affect the health or durability of a building.</a:t>
            </a:r>
          </a:p>
        </p:txBody>
      </p:sp>
    </p:spTree>
    <p:extLst>
      <p:ext uri="{BB962C8B-B14F-4D97-AF65-F5344CB8AC3E}">
        <p14:creationId xmlns:p14="http://schemas.microsoft.com/office/powerpoint/2010/main" val="2793186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WALLS</a:t>
            </a:r>
          </a:p>
          <a:p>
            <a:pPr>
              <a:lnSpc>
                <a:spcPct val="150000"/>
              </a:lnSpc>
            </a:pPr>
            <a:r>
              <a:rPr lang="en-GB" sz="2400" dirty="0">
                <a:latin typeface="Arial" panose="020B0604020202020204" pitchFamily="34" charset="0"/>
                <a:cs typeface="Arial" panose="020B0604020202020204" pitchFamily="34" charset="0"/>
              </a:rPr>
              <a:t>A damp proof course not to be installed less than 150 mm above the level of the ground. In the case of a solid wall the course must be extended over the full thickness of the wall including the plaster. Any part of any wall of a room below ground level shall be protected by a vertical waterproof (damp proof) course.</a:t>
            </a:r>
          </a:p>
        </p:txBody>
      </p:sp>
    </p:spTree>
    <p:extLst>
      <p:ext uri="{BB962C8B-B14F-4D97-AF65-F5344CB8AC3E}">
        <p14:creationId xmlns:p14="http://schemas.microsoft.com/office/powerpoint/2010/main" val="950977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FLOORS</a:t>
            </a:r>
          </a:p>
          <a:p>
            <a:pPr>
              <a:lnSpc>
                <a:spcPct val="150000"/>
              </a:lnSpc>
            </a:pPr>
            <a:r>
              <a:rPr lang="en-GB" sz="2400" dirty="0">
                <a:latin typeface="Arial" panose="020B0604020202020204" pitchFamily="34" charset="0"/>
                <a:cs typeface="Arial" panose="020B0604020202020204" pitchFamily="34" charset="0"/>
              </a:rPr>
              <a:t>The entire area between the foundation walls shall be covered by a suitable waterproof (damp proof) membrane which must be not less than 0,25 mm thick and laid on a surface which will not contain any sharp objects. This membrane shall be folded up around the corners and for the full thickness of the slab. Any joint in the membrane shall overlap by not less than 100 mm and be sealed effectively.</a:t>
            </a:r>
          </a:p>
        </p:txBody>
      </p:sp>
    </p:spTree>
    <p:extLst>
      <p:ext uri="{BB962C8B-B14F-4D97-AF65-F5344CB8AC3E}">
        <p14:creationId xmlns:p14="http://schemas.microsoft.com/office/powerpoint/2010/main" val="4173120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PREVENTION OF DAMPNESS</a:t>
            </a:r>
          </a:p>
          <a:p>
            <a:pPr>
              <a:lnSpc>
                <a:spcPct val="150000"/>
              </a:lnSpc>
            </a:pPr>
            <a:r>
              <a:rPr lang="en-GB" sz="2400" dirty="0">
                <a:latin typeface="Arial" panose="020B0604020202020204" pitchFamily="34" charset="0"/>
                <a:cs typeface="Arial" panose="020B0604020202020204" pitchFamily="34" charset="0"/>
              </a:rPr>
              <a:t>Most building materials are porous and the moisture that is absorbed can create an enormous problem. Wet walls can cause paint and plaster to peel off. This will create very unhealthy conditions. Impermeable materials are used to prevent moisture penetrating walls.</a:t>
            </a:r>
          </a:p>
        </p:txBody>
      </p:sp>
    </p:spTree>
    <p:extLst>
      <p:ext uri="{BB962C8B-B14F-4D97-AF65-F5344CB8AC3E}">
        <p14:creationId xmlns:p14="http://schemas.microsoft.com/office/powerpoint/2010/main" val="943696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MATERIALS USED FOR WATERPROOFING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Glass;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Polythene sheeting;</a:t>
            </a:r>
          </a:p>
          <a:p>
            <a:pPr marL="342900" indent="-342900">
              <a:lnSpc>
                <a:spcPct val="150000"/>
              </a:lnSpc>
              <a:buFont typeface="Arial" panose="020B0604020202020204" pitchFamily="34" charset="0"/>
              <a:buChar char="•"/>
            </a:pPr>
            <a:r>
              <a:rPr lang="en-GB" sz="2400" dirty="0" err="1">
                <a:latin typeface="Arial" panose="020B0604020202020204" pitchFamily="34" charset="0"/>
                <a:cs typeface="Arial" panose="020B0604020202020204" pitchFamily="34" charset="0"/>
              </a:rPr>
              <a:t>Malthoid</a:t>
            </a:r>
            <a:r>
              <a:rPr lang="en-GB" sz="2400" dirty="0">
                <a:latin typeface="Arial" panose="020B0604020202020204" pitchFamily="34" charset="0"/>
                <a:cs typeface="Arial" panose="020B0604020202020204" pitchFamily="34" charset="0"/>
              </a:rPr>
              <a: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Asphalt.</a:t>
            </a:r>
          </a:p>
        </p:txBody>
      </p:sp>
    </p:spTree>
    <p:extLst>
      <p:ext uri="{BB962C8B-B14F-4D97-AF65-F5344CB8AC3E}">
        <p14:creationId xmlns:p14="http://schemas.microsoft.com/office/powerpoint/2010/main" val="1980920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PLACING OF DPC</a:t>
            </a:r>
          </a:p>
          <a:p>
            <a:pPr>
              <a:lnSpc>
                <a:spcPct val="150000"/>
              </a:lnSpc>
            </a:pPr>
            <a:r>
              <a:rPr lang="en-GB" sz="2400" dirty="0">
                <a:latin typeface="Arial" panose="020B0604020202020204" pitchFamily="34" charset="0"/>
                <a:cs typeface="Arial" panose="020B0604020202020204" pitchFamily="34" charset="0"/>
              </a:rPr>
              <a:t>DPC is divided into three categories according to where it is used: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Below ground level to keep damp from the ground out of a building.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Above ground level to keep damp from entering walls by capillary action.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On a parapet wall and windows to keep rainwater out of walls.</a:t>
            </a:r>
          </a:p>
        </p:txBody>
      </p:sp>
    </p:spTree>
    <p:extLst>
      <p:ext uri="{BB962C8B-B14F-4D97-AF65-F5344CB8AC3E}">
        <p14:creationId xmlns:p14="http://schemas.microsoft.com/office/powerpoint/2010/main" val="2194267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Density of materials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DPC BELOW CONCRETE FLOORS AT GROUND LEVEL</a:t>
            </a:r>
          </a:p>
          <a:p>
            <a:pPr>
              <a:lnSpc>
                <a:spcPct val="150000"/>
              </a:lnSpc>
            </a:pPr>
            <a:r>
              <a:rPr lang="en-GB" sz="2400" dirty="0">
                <a:latin typeface="Arial" panose="020B0604020202020204" pitchFamily="34" charset="0"/>
                <a:cs typeface="Arial" panose="020B0604020202020204" pitchFamily="34" charset="0"/>
              </a:rPr>
              <a:t>Concrete floors at ground level must always be isolated from the ground by DPC to keep the concrete from absorbing damp from the soil by capillary action. An underfloor DPC usually consists of a heavy-duty PVC membrane of at least 0,25 mm. The membrane is spread out over the hard core filling  inside the foundation walls, with the edges folded up to the top level of the concrete. Every seam in the membrane must </a:t>
            </a:r>
            <a:r>
              <a:rPr lang="en-GB" sz="2400">
                <a:latin typeface="Arial" panose="020B0604020202020204" pitchFamily="34" charset="0"/>
                <a:cs typeface="Arial" panose="020B0604020202020204" pitchFamily="34" charset="0"/>
              </a:rPr>
              <a:t>overlap by 200 </a:t>
            </a:r>
            <a:r>
              <a:rPr lang="en-GB" sz="2400" dirty="0">
                <a:latin typeface="Arial" panose="020B0604020202020204" pitchFamily="34" charset="0"/>
                <a:cs typeface="Arial" panose="020B0604020202020204" pitchFamily="34" charset="0"/>
              </a:rPr>
              <a:t>mm at both sides and be tightly sealed.</a:t>
            </a:r>
          </a:p>
        </p:txBody>
      </p:sp>
    </p:spTree>
    <p:extLst>
      <p:ext uri="{BB962C8B-B14F-4D97-AF65-F5344CB8AC3E}">
        <p14:creationId xmlns:p14="http://schemas.microsoft.com/office/powerpoint/2010/main" val="82043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DIFFERENCE BETWEEN MASS AND WEIGHT</a:t>
            </a:r>
          </a:p>
          <a:p>
            <a:pPr>
              <a:lnSpc>
                <a:spcPct val="150000"/>
              </a:lnSpc>
            </a:pPr>
            <a:r>
              <a:rPr lang="en-GB" sz="2400" dirty="0">
                <a:latin typeface="Arial" panose="020B0604020202020204" pitchFamily="34" charset="0"/>
                <a:cs typeface="Arial" panose="020B0604020202020204" pitchFamily="34" charset="0"/>
              </a:rPr>
              <a:t>Everything we see around us, everything we can touch or feel, is classified under the heading of matter. The state of matter is “solid”, “liquid” or a “gas”. </a:t>
            </a:r>
          </a:p>
          <a:p>
            <a:pPr>
              <a:lnSpc>
                <a:spcPct val="150000"/>
              </a:lnSpc>
            </a:pPr>
            <a:r>
              <a:rPr lang="en-GB" sz="2400" dirty="0">
                <a:latin typeface="Arial" panose="020B0604020202020204" pitchFamily="34" charset="0"/>
                <a:cs typeface="Arial" panose="020B0604020202020204" pitchFamily="34" charset="0"/>
              </a:rPr>
              <a:t>The weight of a body depends on the pull of gravity of the earth. By measuring the pull of gravity on a body, you measure its weight. A device used for measuring the pull of gravity is called a scale or a weighing machine.</a:t>
            </a:r>
          </a:p>
        </p:txBody>
      </p:sp>
    </p:spTree>
    <p:extLst>
      <p:ext uri="{BB962C8B-B14F-4D97-AF65-F5344CB8AC3E}">
        <p14:creationId xmlns:p14="http://schemas.microsoft.com/office/powerpoint/2010/main" val="1090289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TRIA</a:t>
            </a:r>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Measurements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MASS</a:t>
            </a:r>
          </a:p>
          <a:p>
            <a:pPr>
              <a:lnSpc>
                <a:spcPct val="150000"/>
              </a:lnSpc>
            </a:pPr>
            <a:r>
              <a:rPr lang="en-GB" sz="2400" dirty="0">
                <a:latin typeface="Arial" panose="020B0604020202020204" pitchFamily="34" charset="0"/>
                <a:cs typeface="Arial" panose="020B0604020202020204" pitchFamily="34" charset="0"/>
              </a:rPr>
              <a:t>Mass is the amount of matter in a body. The mass of an object is the quantity of matter it contains and is measured in grams (g) and Kilograms (kg).</a:t>
            </a:r>
          </a:p>
        </p:txBody>
      </p:sp>
    </p:spTree>
    <p:extLst>
      <p:ext uri="{BB962C8B-B14F-4D97-AF65-F5344CB8AC3E}">
        <p14:creationId xmlns:p14="http://schemas.microsoft.com/office/powerpoint/2010/main" val="639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5334</TotalTime>
  <Words>5150</Words>
  <Application>Microsoft Office PowerPoint</Application>
  <PresentationFormat>Widescreen</PresentationFormat>
  <Paragraphs>441</Paragraphs>
  <Slides>78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137</cp:revision>
  <dcterms:created xsi:type="dcterms:W3CDTF">2018-09-18T08:47:31Z</dcterms:created>
  <dcterms:modified xsi:type="dcterms:W3CDTF">2019-10-31T12:55:39Z</dcterms:modified>
</cp:coreProperties>
</file>