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5" r:id="rId3"/>
    <p:sldId id="288" r:id="rId4"/>
    <p:sldId id="289" r:id="rId5"/>
    <p:sldId id="308" r:id="rId6"/>
    <p:sldId id="309" r:id="rId7"/>
    <p:sldId id="310" r:id="rId8"/>
    <p:sldId id="290" r:id="rId9"/>
    <p:sldId id="291" r:id="rId10"/>
    <p:sldId id="292" r:id="rId11"/>
    <p:sldId id="293" r:id="rId12"/>
    <p:sldId id="272" r:id="rId13"/>
    <p:sldId id="295" r:id="rId14"/>
    <p:sldId id="311" r:id="rId15"/>
    <p:sldId id="296" r:id="rId16"/>
    <p:sldId id="297" r:id="rId17"/>
    <p:sldId id="273" r:id="rId18"/>
    <p:sldId id="274" r:id="rId19"/>
    <p:sldId id="275" r:id="rId20"/>
    <p:sldId id="276" r:id="rId21"/>
    <p:sldId id="300" r:id="rId22"/>
    <p:sldId id="277" r:id="rId23"/>
    <p:sldId id="301" r:id="rId24"/>
    <p:sldId id="278" r:id="rId25"/>
    <p:sldId id="279" r:id="rId26"/>
    <p:sldId id="312" r:id="rId27"/>
    <p:sldId id="303" r:id="rId28"/>
    <p:sldId id="280" r:id="rId29"/>
    <p:sldId id="281" r:id="rId30"/>
    <p:sldId id="282" r:id="rId31"/>
    <p:sldId id="28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8"/>
    <p:restoredTop sz="94529"/>
  </p:normalViewPr>
  <p:slideViewPr>
    <p:cSldViewPr snapToGrid="0" snapToObjects="1">
      <p:cViewPr>
        <p:scale>
          <a:sx n="50" d="100"/>
          <a:sy n="50" d="100"/>
        </p:scale>
        <p:origin x="-10" y="56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C996-B2B9-5240-B316-5F32F694CD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150061-F33B-1B4A-91E5-C949D034E9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85B5E1-A19B-704F-8702-F512E9442226}"/>
              </a:ext>
            </a:extLst>
          </p:cNvPr>
          <p:cNvSpPr>
            <a:spLocks noGrp="1"/>
          </p:cNvSpPr>
          <p:nvPr>
            <p:ph type="dt" sz="half" idx="10"/>
          </p:nvPr>
        </p:nvSpPr>
        <p:spPr/>
        <p:txBody>
          <a:bodyPr/>
          <a:lstStyle/>
          <a:p>
            <a:fld id="{6E9B9E68-4850-8440-9130-1569DB7DBD3D}" type="datetimeFigureOut">
              <a:rPr lang="en-GB" smtClean="0"/>
              <a:t>31/10/2019</a:t>
            </a:fld>
            <a:endParaRPr lang="en-GB"/>
          </a:p>
        </p:txBody>
      </p:sp>
      <p:sp>
        <p:nvSpPr>
          <p:cNvPr id="5" name="Footer Placeholder 4">
            <a:extLst>
              <a:ext uri="{FF2B5EF4-FFF2-40B4-BE49-F238E27FC236}">
                <a16:creationId xmlns:a16="http://schemas.microsoft.com/office/drawing/2014/main" id="{4DE411AE-BFF1-9A41-83A8-41AAE6C746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A59E9A-86AB-234B-9208-CBE0FF33772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3042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51DE-1CDB-1F4B-BC0E-3B66D909FC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EF3569-F8AB-9A4A-994A-749B93653A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E29316-AB93-C642-9A75-2F6D0AE98E05}"/>
              </a:ext>
            </a:extLst>
          </p:cNvPr>
          <p:cNvSpPr>
            <a:spLocks noGrp="1"/>
          </p:cNvSpPr>
          <p:nvPr>
            <p:ph type="dt" sz="half" idx="10"/>
          </p:nvPr>
        </p:nvSpPr>
        <p:spPr/>
        <p:txBody>
          <a:bodyPr/>
          <a:lstStyle/>
          <a:p>
            <a:fld id="{6E9B9E68-4850-8440-9130-1569DB7DBD3D}" type="datetimeFigureOut">
              <a:rPr lang="en-GB" smtClean="0"/>
              <a:t>31/10/2019</a:t>
            </a:fld>
            <a:endParaRPr lang="en-GB"/>
          </a:p>
        </p:txBody>
      </p:sp>
      <p:sp>
        <p:nvSpPr>
          <p:cNvPr id="5" name="Footer Placeholder 4">
            <a:extLst>
              <a:ext uri="{FF2B5EF4-FFF2-40B4-BE49-F238E27FC236}">
                <a16:creationId xmlns:a16="http://schemas.microsoft.com/office/drawing/2014/main" id="{C3B41DCC-FA20-DC41-8FAD-2CE86B5F0C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09FB14-979F-B449-9D48-74BE686816F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25844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5250C3-D53E-A041-A9DB-1045605D2E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BA64DC-20F7-AD49-920F-A006498DE1F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9E27B-924A-0249-8B0C-E673A4375B98}"/>
              </a:ext>
            </a:extLst>
          </p:cNvPr>
          <p:cNvSpPr>
            <a:spLocks noGrp="1"/>
          </p:cNvSpPr>
          <p:nvPr>
            <p:ph type="dt" sz="half" idx="10"/>
          </p:nvPr>
        </p:nvSpPr>
        <p:spPr/>
        <p:txBody>
          <a:bodyPr/>
          <a:lstStyle/>
          <a:p>
            <a:fld id="{6E9B9E68-4850-8440-9130-1569DB7DBD3D}" type="datetimeFigureOut">
              <a:rPr lang="en-GB" smtClean="0"/>
              <a:t>31/10/2019</a:t>
            </a:fld>
            <a:endParaRPr lang="en-GB"/>
          </a:p>
        </p:txBody>
      </p:sp>
      <p:sp>
        <p:nvSpPr>
          <p:cNvPr id="5" name="Footer Placeholder 4">
            <a:extLst>
              <a:ext uri="{FF2B5EF4-FFF2-40B4-BE49-F238E27FC236}">
                <a16:creationId xmlns:a16="http://schemas.microsoft.com/office/drawing/2014/main" id="{F876B186-AD16-124B-BE89-F100238EF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7A8E32-8AA1-6E4A-8993-363D1F96807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67625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DF35-2610-7D4D-A15B-38E23A711C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774792-A591-0C43-A39A-596364DDF4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12403-A56B-954C-A4E0-716C875DB96A}"/>
              </a:ext>
            </a:extLst>
          </p:cNvPr>
          <p:cNvSpPr>
            <a:spLocks noGrp="1"/>
          </p:cNvSpPr>
          <p:nvPr>
            <p:ph type="dt" sz="half" idx="10"/>
          </p:nvPr>
        </p:nvSpPr>
        <p:spPr/>
        <p:txBody>
          <a:bodyPr/>
          <a:lstStyle/>
          <a:p>
            <a:fld id="{6E9B9E68-4850-8440-9130-1569DB7DBD3D}" type="datetimeFigureOut">
              <a:rPr lang="en-GB" smtClean="0"/>
              <a:t>31/10/2019</a:t>
            </a:fld>
            <a:endParaRPr lang="en-GB"/>
          </a:p>
        </p:txBody>
      </p:sp>
      <p:sp>
        <p:nvSpPr>
          <p:cNvPr id="5" name="Footer Placeholder 4">
            <a:extLst>
              <a:ext uri="{FF2B5EF4-FFF2-40B4-BE49-F238E27FC236}">
                <a16:creationId xmlns:a16="http://schemas.microsoft.com/office/drawing/2014/main" id="{A7D762AB-59D0-F04F-8C34-35F2AECCAE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56A6CB-52D2-5B4D-B0FC-E5CA94A6915A}"/>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6976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1E9E-6383-934F-A592-666F1B477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55E675-05B5-8645-ABC3-CFFE91C18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9AC746-9B0D-AD4C-AA37-3E4813359926}"/>
              </a:ext>
            </a:extLst>
          </p:cNvPr>
          <p:cNvSpPr>
            <a:spLocks noGrp="1"/>
          </p:cNvSpPr>
          <p:nvPr>
            <p:ph type="dt" sz="half" idx="10"/>
          </p:nvPr>
        </p:nvSpPr>
        <p:spPr/>
        <p:txBody>
          <a:bodyPr/>
          <a:lstStyle/>
          <a:p>
            <a:fld id="{6E9B9E68-4850-8440-9130-1569DB7DBD3D}" type="datetimeFigureOut">
              <a:rPr lang="en-GB" smtClean="0"/>
              <a:t>31/10/2019</a:t>
            </a:fld>
            <a:endParaRPr lang="en-GB"/>
          </a:p>
        </p:txBody>
      </p:sp>
      <p:sp>
        <p:nvSpPr>
          <p:cNvPr id="5" name="Footer Placeholder 4">
            <a:extLst>
              <a:ext uri="{FF2B5EF4-FFF2-40B4-BE49-F238E27FC236}">
                <a16:creationId xmlns:a16="http://schemas.microsoft.com/office/drawing/2014/main" id="{29A9664B-DEB2-6849-B2CF-91A197B6B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BE64E7-1787-0E4B-93E6-10DABAC204FD}"/>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399638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1E4FC-0EE0-9F47-8AB9-6678F2305D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D65237-F45C-1842-9DF3-370D3AB1BA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9DEFCD-7FF3-DE43-BDE5-42CE773DA4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9812F5-1021-C246-B4E4-D46D0E2A6C6E}"/>
              </a:ext>
            </a:extLst>
          </p:cNvPr>
          <p:cNvSpPr>
            <a:spLocks noGrp="1"/>
          </p:cNvSpPr>
          <p:nvPr>
            <p:ph type="dt" sz="half" idx="10"/>
          </p:nvPr>
        </p:nvSpPr>
        <p:spPr/>
        <p:txBody>
          <a:bodyPr/>
          <a:lstStyle/>
          <a:p>
            <a:fld id="{6E9B9E68-4850-8440-9130-1569DB7DBD3D}" type="datetimeFigureOut">
              <a:rPr lang="en-GB" smtClean="0"/>
              <a:t>31/10/2019</a:t>
            </a:fld>
            <a:endParaRPr lang="en-GB"/>
          </a:p>
        </p:txBody>
      </p:sp>
      <p:sp>
        <p:nvSpPr>
          <p:cNvPr id="6" name="Footer Placeholder 5">
            <a:extLst>
              <a:ext uri="{FF2B5EF4-FFF2-40B4-BE49-F238E27FC236}">
                <a16:creationId xmlns:a16="http://schemas.microsoft.com/office/drawing/2014/main" id="{47A7527D-1E2A-5442-8A21-63CF03ECB3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6B47F9-C074-D34C-8B3E-49A1E821EA0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9990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F142-7397-134B-8816-B6156965040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0A7593-10F5-D546-8CC0-773B3A36B1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156E0F-EE48-2446-9BFD-94C0BB5E1C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408884-E1C4-6A41-8A74-F235FF4DE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501CA7-3A87-F941-9BEB-6AD71F516B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B77EB5-BB91-C246-A4C2-A6511A489F2D}"/>
              </a:ext>
            </a:extLst>
          </p:cNvPr>
          <p:cNvSpPr>
            <a:spLocks noGrp="1"/>
          </p:cNvSpPr>
          <p:nvPr>
            <p:ph type="dt" sz="half" idx="10"/>
          </p:nvPr>
        </p:nvSpPr>
        <p:spPr/>
        <p:txBody>
          <a:bodyPr/>
          <a:lstStyle/>
          <a:p>
            <a:fld id="{6E9B9E68-4850-8440-9130-1569DB7DBD3D}" type="datetimeFigureOut">
              <a:rPr lang="en-GB" smtClean="0"/>
              <a:t>31/10/2019</a:t>
            </a:fld>
            <a:endParaRPr lang="en-GB"/>
          </a:p>
        </p:txBody>
      </p:sp>
      <p:sp>
        <p:nvSpPr>
          <p:cNvPr id="8" name="Footer Placeholder 7">
            <a:extLst>
              <a:ext uri="{FF2B5EF4-FFF2-40B4-BE49-F238E27FC236}">
                <a16:creationId xmlns:a16="http://schemas.microsoft.com/office/drawing/2014/main" id="{0C68161F-E103-774E-AF32-7A1536F594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B688133-4C64-B241-BAFD-20C898ED8F79}"/>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66876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5658-9AB8-6D47-82B1-FE28A75209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EFBAAB-5A28-3646-B5A3-3C70F15071A6}"/>
              </a:ext>
            </a:extLst>
          </p:cNvPr>
          <p:cNvSpPr>
            <a:spLocks noGrp="1"/>
          </p:cNvSpPr>
          <p:nvPr>
            <p:ph type="dt" sz="half" idx="10"/>
          </p:nvPr>
        </p:nvSpPr>
        <p:spPr/>
        <p:txBody>
          <a:bodyPr/>
          <a:lstStyle/>
          <a:p>
            <a:fld id="{6E9B9E68-4850-8440-9130-1569DB7DBD3D}" type="datetimeFigureOut">
              <a:rPr lang="en-GB" smtClean="0"/>
              <a:t>31/10/2019</a:t>
            </a:fld>
            <a:endParaRPr lang="en-GB"/>
          </a:p>
        </p:txBody>
      </p:sp>
      <p:sp>
        <p:nvSpPr>
          <p:cNvPr id="4" name="Footer Placeholder 3">
            <a:extLst>
              <a:ext uri="{FF2B5EF4-FFF2-40B4-BE49-F238E27FC236}">
                <a16:creationId xmlns:a16="http://schemas.microsoft.com/office/drawing/2014/main" id="{BC549E09-20BB-EC43-86CE-81E72A3A8F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80216F-DEAD-FA4E-9959-32A9F9EE2B5F}"/>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85926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D9C0C-84EB-D04C-AE55-EA2CA6003F1C}"/>
              </a:ext>
            </a:extLst>
          </p:cNvPr>
          <p:cNvSpPr>
            <a:spLocks noGrp="1"/>
          </p:cNvSpPr>
          <p:nvPr>
            <p:ph type="dt" sz="half" idx="10"/>
          </p:nvPr>
        </p:nvSpPr>
        <p:spPr/>
        <p:txBody>
          <a:bodyPr/>
          <a:lstStyle/>
          <a:p>
            <a:fld id="{6E9B9E68-4850-8440-9130-1569DB7DBD3D}" type="datetimeFigureOut">
              <a:rPr lang="en-GB" smtClean="0"/>
              <a:t>31/10/2019</a:t>
            </a:fld>
            <a:endParaRPr lang="en-GB"/>
          </a:p>
        </p:txBody>
      </p:sp>
      <p:sp>
        <p:nvSpPr>
          <p:cNvPr id="3" name="Footer Placeholder 2">
            <a:extLst>
              <a:ext uri="{FF2B5EF4-FFF2-40B4-BE49-F238E27FC236}">
                <a16:creationId xmlns:a16="http://schemas.microsoft.com/office/drawing/2014/main" id="{52DDEC6D-E524-4446-ACF7-5E570DDFAD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877F6E-5903-8A4F-B6B4-506ADA2BF843}"/>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018127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C2AF-CB84-CE4D-BB17-9BCD0BEE0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9B20B3-45CE-EC4E-BA6D-FA4FD4B16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54BC5E-71F7-E742-9409-CA8CA235B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E0B373-D001-604D-982A-08CA677FD784}"/>
              </a:ext>
            </a:extLst>
          </p:cNvPr>
          <p:cNvSpPr>
            <a:spLocks noGrp="1"/>
          </p:cNvSpPr>
          <p:nvPr>
            <p:ph type="dt" sz="half" idx="10"/>
          </p:nvPr>
        </p:nvSpPr>
        <p:spPr/>
        <p:txBody>
          <a:bodyPr/>
          <a:lstStyle/>
          <a:p>
            <a:fld id="{6E9B9E68-4850-8440-9130-1569DB7DBD3D}" type="datetimeFigureOut">
              <a:rPr lang="en-GB" smtClean="0"/>
              <a:t>31/10/2019</a:t>
            </a:fld>
            <a:endParaRPr lang="en-GB"/>
          </a:p>
        </p:txBody>
      </p:sp>
      <p:sp>
        <p:nvSpPr>
          <p:cNvPr id="6" name="Footer Placeholder 5">
            <a:extLst>
              <a:ext uri="{FF2B5EF4-FFF2-40B4-BE49-F238E27FC236}">
                <a16:creationId xmlns:a16="http://schemas.microsoft.com/office/drawing/2014/main" id="{540A53A4-9FF5-354D-9804-63AC381E50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6BE2C6-B8B8-094D-A85A-744FFA7DFD34}"/>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6639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7EDF-2AC2-6D43-91AD-2FC7CA563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71A7A0-8EE4-5F4E-8431-6698219AC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A29AC0-5F77-6A4E-9E7E-2470D2087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012124-AAD0-434C-BB3D-99DF851B953C}"/>
              </a:ext>
            </a:extLst>
          </p:cNvPr>
          <p:cNvSpPr>
            <a:spLocks noGrp="1"/>
          </p:cNvSpPr>
          <p:nvPr>
            <p:ph type="dt" sz="half" idx="10"/>
          </p:nvPr>
        </p:nvSpPr>
        <p:spPr/>
        <p:txBody>
          <a:bodyPr/>
          <a:lstStyle/>
          <a:p>
            <a:fld id="{6E9B9E68-4850-8440-9130-1569DB7DBD3D}" type="datetimeFigureOut">
              <a:rPr lang="en-GB" smtClean="0"/>
              <a:t>31/10/2019</a:t>
            </a:fld>
            <a:endParaRPr lang="en-GB"/>
          </a:p>
        </p:txBody>
      </p:sp>
      <p:sp>
        <p:nvSpPr>
          <p:cNvPr id="6" name="Footer Placeholder 5">
            <a:extLst>
              <a:ext uri="{FF2B5EF4-FFF2-40B4-BE49-F238E27FC236}">
                <a16:creationId xmlns:a16="http://schemas.microsoft.com/office/drawing/2014/main" id="{EA971030-798C-1C48-9A71-7398ECA861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1CB539-5901-1540-9072-7C0C108B2F3C}"/>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95305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A0815C-FC18-0D4F-9BB0-7E51A018C2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A39992-E157-964F-9AA8-EEFBFFCC1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1A1A3F-696C-0B4F-B81C-505E822DA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B9E68-4850-8440-9130-1569DB7DBD3D}" type="datetimeFigureOut">
              <a:rPr lang="en-GB" smtClean="0"/>
              <a:t>31/10/2019</a:t>
            </a:fld>
            <a:endParaRPr lang="en-GB"/>
          </a:p>
        </p:txBody>
      </p:sp>
      <p:sp>
        <p:nvSpPr>
          <p:cNvPr id="5" name="Footer Placeholder 4">
            <a:extLst>
              <a:ext uri="{FF2B5EF4-FFF2-40B4-BE49-F238E27FC236}">
                <a16:creationId xmlns:a16="http://schemas.microsoft.com/office/drawing/2014/main" id="{775A592D-4E04-0940-8787-6F9AF0A732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887DF6-B662-1A43-8D83-3032652B8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ECE69-9CD1-F14B-A56D-9503437A8985}" type="slidenum">
              <a:rPr lang="en-GB" smtClean="0"/>
              <a:t>‹#›</a:t>
            </a:fld>
            <a:endParaRPr lang="en-GB"/>
          </a:p>
        </p:txBody>
      </p:sp>
    </p:spTree>
    <p:extLst>
      <p:ext uri="{BB962C8B-B14F-4D97-AF65-F5344CB8AC3E}">
        <p14:creationId xmlns:p14="http://schemas.microsoft.com/office/powerpoint/2010/main" val="4217366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tif"/><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t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FE3E3C-05EC-4033-9678-B363F7406765}"/>
              </a:ext>
            </a:extLst>
          </p:cNvPr>
          <p:cNvPicPr>
            <a:picLocks noChangeAspect="1"/>
          </p:cNvPicPr>
          <p:nvPr/>
        </p:nvPicPr>
        <p:blipFill rotWithShape="1">
          <a:blip r:embed="rId2"/>
          <a:srcRect t="30002" b="29973"/>
          <a:stretch/>
        </p:blipFill>
        <p:spPr>
          <a:xfrm>
            <a:off x="-1020" y="0"/>
            <a:ext cx="12190979" cy="6862982"/>
          </a:xfrm>
          <a:prstGeom prst="rect">
            <a:avLst/>
          </a:prstGeom>
        </p:spPr>
      </p:pic>
      <p:sp>
        <p:nvSpPr>
          <p:cNvPr id="6" name="TextBox 5">
            <a:extLst>
              <a:ext uri="{FF2B5EF4-FFF2-40B4-BE49-F238E27FC236}">
                <a16:creationId xmlns:a16="http://schemas.microsoft.com/office/drawing/2014/main" id="{2010E631-21CE-6343-B0E6-9C72C5DAC70D}"/>
              </a:ext>
            </a:extLst>
          </p:cNvPr>
          <p:cNvSpPr txBox="1"/>
          <p:nvPr/>
        </p:nvSpPr>
        <p:spPr>
          <a:xfrm>
            <a:off x="-1020" y="5108656"/>
            <a:ext cx="12191999" cy="1754326"/>
          </a:xfrm>
          <a:prstGeom prst="rect">
            <a:avLst/>
          </a:prstGeom>
          <a:solidFill>
            <a:schemeClr val="accent2"/>
          </a:solidFill>
        </p:spPr>
        <p:txBody>
          <a:bodyPr wrap="square" rtlCol="0">
            <a:spAutoFit/>
          </a:bodyPr>
          <a:lstStyle/>
          <a:p>
            <a:pPr algn="r"/>
            <a:r>
              <a:rPr lang="en-GB" sz="5400" b="1" dirty="0">
                <a:solidFill>
                  <a:schemeClr val="bg1"/>
                </a:solidFill>
                <a:latin typeface="Brandon Grotesque Medium" panose="020B0603020203060202" pitchFamily="34" charset="77"/>
              </a:rPr>
              <a:t>Information Processing</a:t>
            </a:r>
          </a:p>
          <a:p>
            <a:pPr algn="r"/>
            <a:r>
              <a:rPr lang="en-GB" sz="5400" b="1" dirty="0">
                <a:solidFill>
                  <a:schemeClr val="bg1"/>
                </a:solidFill>
                <a:latin typeface="Brandon Grotesque Medium" panose="020B0603020203060202" pitchFamily="34" charset="77"/>
              </a:rPr>
              <a:t>N6</a:t>
            </a:r>
          </a:p>
        </p:txBody>
      </p:sp>
      <p:pic>
        <p:nvPicPr>
          <p:cNvPr id="8" name="Picture 7">
            <a:extLst>
              <a:ext uri="{FF2B5EF4-FFF2-40B4-BE49-F238E27FC236}">
                <a16:creationId xmlns:a16="http://schemas.microsoft.com/office/drawing/2014/main" id="{AEAFD9B4-3832-9845-B14D-BFFC5D28A267}"/>
              </a:ext>
            </a:extLst>
          </p:cNvPr>
          <p:cNvPicPr>
            <a:picLocks noChangeAspect="1"/>
          </p:cNvPicPr>
          <p:nvPr/>
        </p:nvPicPr>
        <p:blipFill>
          <a:blip r:embed="rId3"/>
          <a:stretch>
            <a:fillRect/>
          </a:stretch>
        </p:blipFill>
        <p:spPr>
          <a:xfrm>
            <a:off x="-1523627" y="-858622"/>
            <a:ext cx="6512486" cy="6512486"/>
          </a:xfrm>
          <a:prstGeom prst="rect">
            <a:avLst/>
          </a:prstGeom>
        </p:spPr>
      </p:pic>
    </p:spTree>
    <p:extLst>
      <p:ext uri="{BB962C8B-B14F-4D97-AF65-F5344CB8AC3E}">
        <p14:creationId xmlns:p14="http://schemas.microsoft.com/office/powerpoint/2010/main" val="3800100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Keyboard revisions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WHAT IS THE PURPOSE OF TYPING TIMED ACCURACY/SPEED TESTS?</a:t>
            </a:r>
          </a:p>
          <a:p>
            <a:pPr>
              <a:lnSpc>
                <a:spcPct val="150000"/>
              </a:lnSpc>
            </a:pPr>
            <a:r>
              <a:rPr lang="en-GB" sz="2400" dirty="0">
                <a:latin typeface="Arial" panose="020B0604020202020204" pitchFamily="34" charset="0"/>
                <a:cs typeface="Arial" panose="020B0604020202020204" pitchFamily="34" charset="0"/>
              </a:rPr>
              <a:t>The purpose of accuracy and speed tests is to develop keyboarding skills in order to prepare one to attain keying-in excellence. It is necessary to practise speed to become sought-after competent secretaries. The importance of having a good typing speed enables one to secure a very good position in the work place.</a:t>
            </a:r>
          </a:p>
        </p:txBody>
      </p:sp>
    </p:spTree>
    <p:extLst>
      <p:ext uri="{BB962C8B-B14F-4D97-AF65-F5344CB8AC3E}">
        <p14:creationId xmlns:p14="http://schemas.microsoft.com/office/powerpoint/2010/main" val="173493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Keyboard revisions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PAGE LAYOUT FOE THE TYPING OF SPEED TESTS</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Page Layout: all margins 2.5 cm/1”</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Paper orientation: A4 Portrait</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Line-spacing: 1.5 or double</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Font: Courier New, 12 </a:t>
            </a:r>
            <a:r>
              <a:rPr lang="en-GB" sz="2400" dirty="0" err="1">
                <a:latin typeface="Arial" panose="020B0604020202020204" pitchFamily="34" charset="0"/>
                <a:cs typeface="Arial" panose="020B0604020202020204" pitchFamily="34" charset="0"/>
              </a:rPr>
              <a:t>pt</a:t>
            </a:r>
            <a:endParaRPr lang="en-GB" sz="24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Check spelling after completion of the speed test and correct any errors before saving and printing. (This function will mark incorrect spelling by underlining in red.)</a:t>
            </a:r>
          </a:p>
        </p:txBody>
      </p:sp>
    </p:spTree>
    <p:extLst>
      <p:ext uri="{BB962C8B-B14F-4D97-AF65-F5344CB8AC3E}">
        <p14:creationId xmlns:p14="http://schemas.microsoft.com/office/powerpoint/2010/main" val="2807865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BUSINESS LETTER ON A LETTERHEAD</a:t>
            </a:r>
          </a:p>
          <a:p>
            <a:pPr>
              <a:lnSpc>
                <a:spcPct val="150000"/>
              </a:lnSpc>
            </a:pPr>
            <a:r>
              <a:rPr lang="en-GB" sz="2400" dirty="0">
                <a:latin typeface="Arial" panose="020B0604020202020204" pitchFamily="34" charset="0"/>
                <a:cs typeface="Arial" panose="020B0604020202020204" pitchFamily="34" charset="0"/>
              </a:rPr>
              <a:t>A commercial business letter is a letter written in formal language, usually used when writing from one business organisation to another, or for correspondence between such organisations and their customers, clients and other external parties.</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2: Business letters</a:t>
            </a:r>
          </a:p>
        </p:txBody>
      </p:sp>
    </p:spTree>
    <p:extLst>
      <p:ext uri="{BB962C8B-B14F-4D97-AF65-F5344CB8AC3E}">
        <p14:creationId xmlns:p14="http://schemas.microsoft.com/office/powerpoint/2010/main" val="3380882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Business letters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TAKE NOTE OF THE FOLLOWING</a:t>
            </a:r>
          </a:p>
          <a:p>
            <a:pPr marL="457200" indent="-457200">
              <a:lnSpc>
                <a:spcPct val="150000"/>
              </a:lnSpc>
              <a:buFont typeface="+mj-lt"/>
              <a:buAutoNum type="arabicPeriod"/>
            </a:pPr>
            <a:r>
              <a:rPr lang="en-GB" sz="2400" dirty="0">
                <a:latin typeface="Arial" panose="020B0604020202020204" pitchFamily="34" charset="0"/>
                <a:cs typeface="Arial" panose="020B0604020202020204" pitchFamily="34" charset="0"/>
              </a:rPr>
              <a:t>It is incorrect to have the conclusion of a letter separately on a page i.e. the only text on a page. </a:t>
            </a:r>
          </a:p>
          <a:p>
            <a:pPr marL="457200" indent="-457200">
              <a:lnSpc>
                <a:spcPct val="150000"/>
              </a:lnSpc>
              <a:buFont typeface="+mj-lt"/>
              <a:buAutoNum type="arabicPeriod"/>
            </a:pPr>
            <a:r>
              <a:rPr lang="en-GB" sz="2400" dirty="0">
                <a:latin typeface="Arial" panose="020B0604020202020204" pitchFamily="34" charset="0"/>
                <a:cs typeface="Arial" panose="020B0604020202020204" pitchFamily="34" charset="0"/>
              </a:rPr>
              <a:t>At times a personal assistant will be authorised to sign a letter on behalf of her employer. The abbreviation p.p. (per </a:t>
            </a:r>
            <a:r>
              <a:rPr lang="en-GB" sz="2400" dirty="0" err="1">
                <a:latin typeface="Arial" panose="020B0604020202020204" pitchFamily="34" charset="0"/>
                <a:cs typeface="Arial" panose="020B0604020202020204" pitchFamily="34" charset="0"/>
              </a:rPr>
              <a:t>procurationem</a:t>
            </a:r>
            <a:r>
              <a:rPr lang="en-GB" sz="2400" dirty="0">
                <a:latin typeface="Arial" panose="020B0604020202020204" pitchFamily="34" charset="0"/>
                <a:cs typeface="Arial" panose="020B0604020202020204" pitchFamily="34" charset="0"/>
              </a:rPr>
              <a:t>) is used as shown below. </a:t>
            </a:r>
          </a:p>
          <a:p>
            <a:pPr marL="457200" indent="-457200">
              <a:lnSpc>
                <a:spcPct val="150000"/>
              </a:lnSpc>
              <a:buFont typeface="+mj-lt"/>
              <a:buAutoNum type="arabicPeriod"/>
            </a:pPr>
            <a:r>
              <a:rPr lang="en-GB" sz="2400" dirty="0">
                <a:latin typeface="Arial" panose="020B0604020202020204" pitchFamily="34" charset="0"/>
                <a:cs typeface="Arial" panose="020B0604020202020204" pitchFamily="34" charset="0"/>
              </a:rPr>
              <a:t>Display of business letters varies according to the preference of the business. </a:t>
            </a:r>
          </a:p>
        </p:txBody>
      </p:sp>
    </p:spTree>
    <p:extLst>
      <p:ext uri="{BB962C8B-B14F-4D97-AF65-F5344CB8AC3E}">
        <p14:creationId xmlns:p14="http://schemas.microsoft.com/office/powerpoint/2010/main" val="3447697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Business letters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TAKE NOTE OF THE FOLLOWING (CONT)</a:t>
            </a:r>
          </a:p>
          <a:p>
            <a:pPr marL="457200" indent="-457200">
              <a:lnSpc>
                <a:spcPct val="150000"/>
              </a:lnSpc>
              <a:buFont typeface="+mj-lt"/>
              <a:buAutoNum type="arabicPeriod" startAt="4"/>
            </a:pPr>
            <a:r>
              <a:rPr lang="en-GB" sz="2400" dirty="0">
                <a:latin typeface="Arial" panose="020B0604020202020204" pitchFamily="34" charset="0"/>
                <a:cs typeface="Arial" panose="020B0604020202020204" pitchFamily="34" charset="0"/>
              </a:rPr>
              <a:t>Before posting a letter it is to be signed by the appropriate person.</a:t>
            </a:r>
          </a:p>
          <a:p>
            <a:pPr marL="457200" indent="-457200">
              <a:lnSpc>
                <a:spcPct val="150000"/>
              </a:lnSpc>
              <a:buFont typeface="+mj-lt"/>
              <a:buAutoNum type="arabicPeriod" startAt="4"/>
            </a:pPr>
            <a:r>
              <a:rPr lang="en-GB" sz="2400" dirty="0">
                <a:latin typeface="Arial" panose="020B0604020202020204" pitchFamily="34" charset="0"/>
                <a:cs typeface="Arial" panose="020B0604020202020204" pitchFamily="34" charset="0"/>
              </a:rPr>
              <a:t>If the letter carries on to a second or third page insert a page break at an appropriate place.</a:t>
            </a:r>
          </a:p>
        </p:txBody>
      </p:sp>
    </p:spTree>
    <p:extLst>
      <p:ext uri="{BB962C8B-B14F-4D97-AF65-F5344CB8AC3E}">
        <p14:creationId xmlns:p14="http://schemas.microsoft.com/office/powerpoint/2010/main" val="726245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Business letters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HOW TO DETERMINE THE TOP MARGINE WHEN PRINTING A LTTER ON A LETTERHEAD</a:t>
            </a:r>
          </a:p>
          <a:p>
            <a:pPr marL="457200" indent="-457200">
              <a:lnSpc>
                <a:spcPct val="150000"/>
              </a:lnSpc>
              <a:buFont typeface="+mj-lt"/>
              <a:buAutoNum type="arabicPeriod"/>
            </a:pPr>
            <a:r>
              <a:rPr lang="en-GB" sz="2400" dirty="0">
                <a:latin typeface="Arial" panose="020B0604020202020204" pitchFamily="34" charset="0"/>
                <a:cs typeface="Arial" panose="020B0604020202020204" pitchFamily="34" charset="0"/>
              </a:rPr>
              <a:t>Measure the required distance from the top edge of the letterhead plus an extra two line spaces.</a:t>
            </a:r>
          </a:p>
          <a:p>
            <a:pPr marL="457200" indent="-457200">
              <a:lnSpc>
                <a:spcPct val="150000"/>
              </a:lnSpc>
              <a:buFont typeface="+mj-lt"/>
              <a:buAutoNum type="arabicPeriod"/>
            </a:pPr>
            <a:r>
              <a:rPr lang="en-GB" sz="2400" dirty="0">
                <a:latin typeface="Arial" panose="020B0604020202020204" pitchFamily="34" charset="0"/>
                <a:cs typeface="Arial" panose="020B0604020202020204" pitchFamily="34" charset="0"/>
              </a:rPr>
              <a:t>Set the top margin as follows: Click on the Page Layout tab</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Click on Margins.</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Click on Custom margins which displays the Page Setup dialogue box.</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Key in the size of the Top margin.</a:t>
            </a:r>
          </a:p>
        </p:txBody>
      </p:sp>
    </p:spTree>
    <p:extLst>
      <p:ext uri="{BB962C8B-B14F-4D97-AF65-F5344CB8AC3E}">
        <p14:creationId xmlns:p14="http://schemas.microsoft.com/office/powerpoint/2010/main" val="1656528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Business letters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PREPARING AND PRINTING ENVELOPES IN WORD 2010</a:t>
            </a:r>
          </a:p>
          <a:p>
            <a:pPr marL="457200" indent="-457200">
              <a:lnSpc>
                <a:spcPct val="150000"/>
              </a:lnSpc>
              <a:buFont typeface="+mj-lt"/>
              <a:buAutoNum type="arabicPeriod"/>
            </a:pPr>
            <a:r>
              <a:rPr lang="en-GB" sz="2400" dirty="0">
                <a:latin typeface="Arial" panose="020B0604020202020204" pitchFamily="34" charset="0"/>
                <a:cs typeface="Arial" panose="020B0604020202020204" pitchFamily="34" charset="0"/>
              </a:rPr>
              <a:t>Create and print a single envelope.</a:t>
            </a:r>
          </a:p>
          <a:p>
            <a:pPr marL="457200" indent="-457200">
              <a:lnSpc>
                <a:spcPct val="150000"/>
              </a:lnSpc>
              <a:buFont typeface="+mj-lt"/>
              <a:buAutoNum type="arabicPeriod"/>
            </a:pPr>
            <a:r>
              <a:rPr lang="en-GB" sz="2400" dirty="0">
                <a:latin typeface="Arial" panose="020B0604020202020204" pitchFamily="34" charset="0"/>
                <a:cs typeface="Arial" panose="020B0604020202020204" pitchFamily="34" charset="0"/>
              </a:rPr>
              <a:t>To change the fonts of return and delivery address.</a:t>
            </a:r>
          </a:p>
          <a:p>
            <a:pPr marL="457200" indent="-457200">
              <a:lnSpc>
                <a:spcPct val="150000"/>
              </a:lnSpc>
              <a:buFont typeface="+mj-lt"/>
              <a:buAutoNum type="arabicPeriod"/>
            </a:pPr>
            <a:r>
              <a:rPr lang="en-GB" sz="2400" dirty="0">
                <a:latin typeface="Arial" panose="020B0604020202020204" pitchFamily="34" charset="0"/>
                <a:cs typeface="Arial" panose="020B0604020202020204" pitchFamily="34" charset="0"/>
              </a:rPr>
              <a:t>Select an envelope size.</a:t>
            </a:r>
          </a:p>
        </p:txBody>
      </p:sp>
    </p:spTree>
    <p:extLst>
      <p:ext uri="{BB962C8B-B14F-4D97-AF65-F5344CB8AC3E}">
        <p14:creationId xmlns:p14="http://schemas.microsoft.com/office/powerpoint/2010/main" val="3864424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SHORT LETTERS</a:t>
            </a:r>
          </a:p>
          <a:p>
            <a:pPr>
              <a:lnSpc>
                <a:spcPct val="150000"/>
              </a:lnSpc>
            </a:pPr>
            <a:r>
              <a:rPr lang="en-GB" sz="2400" dirty="0">
                <a:latin typeface="Arial" panose="020B0604020202020204" pitchFamily="34" charset="0"/>
                <a:cs typeface="Arial" panose="020B0604020202020204" pitchFamily="34" charset="0"/>
              </a:rPr>
              <a:t>Short letters include:</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Acknowledgement of letters/documents received.</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Answer to enquiries.</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Enquiries.</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Letters of thanks, sympathy, congratulations, etc.</a:t>
            </a:r>
          </a:p>
          <a:p>
            <a:pPr>
              <a:lnSpc>
                <a:spcPct val="150000"/>
              </a:lnSpc>
            </a:pPr>
            <a:r>
              <a:rPr lang="en-GB" sz="2400" dirty="0">
                <a:latin typeface="Arial" panose="020B0604020202020204" pitchFamily="34" charset="0"/>
                <a:cs typeface="Arial" panose="020B0604020202020204" pitchFamily="34" charset="0"/>
              </a:rPr>
              <a:t>The content of the above letters must be brief.</a:t>
            </a:r>
          </a:p>
          <a:p>
            <a:pPr>
              <a:lnSpc>
                <a:spcPct val="150000"/>
              </a:lnSpc>
            </a:pPr>
            <a:r>
              <a:rPr lang="en-GB" sz="2400" dirty="0">
                <a:latin typeface="Arial" panose="020B0604020202020204" pitchFamily="34" charset="0"/>
                <a:cs typeface="Arial" panose="020B0604020202020204" pitchFamily="34" charset="0"/>
              </a:rPr>
              <a:t>The rules for Business Letters apply.</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3: Drafting of short letters</a:t>
            </a:r>
          </a:p>
        </p:txBody>
      </p:sp>
    </p:spTree>
    <p:extLst>
      <p:ext uri="{BB962C8B-B14F-4D97-AF65-F5344CB8AC3E}">
        <p14:creationId xmlns:p14="http://schemas.microsoft.com/office/powerpoint/2010/main" val="2644968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CIRCULARS/LETTERS OF PROMOTION</a:t>
            </a:r>
          </a:p>
          <a:p>
            <a:pPr>
              <a:lnSpc>
                <a:spcPct val="150000"/>
              </a:lnSpc>
            </a:pPr>
            <a:r>
              <a:rPr lang="en-GB" sz="2400" dirty="0">
                <a:latin typeface="Arial" panose="020B0604020202020204" pitchFamily="34" charset="0"/>
                <a:cs typeface="Arial" panose="020B0604020202020204" pitchFamily="34" charset="0"/>
              </a:rPr>
              <a:t>The purpose of a circulars/letters of promotion of sales is where retail merchants look to improve sales, bring new product releases to the attention of the consumer. Rather than sending higher volumes of flyers to consumers, they are instead including more information in a circular letter to bolster sales.</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4: Circulars/letters of promotion</a:t>
            </a:r>
          </a:p>
        </p:txBody>
      </p:sp>
    </p:spTree>
    <p:extLst>
      <p:ext uri="{BB962C8B-B14F-4D97-AF65-F5344CB8AC3E}">
        <p14:creationId xmlns:p14="http://schemas.microsoft.com/office/powerpoint/2010/main" val="70593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CREATING ADVANCED DISPLAY WORK</a:t>
            </a:r>
          </a:p>
          <a:p>
            <a:pPr>
              <a:lnSpc>
                <a:spcPct val="150000"/>
              </a:lnSpc>
            </a:pPr>
            <a:r>
              <a:rPr lang="en-GB" sz="2400" dirty="0">
                <a:latin typeface="Arial" panose="020B0604020202020204" pitchFamily="34" charset="0"/>
                <a:cs typeface="Arial" panose="020B0604020202020204" pitchFamily="34" charset="0"/>
              </a:rPr>
              <a:t>When a brochure is designed keep in mind that this brochure is going to “talk on your behalf ”, so ensure that the brochure gets the correct message across, to sell or explain products or services offered which is the ultimate goal.</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5: Advanced display work</a:t>
            </a:r>
          </a:p>
        </p:txBody>
      </p:sp>
    </p:spTree>
    <p:extLst>
      <p:ext uri="{BB962C8B-B14F-4D97-AF65-F5344CB8AC3E}">
        <p14:creationId xmlns:p14="http://schemas.microsoft.com/office/powerpoint/2010/main" val="2177736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a:solidFill>
                  <a:schemeClr val="bg1"/>
                </a:solidFill>
              </a:rPr>
              <a:t>www.futuremanagers.com</a:t>
            </a: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57785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KEYBOARD REVISION</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1: Keyboard revisions</a:t>
            </a:r>
          </a:p>
        </p:txBody>
      </p:sp>
      <p:pic>
        <p:nvPicPr>
          <p:cNvPr id="2" name="Picture 1">
            <a:extLst>
              <a:ext uri="{FF2B5EF4-FFF2-40B4-BE49-F238E27FC236}">
                <a16:creationId xmlns:a16="http://schemas.microsoft.com/office/drawing/2014/main" id="{9207109B-7BC8-4049-ACD6-9508E02E67C6}"/>
              </a:ext>
            </a:extLst>
          </p:cNvPr>
          <p:cNvPicPr>
            <a:picLocks noChangeAspect="1"/>
          </p:cNvPicPr>
          <p:nvPr/>
        </p:nvPicPr>
        <p:blipFill rotWithShape="1">
          <a:blip r:embed="rId3"/>
          <a:srcRect r="42804"/>
          <a:stretch/>
        </p:blipFill>
        <p:spPr>
          <a:xfrm>
            <a:off x="993347" y="2528996"/>
            <a:ext cx="2489857" cy="3424937"/>
          </a:xfrm>
          <a:prstGeom prst="rect">
            <a:avLst/>
          </a:prstGeom>
        </p:spPr>
      </p:pic>
      <p:grpSp>
        <p:nvGrpSpPr>
          <p:cNvPr id="6" name="Group 5">
            <a:extLst>
              <a:ext uri="{FF2B5EF4-FFF2-40B4-BE49-F238E27FC236}">
                <a16:creationId xmlns:a16="http://schemas.microsoft.com/office/drawing/2014/main" id="{FC68AC25-E14B-411D-88EA-B5AA489164FA}"/>
              </a:ext>
            </a:extLst>
          </p:cNvPr>
          <p:cNvGrpSpPr/>
          <p:nvPr/>
        </p:nvGrpSpPr>
        <p:grpSpPr>
          <a:xfrm>
            <a:off x="3788247" y="2647651"/>
            <a:ext cx="3241084" cy="2526880"/>
            <a:chOff x="4297456" y="2677234"/>
            <a:chExt cx="3676650" cy="3153112"/>
          </a:xfrm>
        </p:grpSpPr>
        <p:pic>
          <p:nvPicPr>
            <p:cNvPr id="3" name="Picture 2">
              <a:extLst>
                <a:ext uri="{FF2B5EF4-FFF2-40B4-BE49-F238E27FC236}">
                  <a16:creationId xmlns:a16="http://schemas.microsoft.com/office/drawing/2014/main" id="{E376EA91-9178-4FAB-8207-1A54E3099670}"/>
                </a:ext>
              </a:extLst>
            </p:cNvPr>
            <p:cNvPicPr>
              <a:picLocks noChangeAspect="1"/>
            </p:cNvPicPr>
            <p:nvPr/>
          </p:nvPicPr>
          <p:blipFill>
            <a:blip r:embed="rId4"/>
            <a:stretch>
              <a:fillRect/>
            </a:stretch>
          </p:blipFill>
          <p:spPr>
            <a:xfrm>
              <a:off x="4297456" y="2677234"/>
              <a:ext cx="3676650" cy="2371725"/>
            </a:xfrm>
            <a:prstGeom prst="rect">
              <a:avLst/>
            </a:prstGeom>
          </p:spPr>
        </p:pic>
        <p:pic>
          <p:nvPicPr>
            <p:cNvPr id="4" name="Picture 3">
              <a:extLst>
                <a:ext uri="{FF2B5EF4-FFF2-40B4-BE49-F238E27FC236}">
                  <a16:creationId xmlns:a16="http://schemas.microsoft.com/office/drawing/2014/main" id="{96800CC9-84F7-431C-B736-085E27EBD35C}"/>
                </a:ext>
              </a:extLst>
            </p:cNvPr>
            <p:cNvPicPr>
              <a:picLocks noChangeAspect="1"/>
            </p:cNvPicPr>
            <p:nvPr/>
          </p:nvPicPr>
          <p:blipFill rotWithShape="1">
            <a:blip r:embed="rId5"/>
            <a:srcRect t="5363" b="2513"/>
            <a:stretch/>
          </p:blipFill>
          <p:spPr>
            <a:xfrm>
              <a:off x="4373480" y="4970417"/>
              <a:ext cx="3409950" cy="859929"/>
            </a:xfrm>
            <a:prstGeom prst="rect">
              <a:avLst/>
            </a:prstGeom>
          </p:spPr>
        </p:pic>
      </p:grpSp>
      <p:pic>
        <p:nvPicPr>
          <p:cNvPr id="5" name="Picture 4">
            <a:extLst>
              <a:ext uri="{FF2B5EF4-FFF2-40B4-BE49-F238E27FC236}">
                <a16:creationId xmlns:a16="http://schemas.microsoft.com/office/drawing/2014/main" id="{628B5CF4-8C9C-46B8-884D-61175FC4A4BF}"/>
              </a:ext>
            </a:extLst>
          </p:cNvPr>
          <p:cNvPicPr>
            <a:picLocks noChangeAspect="1"/>
          </p:cNvPicPr>
          <p:nvPr/>
        </p:nvPicPr>
        <p:blipFill>
          <a:blip r:embed="rId6"/>
          <a:stretch>
            <a:fillRect/>
          </a:stretch>
        </p:blipFill>
        <p:spPr>
          <a:xfrm>
            <a:off x="7198783" y="2591225"/>
            <a:ext cx="2959836" cy="3416405"/>
          </a:xfrm>
          <a:prstGeom prst="rect">
            <a:avLst/>
          </a:prstGeom>
        </p:spPr>
      </p:pic>
      <p:pic>
        <p:nvPicPr>
          <p:cNvPr id="13" name="Picture 12">
            <a:extLst>
              <a:ext uri="{FF2B5EF4-FFF2-40B4-BE49-F238E27FC236}">
                <a16:creationId xmlns:a16="http://schemas.microsoft.com/office/drawing/2014/main" id="{E9A4D31D-394B-4B94-ACB5-E18AC612AD02}"/>
              </a:ext>
            </a:extLst>
          </p:cNvPr>
          <p:cNvPicPr>
            <a:picLocks noChangeAspect="1"/>
          </p:cNvPicPr>
          <p:nvPr/>
        </p:nvPicPr>
        <p:blipFill>
          <a:blip r:embed="rId7"/>
          <a:stretch>
            <a:fillRect/>
          </a:stretch>
        </p:blipFill>
        <p:spPr>
          <a:xfrm>
            <a:off x="3725434" y="5164719"/>
            <a:ext cx="3451992" cy="860867"/>
          </a:xfrm>
          <a:prstGeom prst="rect">
            <a:avLst/>
          </a:prstGeom>
        </p:spPr>
      </p:pic>
    </p:spTree>
    <p:extLst>
      <p:ext uri="{BB962C8B-B14F-4D97-AF65-F5344CB8AC3E}">
        <p14:creationId xmlns:p14="http://schemas.microsoft.com/office/powerpoint/2010/main" val="227331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ITINERARIES</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A planned route or journey.</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A travel document recording these.</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Includes important travel details.</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Can be a final itinerary, a proposal or a provisional one.</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6: Itineraries</a:t>
            </a:r>
          </a:p>
        </p:txBody>
      </p:sp>
    </p:spTree>
    <p:extLst>
      <p:ext uri="{BB962C8B-B14F-4D97-AF65-F5344CB8AC3E}">
        <p14:creationId xmlns:p14="http://schemas.microsoft.com/office/powerpoint/2010/main" val="1512359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Itineraries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METHOD</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In paragraph form.</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In column form.</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On A4 portrait. </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A5 folded booklet form.</a:t>
            </a:r>
          </a:p>
        </p:txBody>
      </p:sp>
    </p:spTree>
    <p:extLst>
      <p:ext uri="{BB962C8B-B14F-4D97-AF65-F5344CB8AC3E}">
        <p14:creationId xmlns:p14="http://schemas.microsoft.com/office/powerpoint/2010/main" val="1420085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FANFOLD BROCHURES</a:t>
            </a:r>
          </a:p>
          <a:p>
            <a:pPr>
              <a:lnSpc>
                <a:spcPct val="150000"/>
              </a:lnSpc>
            </a:pPr>
            <a:r>
              <a:rPr lang="en-GB" sz="2400" dirty="0">
                <a:latin typeface="Arial" panose="020B0604020202020204" pitchFamily="34" charset="0"/>
                <a:cs typeface="Arial" panose="020B0604020202020204" pitchFamily="34" charset="0"/>
              </a:rPr>
              <a:t>Brochures and flyers are known as effective marketing tools, with a format that showcases products, services with style, effectiveness and readability. Fan fold, Z-fold, Barrel fold, Accordion fold all have two or parallel folds that result in the sheet opening like a fan which “reveals” the brochure content well. These brochures are represented by “back and forth” folds into three panels.</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7: Fanfold brochures</a:t>
            </a:r>
          </a:p>
        </p:txBody>
      </p:sp>
    </p:spTree>
    <p:extLst>
      <p:ext uri="{BB962C8B-B14F-4D97-AF65-F5344CB8AC3E}">
        <p14:creationId xmlns:p14="http://schemas.microsoft.com/office/powerpoint/2010/main" val="24331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Fanfold brochures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WORKING WITH COLUMNS</a:t>
            </a:r>
            <a:endParaRPr lang="en-GB" sz="24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Click on the Page Layout tab.</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Click on Columns.</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The Columns Dialogue box will appear.</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Click on More Columns.</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Click on three.</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Set the Spacing between columns.</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Select Equal Column Width.</a:t>
            </a:r>
          </a:p>
        </p:txBody>
      </p:sp>
    </p:spTree>
    <p:extLst>
      <p:ext uri="{BB962C8B-B14F-4D97-AF65-F5344CB8AC3E}">
        <p14:creationId xmlns:p14="http://schemas.microsoft.com/office/powerpoint/2010/main" val="3905779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TABLE OF CONTENTS</a:t>
            </a:r>
          </a:p>
          <a:p>
            <a:pPr>
              <a:lnSpc>
                <a:spcPct val="150000"/>
              </a:lnSpc>
            </a:pPr>
            <a:r>
              <a:rPr lang="en-GB" sz="2400" dirty="0">
                <a:latin typeface="Arial" panose="020B0604020202020204" pitchFamily="34" charset="0"/>
                <a:cs typeface="Arial" panose="020B0604020202020204" pitchFamily="34" charset="0"/>
              </a:rPr>
              <a:t>A Table of contents, or simply referred to as “Contents” is a list of the parts of a book or document organized in the order in which the parts appear. The contents usually includes the titles or descriptions of the first-level headers, such as chapter titles in longer works, and often includes second-level or section titles within the chapters as well, and occasionally even third-level titles.</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8: Table of contents</a:t>
            </a:r>
          </a:p>
        </p:txBody>
      </p:sp>
    </p:spTree>
    <p:extLst>
      <p:ext uri="{BB962C8B-B14F-4D97-AF65-F5344CB8AC3E}">
        <p14:creationId xmlns:p14="http://schemas.microsoft.com/office/powerpoint/2010/main" val="2291194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FLOW CHARTS</a:t>
            </a:r>
          </a:p>
          <a:p>
            <a:pPr>
              <a:lnSpc>
                <a:spcPct val="150000"/>
              </a:lnSpc>
            </a:pPr>
            <a:r>
              <a:rPr lang="en-GB" sz="2400" dirty="0">
                <a:latin typeface="Arial" panose="020B0604020202020204" pitchFamily="34" charset="0"/>
                <a:cs typeface="Arial" panose="020B0604020202020204" pitchFamily="34" charset="0"/>
              </a:rPr>
              <a:t>A flow chart is a type of diagram that represents an algorithm or process, showing the steps as boxes, and their order by connecting these with arrows or lines. This diagrammatic representation can give a step-by-step solution to a given problem; or can depict the Organisational Structure of an Enterprise. Process operations are represented in usually rectangular boxes, and arrows connecting them represent flow of control.</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9: Flow charts</a:t>
            </a:r>
          </a:p>
        </p:txBody>
      </p:sp>
    </p:spTree>
    <p:extLst>
      <p:ext uri="{BB962C8B-B14F-4D97-AF65-F5344CB8AC3E}">
        <p14:creationId xmlns:p14="http://schemas.microsoft.com/office/powerpoint/2010/main" val="785352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9: Flow charts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METHOD</a:t>
            </a:r>
          </a:p>
          <a:p>
            <a:pPr>
              <a:lnSpc>
                <a:spcPct val="150000"/>
              </a:lnSpc>
            </a:pPr>
            <a:r>
              <a:rPr lang="en-GB" sz="2400" dirty="0">
                <a:latin typeface="Arial" panose="020B0604020202020204" pitchFamily="34" charset="0"/>
                <a:cs typeface="Arial" panose="020B0604020202020204" pitchFamily="34" charset="0"/>
              </a:rPr>
              <a:t>Flow charts can be processed in Word using textboxes or Excel.</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The distance between the boxes must be the same.</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The joining lines must be the same height.</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(The height is the same as that of the “I-beam” of the mouse).</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Use insert shapes to draw the lines.</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Insert – Text Box – Draw Text Box – for the rectangular boxes.</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It is easy to copy (use the Ctrl key) the textboxes.</a:t>
            </a:r>
          </a:p>
        </p:txBody>
      </p:sp>
    </p:spTree>
    <p:extLst>
      <p:ext uri="{BB962C8B-B14F-4D97-AF65-F5344CB8AC3E}">
        <p14:creationId xmlns:p14="http://schemas.microsoft.com/office/powerpoint/2010/main" val="560107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9: Flow charts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METHOD (CONT)</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To move the boxes either up/down/sideways press down the Ctrl key and use the direction arrows.</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Keep the flow chart as uniform as possible.</a:t>
            </a:r>
          </a:p>
        </p:txBody>
      </p:sp>
    </p:spTree>
    <p:extLst>
      <p:ext uri="{BB962C8B-B14F-4D97-AF65-F5344CB8AC3E}">
        <p14:creationId xmlns:p14="http://schemas.microsoft.com/office/powerpoint/2010/main" val="2573775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FINANCIAL STATEMENTS</a:t>
            </a:r>
          </a:p>
          <a:p>
            <a:pPr>
              <a:lnSpc>
                <a:spcPct val="150000"/>
              </a:lnSpc>
            </a:pPr>
            <a:r>
              <a:rPr lang="en-GB" sz="2400" dirty="0">
                <a:latin typeface="Arial" panose="020B0604020202020204" pitchFamily="34" charset="0"/>
                <a:cs typeface="Arial" panose="020B0604020202020204" pitchFamily="34" charset="0"/>
              </a:rPr>
              <a:t>A financial statement (or financial report) is a formal record of the financial activities of a business, person or other entity. The objective of financial statements is to provide information about the financial position, performance and changes in financial position of an enterprise that is useful to a wide range of users in making economic decisions.</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10: Financial statements</a:t>
            </a:r>
          </a:p>
        </p:txBody>
      </p:sp>
    </p:spTree>
    <p:extLst>
      <p:ext uri="{BB962C8B-B14F-4D97-AF65-F5344CB8AC3E}">
        <p14:creationId xmlns:p14="http://schemas.microsoft.com/office/powerpoint/2010/main" val="2824237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TYPING TABLES</a:t>
            </a:r>
          </a:p>
          <a:p>
            <a:pPr>
              <a:lnSpc>
                <a:spcPct val="150000"/>
              </a:lnSpc>
            </a:pPr>
            <a:r>
              <a:rPr lang="en-GB" sz="2400" dirty="0">
                <a:latin typeface="Arial" panose="020B0604020202020204" pitchFamily="34" charset="0"/>
                <a:cs typeface="Arial" panose="020B0604020202020204" pitchFamily="34" charset="0"/>
              </a:rPr>
              <a:t>Procedure for typing tables:</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Choose the correct paper size – A4 (landscape or portrait).</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Set Left and Right margins of 1.25 cm / 0.5”.</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Set Top and Bottom margins of 2.5 cm / 1.0”. </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Determine the number of columns and rows needed to key in the table.</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11: Revision</a:t>
            </a:r>
          </a:p>
        </p:txBody>
      </p:sp>
    </p:spTree>
    <p:extLst>
      <p:ext uri="{BB962C8B-B14F-4D97-AF65-F5344CB8AC3E}">
        <p14:creationId xmlns:p14="http://schemas.microsoft.com/office/powerpoint/2010/main" val="403597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a:solidFill>
                  <a:schemeClr val="bg1"/>
                </a:solidFill>
              </a:rPr>
              <a:t>www.futuremanagers.com</a:t>
            </a: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Keyboard revisions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 - Z</a:t>
            </a:r>
          </a:p>
          <a:p>
            <a:pPr>
              <a:lnSpc>
                <a:spcPct val="150000"/>
              </a:lnSpc>
            </a:pPr>
            <a:r>
              <a:rPr lang="en-GB" sz="2400" dirty="0">
                <a:latin typeface="Arial" panose="020B0604020202020204" pitchFamily="34" charset="0"/>
                <a:cs typeface="Arial" panose="020B0604020202020204" pitchFamily="34" charset="0"/>
              </a:rPr>
              <a:t>Each of the following sentences is a tool to improve speed and accuracy as they contain ever letter of the alphabet.</a:t>
            </a:r>
          </a:p>
          <a:p>
            <a:pPr marL="457200" indent="-457200">
              <a:lnSpc>
                <a:spcPct val="150000"/>
              </a:lnSpc>
              <a:buFont typeface="+mj-lt"/>
              <a:buAutoNum type="arabicPeriod"/>
            </a:pPr>
            <a:r>
              <a:rPr lang="en-GB" sz="2400" dirty="0">
                <a:latin typeface="Arial" panose="020B0604020202020204" pitchFamily="34" charset="0"/>
                <a:cs typeface="Arial" panose="020B0604020202020204" pitchFamily="34" charset="0"/>
              </a:rPr>
              <a:t>Whenever the black fox jumped, the squirrel gazed suspiciously.</a:t>
            </a:r>
          </a:p>
          <a:p>
            <a:pPr marL="457200" indent="-457200">
              <a:lnSpc>
                <a:spcPct val="150000"/>
              </a:lnSpc>
              <a:buFont typeface="+mj-lt"/>
              <a:buAutoNum type="arabicPeriod"/>
            </a:pPr>
            <a:r>
              <a:rPr lang="en-GB" sz="2400" dirty="0">
                <a:latin typeface="Arial" panose="020B0604020202020204" pitchFamily="34" charset="0"/>
                <a:cs typeface="Arial" panose="020B0604020202020204" pitchFamily="34" charset="0"/>
              </a:rPr>
              <a:t>The jolly daffodils are very quickly fading away because ponies and foxes eat them zealously.</a:t>
            </a:r>
          </a:p>
          <a:p>
            <a:pPr marL="457200" indent="-457200">
              <a:lnSpc>
                <a:spcPct val="150000"/>
              </a:lnSpc>
              <a:buFont typeface="+mj-lt"/>
              <a:buAutoNum type="arabicPeriod"/>
            </a:pPr>
            <a:r>
              <a:rPr lang="en-GB" sz="2400" dirty="0">
                <a:latin typeface="Arial" panose="020B0604020202020204" pitchFamily="34" charset="0"/>
                <a:cs typeface="Arial" panose="020B0604020202020204" pitchFamily="34" charset="0"/>
              </a:rPr>
              <a:t>The buzz of animated colloquy vexed Professor Jackman.</a:t>
            </a:r>
          </a:p>
          <a:p>
            <a:pPr marL="457200" indent="-457200">
              <a:lnSpc>
                <a:spcPct val="150000"/>
              </a:lnSpc>
              <a:buFont typeface="+mj-lt"/>
              <a:buAutoNum type="arabicPeriod"/>
            </a:pPr>
            <a:r>
              <a:rPr lang="en-GB" sz="2400" dirty="0">
                <a:latin typeface="Arial" panose="020B0604020202020204" pitchFamily="34" charset="0"/>
                <a:cs typeface="Arial" panose="020B0604020202020204" pitchFamily="34" charset="0"/>
              </a:rPr>
              <a:t>While making deep excavations, we found some bronze jewellery.</a:t>
            </a:r>
          </a:p>
        </p:txBody>
      </p:sp>
    </p:spTree>
    <p:extLst>
      <p:ext uri="{BB962C8B-B14F-4D97-AF65-F5344CB8AC3E}">
        <p14:creationId xmlns:p14="http://schemas.microsoft.com/office/powerpoint/2010/main" val="29443530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AFRICAN LANGUAGES</a:t>
            </a:r>
          </a:p>
          <a:p>
            <a:pPr>
              <a:lnSpc>
                <a:spcPct val="150000"/>
              </a:lnSpc>
            </a:pPr>
            <a:r>
              <a:rPr lang="en-GB" sz="2400" dirty="0">
                <a:latin typeface="Arial" panose="020B0604020202020204" pitchFamily="34" charset="0"/>
                <a:cs typeface="Arial" panose="020B0604020202020204" pitchFamily="34" charset="0"/>
              </a:rPr>
              <a:t>The purpose is to develop keyboarding skills, particularly accuracy. It forces one to concentrate on the keys even if perhaps one may not necessarily comprehend the passage one is typing. This is a broad statement, as some fortunate students understand more than one language. Once again, accurate fingering enhances typing speed which is a door to good work opportunities and higher salaries for a competent typist/secretary.</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12: African languages</a:t>
            </a:r>
          </a:p>
        </p:txBody>
      </p:sp>
    </p:spTree>
    <p:extLst>
      <p:ext uri="{BB962C8B-B14F-4D97-AF65-F5344CB8AC3E}">
        <p14:creationId xmlns:p14="http://schemas.microsoft.com/office/powerpoint/2010/main" val="2258787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MAIL MERGE</a:t>
            </a:r>
          </a:p>
          <a:p>
            <a:pPr>
              <a:lnSpc>
                <a:spcPct val="150000"/>
              </a:lnSpc>
            </a:pPr>
            <a:r>
              <a:rPr lang="en-GB" sz="2400" dirty="0">
                <a:latin typeface="Arial" panose="020B0604020202020204" pitchFamily="34" charset="0"/>
                <a:cs typeface="Arial" panose="020B0604020202020204" pitchFamily="34" charset="0"/>
              </a:rPr>
              <a:t>A mail merge consists of the following steps.</a:t>
            </a:r>
          </a:p>
          <a:p>
            <a:pPr marL="457200" indent="-457200">
              <a:lnSpc>
                <a:spcPct val="150000"/>
              </a:lnSpc>
              <a:buFont typeface="+mj-lt"/>
              <a:buAutoNum type="arabicPeriod"/>
            </a:pPr>
            <a:r>
              <a:rPr lang="en-GB" sz="2400" dirty="0">
                <a:latin typeface="Arial" panose="020B0604020202020204" pitchFamily="34" charset="0"/>
                <a:cs typeface="Arial" panose="020B0604020202020204" pitchFamily="34" charset="0"/>
              </a:rPr>
              <a:t>Prepare and set up the main document. </a:t>
            </a:r>
          </a:p>
          <a:p>
            <a:pPr marL="457200" indent="-457200">
              <a:lnSpc>
                <a:spcPct val="150000"/>
              </a:lnSpc>
              <a:buFont typeface="+mj-lt"/>
              <a:buAutoNum type="arabicPeriod"/>
            </a:pPr>
            <a:r>
              <a:rPr lang="en-GB" sz="2400" dirty="0">
                <a:latin typeface="Arial" panose="020B0604020202020204" pitchFamily="34" charset="0"/>
                <a:cs typeface="Arial" panose="020B0604020202020204" pitchFamily="34" charset="0"/>
              </a:rPr>
              <a:t>Connect the document to a data source containing the information to be merges into the main document.  </a:t>
            </a:r>
          </a:p>
          <a:p>
            <a:pPr marL="457200" indent="-457200">
              <a:lnSpc>
                <a:spcPct val="150000"/>
              </a:lnSpc>
              <a:buFont typeface="+mj-lt"/>
              <a:buAutoNum type="arabicPeriod"/>
            </a:pPr>
            <a:r>
              <a:rPr lang="en-GB" sz="2400" dirty="0">
                <a:latin typeface="Arial" panose="020B0604020202020204" pitchFamily="34" charset="0"/>
                <a:cs typeface="Arial" panose="020B0604020202020204" pitchFamily="34" charset="0"/>
              </a:rPr>
              <a:t>Refine the list of recipients to be merged. </a:t>
            </a:r>
          </a:p>
          <a:p>
            <a:pPr marL="457200" indent="-457200">
              <a:lnSpc>
                <a:spcPct val="150000"/>
              </a:lnSpc>
              <a:buFont typeface="+mj-lt"/>
              <a:buAutoNum type="arabicPeriod"/>
            </a:pPr>
            <a:r>
              <a:rPr lang="en-GB" sz="2400" dirty="0">
                <a:latin typeface="Arial" panose="020B0604020202020204" pitchFamily="34" charset="0"/>
                <a:cs typeface="Arial" panose="020B0604020202020204" pitchFamily="34" charset="0"/>
              </a:rPr>
              <a:t>Add placeholders/merge fields to the main document.</a:t>
            </a:r>
          </a:p>
          <a:p>
            <a:pPr marL="457200" indent="-457200">
              <a:lnSpc>
                <a:spcPct val="150000"/>
              </a:lnSpc>
              <a:buFont typeface="+mj-lt"/>
              <a:buAutoNum type="arabicPeriod"/>
            </a:pPr>
            <a:r>
              <a:rPr lang="en-GB" sz="2400" dirty="0">
                <a:latin typeface="Arial" panose="020B0604020202020204" pitchFamily="34" charset="0"/>
                <a:cs typeface="Arial" panose="020B0604020202020204" pitchFamily="34" charset="0"/>
              </a:rPr>
              <a:t>Preview and complete the merge and finish the process.</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13: Mail merge</a:t>
            </a:r>
          </a:p>
        </p:txBody>
      </p:sp>
    </p:spTree>
    <p:extLst>
      <p:ext uri="{BB962C8B-B14F-4D97-AF65-F5344CB8AC3E}">
        <p14:creationId xmlns:p14="http://schemas.microsoft.com/office/powerpoint/2010/main" val="1421501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a:solidFill>
                  <a:schemeClr val="bg1"/>
                </a:solidFill>
              </a:rPr>
              <a:t>www.futuremanagers.com</a:t>
            </a: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Keyboard revisions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KEYBOARD REVISION: LETTER ASSOCIATION</a:t>
            </a:r>
          </a:p>
          <a:p>
            <a:pPr>
              <a:lnSpc>
                <a:spcPct val="150000"/>
              </a:lnSpc>
            </a:pPr>
            <a:r>
              <a:rPr lang="en-GB" sz="2400" dirty="0">
                <a:latin typeface="Arial" panose="020B0604020202020204" pitchFamily="34" charset="0"/>
                <a:cs typeface="Arial" panose="020B0604020202020204" pitchFamily="34" charset="0"/>
              </a:rPr>
              <a:t>A </a:t>
            </a:r>
            <a:r>
              <a:rPr lang="en-GB" sz="2400" dirty="0" err="1">
                <a:latin typeface="Arial" panose="020B0604020202020204" pitchFamily="34" charset="0"/>
                <a:cs typeface="Arial" panose="020B0604020202020204" pitchFamily="34" charset="0"/>
              </a:rPr>
              <a:t>Achmat</a:t>
            </a:r>
            <a:r>
              <a:rPr lang="en-GB" sz="2400" dirty="0">
                <a:latin typeface="Arial" panose="020B0604020202020204" pitchFamily="34" charset="0"/>
                <a:cs typeface="Arial" panose="020B0604020202020204" pitchFamily="34" charset="0"/>
              </a:rPr>
              <a:t> acquired an antique armchair and audio books for Anna.</a:t>
            </a:r>
          </a:p>
          <a:p>
            <a:pPr>
              <a:lnSpc>
                <a:spcPct val="150000"/>
              </a:lnSpc>
            </a:pPr>
            <a:r>
              <a:rPr lang="en-GB" sz="2400" dirty="0">
                <a:latin typeface="Arial" panose="020B0604020202020204" pitchFamily="34" charset="0"/>
                <a:cs typeface="Arial" panose="020B0604020202020204" pitchFamily="34" charset="0"/>
              </a:rPr>
              <a:t>B Bobbie bounced the blue ball blissfully while Bubbly baked butter biscuits.</a:t>
            </a:r>
          </a:p>
          <a:p>
            <a:pPr>
              <a:lnSpc>
                <a:spcPct val="150000"/>
              </a:lnSpc>
            </a:pPr>
            <a:r>
              <a:rPr lang="en-GB" sz="2400" dirty="0">
                <a:latin typeface="Arial" panose="020B0604020202020204" pitchFamily="34" charset="0"/>
                <a:cs typeface="Arial" panose="020B0604020202020204" pitchFamily="34" charset="0"/>
              </a:rPr>
              <a:t>C Cecelia counted cooldrink cans in the chicken coop.</a:t>
            </a:r>
          </a:p>
          <a:p>
            <a:pPr>
              <a:lnSpc>
                <a:spcPct val="150000"/>
              </a:lnSpc>
            </a:pPr>
            <a:r>
              <a:rPr lang="en-GB" sz="2400" dirty="0">
                <a:latin typeface="Arial" panose="020B0604020202020204" pitchFamily="34" charset="0"/>
                <a:cs typeface="Arial" panose="020B0604020202020204" pitchFamily="34" charset="0"/>
              </a:rPr>
              <a:t>D </a:t>
            </a:r>
            <a:r>
              <a:rPr lang="en-GB" sz="2400" dirty="0" err="1">
                <a:latin typeface="Arial" panose="020B0604020202020204" pitchFamily="34" charset="0"/>
                <a:cs typeface="Arial" panose="020B0604020202020204" pitchFamily="34" charset="0"/>
              </a:rPr>
              <a:t>Diddi</a:t>
            </a:r>
            <a:r>
              <a:rPr lang="en-GB" sz="2400" dirty="0">
                <a:latin typeface="Arial" panose="020B0604020202020204" pitchFamily="34" charset="0"/>
                <a:cs typeface="Arial" panose="020B0604020202020204" pitchFamily="34" charset="0"/>
              </a:rPr>
              <a:t> deliberately delayed the demolition of the damaged den.</a:t>
            </a:r>
          </a:p>
          <a:p>
            <a:pPr>
              <a:lnSpc>
                <a:spcPct val="150000"/>
              </a:lnSpc>
            </a:pPr>
            <a:r>
              <a:rPr lang="en-GB" sz="2400" dirty="0">
                <a:latin typeface="Arial" panose="020B0604020202020204" pitchFamily="34" charset="0"/>
                <a:cs typeface="Arial" panose="020B0604020202020204" pitchFamily="34" charset="0"/>
              </a:rPr>
              <a:t>E Ellie provided us with excellent endless evening entertainment.</a:t>
            </a:r>
          </a:p>
          <a:p>
            <a:pPr>
              <a:lnSpc>
                <a:spcPct val="150000"/>
              </a:lnSpc>
            </a:pPr>
            <a:r>
              <a:rPr lang="en-GB" sz="2400" dirty="0">
                <a:latin typeface="Arial" panose="020B0604020202020204" pitchFamily="34" charset="0"/>
                <a:cs typeface="Arial" panose="020B0604020202020204" pitchFamily="34" charset="0"/>
              </a:rPr>
              <a:t>F Fetch four fine fresh filleted fish from Florence.</a:t>
            </a:r>
          </a:p>
          <a:p>
            <a:pPr>
              <a:lnSpc>
                <a:spcPct val="150000"/>
              </a:lnSpc>
            </a:pPr>
            <a:r>
              <a:rPr lang="en-GB" sz="2400" dirty="0">
                <a:latin typeface="Arial" panose="020B0604020202020204" pitchFamily="34" charset="0"/>
                <a:cs typeface="Arial" panose="020B0604020202020204" pitchFamily="34" charset="0"/>
              </a:rPr>
              <a:t>G </a:t>
            </a:r>
            <a:r>
              <a:rPr lang="en-GB" sz="2400" dirty="0" err="1">
                <a:latin typeface="Arial" panose="020B0604020202020204" pitchFamily="34" charset="0"/>
                <a:cs typeface="Arial" panose="020B0604020202020204" pitchFamily="34" charset="0"/>
              </a:rPr>
              <a:t>Gogo</a:t>
            </a:r>
            <a:r>
              <a:rPr lang="en-GB" sz="2400" dirty="0">
                <a:latin typeface="Arial" panose="020B0604020202020204" pitchFamily="34" charset="0"/>
                <a:cs typeface="Arial" panose="020B0604020202020204" pitchFamily="34" charset="0"/>
              </a:rPr>
              <a:t> and Gwenda gathered gladioli from the garden.</a:t>
            </a:r>
          </a:p>
        </p:txBody>
      </p:sp>
    </p:spTree>
    <p:extLst>
      <p:ext uri="{BB962C8B-B14F-4D97-AF65-F5344CB8AC3E}">
        <p14:creationId xmlns:p14="http://schemas.microsoft.com/office/powerpoint/2010/main" val="1994679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Keyboard revisions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KEYBOARD REVISION: LETTER ASSOCIATION (CONT)</a:t>
            </a:r>
          </a:p>
          <a:p>
            <a:pPr>
              <a:lnSpc>
                <a:spcPct val="150000"/>
              </a:lnSpc>
            </a:pPr>
            <a:r>
              <a:rPr lang="en-GB" sz="2400" dirty="0">
                <a:latin typeface="Arial" panose="020B0604020202020204" pitchFamily="34" charset="0"/>
                <a:cs typeface="Arial" panose="020B0604020202020204" pitchFamily="34" charset="0"/>
              </a:rPr>
              <a:t>H </a:t>
            </a:r>
            <a:r>
              <a:rPr lang="en-GB" sz="2400" dirty="0" err="1">
                <a:latin typeface="Arial" panose="020B0604020202020204" pitchFamily="34" charset="0"/>
                <a:cs typeface="Arial" panose="020B0604020202020204" pitchFamily="34" charset="0"/>
              </a:rPr>
              <a:t>Hansie</a:t>
            </a:r>
            <a:r>
              <a:rPr lang="en-GB" sz="2400" dirty="0">
                <a:latin typeface="Arial" panose="020B0604020202020204" pitchFamily="34" charset="0"/>
                <a:cs typeface="Arial" panose="020B0604020202020204" pitchFamily="34" charset="0"/>
              </a:rPr>
              <a:t> heard how healthy humour helped Hollie and Hettie.</a:t>
            </a:r>
          </a:p>
          <a:p>
            <a:pPr>
              <a:lnSpc>
                <a:spcPct val="150000"/>
              </a:lnSpc>
            </a:pPr>
            <a:r>
              <a:rPr lang="en-GB" sz="2400" dirty="0">
                <a:latin typeface="Arial" panose="020B0604020202020204" pitchFamily="34" charset="0"/>
                <a:cs typeface="Arial" panose="020B0604020202020204" pitchFamily="34" charset="0"/>
              </a:rPr>
              <a:t>I Impromptu speech is impressive in Italian, Indonesian and Mandarin.</a:t>
            </a:r>
          </a:p>
          <a:p>
            <a:pPr>
              <a:lnSpc>
                <a:spcPct val="150000"/>
              </a:lnSpc>
            </a:pPr>
            <a:r>
              <a:rPr lang="en-GB" sz="2400" dirty="0">
                <a:latin typeface="Arial" panose="020B0604020202020204" pitchFamily="34" charset="0"/>
                <a:cs typeface="Arial" panose="020B0604020202020204" pitchFamily="34" charset="0"/>
              </a:rPr>
              <a:t>J Jonty jeered at Jack’s efforts to juggle jugs and jingle jewels.</a:t>
            </a:r>
          </a:p>
          <a:p>
            <a:pPr>
              <a:lnSpc>
                <a:spcPct val="150000"/>
              </a:lnSpc>
            </a:pPr>
            <a:r>
              <a:rPr lang="en-GB" sz="2400" dirty="0">
                <a:latin typeface="Arial" panose="020B0604020202020204" pitchFamily="34" charset="0"/>
                <a:cs typeface="Arial" panose="020B0604020202020204" pitchFamily="34" charset="0"/>
              </a:rPr>
              <a:t>K </a:t>
            </a:r>
            <a:r>
              <a:rPr lang="en-GB" sz="2400" dirty="0" err="1">
                <a:latin typeface="Arial" panose="020B0604020202020204" pitchFamily="34" charset="0"/>
                <a:cs typeface="Arial" panose="020B0604020202020204" pitchFamily="34" charset="0"/>
              </a:rPr>
              <a:t>Kataka</a:t>
            </a:r>
            <a:r>
              <a:rPr lang="en-GB" sz="2400" dirty="0">
                <a:latin typeface="Arial" panose="020B0604020202020204" pitchFamily="34" charset="0"/>
                <a:cs typeface="Arial" panose="020B0604020202020204" pitchFamily="34" charset="0"/>
              </a:rPr>
              <a:t> kept the Kenyan kitchen kettle for Kenneth.</a:t>
            </a:r>
          </a:p>
          <a:p>
            <a:pPr>
              <a:lnSpc>
                <a:spcPct val="150000"/>
              </a:lnSpc>
            </a:pPr>
            <a:r>
              <a:rPr lang="en-GB" sz="2400" dirty="0">
                <a:latin typeface="Arial" panose="020B0604020202020204" pitchFamily="34" charset="0"/>
                <a:cs typeface="Arial" panose="020B0604020202020204" pitchFamily="34" charset="0"/>
              </a:rPr>
              <a:t>L Lillian looked lovely in her lilac coat left on the ledge.</a:t>
            </a:r>
          </a:p>
          <a:p>
            <a:pPr>
              <a:lnSpc>
                <a:spcPct val="150000"/>
              </a:lnSpc>
            </a:pPr>
            <a:r>
              <a:rPr lang="en-GB" sz="2400" dirty="0">
                <a:latin typeface="Arial" panose="020B0604020202020204" pitchFamily="34" charset="0"/>
                <a:cs typeface="Arial" panose="020B0604020202020204" pitchFamily="34" charset="0"/>
              </a:rPr>
              <a:t>M </a:t>
            </a:r>
            <a:r>
              <a:rPr lang="en-GB" sz="2400" dirty="0" err="1">
                <a:latin typeface="Arial" panose="020B0604020202020204" pitchFamily="34" charset="0"/>
                <a:cs typeface="Arial" panose="020B0604020202020204" pitchFamily="34" charset="0"/>
              </a:rPr>
              <a:t>Mimmie</a:t>
            </a:r>
            <a:r>
              <a:rPr lang="en-GB" sz="2400" dirty="0">
                <a:latin typeface="Arial" panose="020B0604020202020204" pitchFamily="34" charset="0"/>
                <a:cs typeface="Arial" panose="020B0604020202020204" pitchFamily="34" charset="0"/>
              </a:rPr>
              <a:t> managed to save money making mushy macaroons.</a:t>
            </a:r>
          </a:p>
          <a:p>
            <a:pPr>
              <a:lnSpc>
                <a:spcPct val="150000"/>
              </a:lnSpc>
            </a:pPr>
            <a:r>
              <a:rPr lang="en-GB" sz="2400" dirty="0">
                <a:latin typeface="Arial" panose="020B0604020202020204" pitchFamily="34" charset="0"/>
                <a:cs typeface="Arial" panose="020B0604020202020204" pitchFamily="34" charset="0"/>
              </a:rPr>
              <a:t>N Neville needs ninety new musicians, not ninety nine.</a:t>
            </a:r>
          </a:p>
          <a:p>
            <a:pPr>
              <a:lnSpc>
                <a:spcPct val="150000"/>
              </a:lnSpc>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5045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Keyboard revisions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KEYBOARD REVISION: LETTER ASSOCIATION (CONT)</a:t>
            </a:r>
          </a:p>
          <a:p>
            <a:pPr>
              <a:lnSpc>
                <a:spcPct val="150000"/>
              </a:lnSpc>
            </a:pPr>
            <a:r>
              <a:rPr lang="en-GB" sz="2400" dirty="0">
                <a:latin typeface="Arial" panose="020B0604020202020204" pitchFamily="34" charset="0"/>
                <a:cs typeface="Arial" panose="020B0604020202020204" pitchFamily="34" charset="0"/>
              </a:rPr>
              <a:t>O Obtain oil that comes out of the outsize olives.</a:t>
            </a:r>
          </a:p>
          <a:p>
            <a:pPr>
              <a:lnSpc>
                <a:spcPct val="150000"/>
              </a:lnSpc>
            </a:pPr>
            <a:r>
              <a:rPr lang="en-GB" sz="2400" dirty="0">
                <a:latin typeface="Arial" panose="020B0604020202020204" pitchFamily="34" charset="0"/>
                <a:cs typeface="Arial" panose="020B0604020202020204" pitchFamily="34" charset="0"/>
              </a:rPr>
              <a:t>P Particular people prefer pigeons to pigs and pansies to poppies.</a:t>
            </a:r>
          </a:p>
          <a:p>
            <a:pPr>
              <a:lnSpc>
                <a:spcPct val="150000"/>
              </a:lnSpc>
            </a:pPr>
            <a:r>
              <a:rPr lang="en-GB" sz="2400" dirty="0">
                <a:latin typeface="Arial" panose="020B0604020202020204" pitchFamily="34" charset="0"/>
                <a:cs typeface="Arial" panose="020B0604020202020204" pitchFamily="34" charset="0"/>
              </a:rPr>
              <a:t>Q </a:t>
            </a:r>
            <a:r>
              <a:rPr lang="en-GB" sz="2400" dirty="0" err="1">
                <a:latin typeface="Arial" panose="020B0604020202020204" pitchFamily="34" charset="0"/>
                <a:cs typeface="Arial" panose="020B0604020202020204" pitchFamily="34" charset="0"/>
              </a:rPr>
              <a:t>Quendon</a:t>
            </a:r>
            <a:r>
              <a:rPr lang="en-GB" sz="2400" dirty="0">
                <a:latin typeface="Arial" panose="020B0604020202020204" pitchFamily="34" charset="0"/>
                <a:cs typeface="Arial" panose="020B0604020202020204" pitchFamily="34" charset="0"/>
              </a:rPr>
              <a:t> queried the quantity and quality of the quartz.</a:t>
            </a:r>
          </a:p>
          <a:p>
            <a:pPr>
              <a:lnSpc>
                <a:spcPct val="150000"/>
              </a:lnSpc>
            </a:pPr>
            <a:r>
              <a:rPr lang="en-GB" sz="2400" dirty="0">
                <a:latin typeface="Arial" panose="020B0604020202020204" pitchFamily="34" charset="0"/>
                <a:cs typeface="Arial" panose="020B0604020202020204" pitchFamily="34" charset="0"/>
              </a:rPr>
              <a:t>R Rashied the rascal ran round the rugged rocks still wearing his rucksack.</a:t>
            </a:r>
          </a:p>
          <a:p>
            <a:pPr>
              <a:lnSpc>
                <a:spcPct val="150000"/>
              </a:lnSpc>
            </a:pPr>
            <a:r>
              <a:rPr lang="en-GB" sz="2400" dirty="0">
                <a:latin typeface="Arial" panose="020B0604020202020204" pitchFamily="34" charset="0"/>
                <a:cs typeface="Arial" panose="020B0604020202020204" pitchFamily="34" charset="0"/>
              </a:rPr>
              <a:t>S Sibongile sizzles in the summer sun silently instead of showering.</a:t>
            </a:r>
          </a:p>
          <a:p>
            <a:pPr>
              <a:lnSpc>
                <a:spcPct val="150000"/>
              </a:lnSpc>
            </a:pPr>
            <a:r>
              <a:rPr lang="en-GB" sz="2400" dirty="0">
                <a:latin typeface="Arial" panose="020B0604020202020204" pitchFamily="34" charset="0"/>
                <a:cs typeface="Arial" panose="020B0604020202020204" pitchFamily="34" charset="0"/>
              </a:rPr>
              <a:t>T Tata tattled tales to the tired teacher at teatime.</a:t>
            </a:r>
          </a:p>
          <a:p>
            <a:pPr>
              <a:lnSpc>
                <a:spcPct val="150000"/>
              </a:lnSpc>
            </a:pPr>
            <a:r>
              <a:rPr lang="en-GB" sz="2400" dirty="0">
                <a:latin typeface="Arial" panose="020B0604020202020204" pitchFamily="34" charset="0"/>
                <a:cs typeface="Arial" panose="020B0604020202020204" pitchFamily="34" charset="0"/>
              </a:rPr>
              <a:t>U Una undertook upholstery at Underwood University.</a:t>
            </a:r>
          </a:p>
        </p:txBody>
      </p:sp>
    </p:spTree>
    <p:extLst>
      <p:ext uri="{BB962C8B-B14F-4D97-AF65-F5344CB8AC3E}">
        <p14:creationId xmlns:p14="http://schemas.microsoft.com/office/powerpoint/2010/main" val="1600071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Keyboard revisions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KEYBOARD REVISION: LETTER ASSOCIATION (CONT)</a:t>
            </a:r>
          </a:p>
          <a:p>
            <a:pPr>
              <a:lnSpc>
                <a:spcPct val="150000"/>
              </a:lnSpc>
            </a:pPr>
            <a:r>
              <a:rPr lang="en-GB" sz="2400" dirty="0">
                <a:latin typeface="Arial" panose="020B0604020202020204" pitchFamily="34" charset="0"/>
                <a:cs typeface="Arial" panose="020B0604020202020204" pitchFamily="34" charset="0"/>
              </a:rPr>
              <a:t>V Vera and </a:t>
            </a:r>
            <a:r>
              <a:rPr lang="en-GB" sz="2400" dirty="0" err="1">
                <a:latin typeface="Arial" panose="020B0604020202020204" pitchFamily="34" charset="0"/>
                <a:cs typeface="Arial" panose="020B0604020202020204" pitchFamily="34" charset="0"/>
              </a:rPr>
              <a:t>Vanesh</a:t>
            </a:r>
            <a:r>
              <a:rPr lang="en-GB" sz="2400" dirty="0">
                <a:latin typeface="Arial" panose="020B0604020202020204" pitchFamily="34" charset="0"/>
                <a:cs typeface="Arial" panose="020B0604020202020204" pitchFamily="34" charset="0"/>
              </a:rPr>
              <a:t> were vaccinated on vacation in Vietnam.</a:t>
            </a:r>
          </a:p>
          <a:p>
            <a:pPr>
              <a:lnSpc>
                <a:spcPct val="150000"/>
              </a:lnSpc>
            </a:pPr>
            <a:r>
              <a:rPr lang="en-GB" sz="2400" dirty="0">
                <a:latin typeface="Arial" panose="020B0604020202020204" pitchFamily="34" charset="0"/>
                <a:cs typeface="Arial" panose="020B0604020202020204" pitchFamily="34" charset="0"/>
              </a:rPr>
              <a:t>W We whistle while waiting for Wilma to wrap the waistcoats.</a:t>
            </a:r>
          </a:p>
          <a:p>
            <a:pPr>
              <a:lnSpc>
                <a:spcPct val="150000"/>
              </a:lnSpc>
            </a:pPr>
            <a:r>
              <a:rPr lang="en-GB" sz="2400" dirty="0">
                <a:latin typeface="Arial" panose="020B0604020202020204" pitchFamily="34" charset="0"/>
                <a:cs typeface="Arial" panose="020B0604020202020204" pitchFamily="34" charset="0"/>
              </a:rPr>
              <a:t>X Xolani used xylem to repair his extraordinary xylophone.</a:t>
            </a:r>
          </a:p>
          <a:p>
            <a:pPr>
              <a:lnSpc>
                <a:spcPct val="150000"/>
              </a:lnSpc>
            </a:pPr>
            <a:r>
              <a:rPr lang="en-GB" sz="2400" dirty="0">
                <a:latin typeface="Arial" panose="020B0604020202020204" pitchFamily="34" charset="0"/>
                <a:cs typeface="Arial" panose="020B0604020202020204" pitchFamily="34" charset="0"/>
              </a:rPr>
              <a:t>Y Youths yell and yodel out yonder in Yellowwood Park.</a:t>
            </a:r>
          </a:p>
          <a:p>
            <a:pPr>
              <a:lnSpc>
                <a:spcPct val="150000"/>
              </a:lnSpc>
            </a:pPr>
            <a:r>
              <a:rPr lang="en-GB" sz="2400" dirty="0">
                <a:latin typeface="Arial" panose="020B0604020202020204" pitchFamily="34" charset="0"/>
                <a:cs typeface="Arial" panose="020B0604020202020204" pitchFamily="34" charset="0"/>
              </a:rPr>
              <a:t>Z The </a:t>
            </a:r>
            <a:r>
              <a:rPr lang="en-GB" sz="2400" dirty="0" err="1">
                <a:latin typeface="Arial" panose="020B0604020202020204" pitchFamily="34" charset="0"/>
                <a:cs typeface="Arial" panose="020B0604020202020204" pitchFamily="34" charset="0"/>
              </a:rPr>
              <a:t>Zanazos</a:t>
            </a:r>
            <a:r>
              <a:rPr lang="en-GB" sz="2400" dirty="0">
                <a:latin typeface="Arial" panose="020B0604020202020204" pitchFamily="34" charset="0"/>
                <a:cs typeface="Arial" panose="020B0604020202020204" pitchFamily="34" charset="0"/>
              </a:rPr>
              <a:t> visited the zebra in the zoo at </a:t>
            </a:r>
            <a:r>
              <a:rPr lang="en-GB" sz="2400" dirty="0" err="1">
                <a:latin typeface="Arial" panose="020B0604020202020204" pitchFamily="34" charset="0"/>
                <a:cs typeface="Arial" panose="020B0604020202020204" pitchFamily="34" charset="0"/>
              </a:rPr>
              <a:t>Zevenwacht</a:t>
            </a:r>
            <a:r>
              <a:rPr lang="en-GB"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83419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Keyboard revisions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KEYBOARD REVISION: ONE MINUTE DRILLS</a:t>
            </a:r>
          </a:p>
          <a:p>
            <a:pPr>
              <a:lnSpc>
                <a:spcPct val="150000"/>
              </a:lnSpc>
            </a:pPr>
            <a:r>
              <a:rPr lang="en-GB" sz="2400" dirty="0">
                <a:latin typeface="Arial" panose="020B0604020202020204" pitchFamily="34" charset="0"/>
                <a:cs typeface="Arial" panose="020B0604020202020204" pitchFamily="34" charset="0"/>
              </a:rPr>
              <a:t>Certain one minute drills can be used daily to enhance finger fitness. Finger fitness improves typing speed. For example:</a:t>
            </a:r>
          </a:p>
          <a:p>
            <a:pPr>
              <a:lnSpc>
                <a:spcPct val="150000"/>
              </a:lnSpc>
            </a:pPr>
            <a:r>
              <a:rPr lang="en-GB" sz="2400" dirty="0">
                <a:latin typeface="Arial" panose="020B0604020202020204" pitchFamily="34" charset="0"/>
                <a:cs typeface="Arial" panose="020B0604020202020204" pitchFamily="34" charset="0"/>
              </a:rPr>
              <a:t>40 WPM Whenever I hear tom-toms accompanied by reed pipes, a scene of fire comes back to me down the years. It is the special temple outside the city, and thousands are moving eagerly down the east coast in.</a:t>
            </a:r>
          </a:p>
        </p:txBody>
      </p:sp>
    </p:spTree>
    <p:extLst>
      <p:ext uri="{BB962C8B-B14F-4D97-AF65-F5344CB8AC3E}">
        <p14:creationId xmlns:p14="http://schemas.microsoft.com/office/powerpoint/2010/main" val="639493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Keyboard revisions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57785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MARKING SCHEDULE FOR SPEED AND ACCURACY</a:t>
            </a:r>
          </a:p>
        </p:txBody>
      </p:sp>
      <p:pic>
        <p:nvPicPr>
          <p:cNvPr id="2" name="Picture 1">
            <a:extLst>
              <a:ext uri="{FF2B5EF4-FFF2-40B4-BE49-F238E27FC236}">
                <a16:creationId xmlns:a16="http://schemas.microsoft.com/office/drawing/2014/main" id="{FCF2F6AA-DB57-41BE-8F3B-DFE357795520}"/>
              </a:ext>
            </a:extLst>
          </p:cNvPr>
          <p:cNvPicPr>
            <a:picLocks noChangeAspect="1"/>
          </p:cNvPicPr>
          <p:nvPr/>
        </p:nvPicPr>
        <p:blipFill>
          <a:blip r:embed="rId3"/>
          <a:stretch>
            <a:fillRect/>
          </a:stretch>
        </p:blipFill>
        <p:spPr>
          <a:xfrm>
            <a:off x="4773521" y="2485766"/>
            <a:ext cx="2644959" cy="3321942"/>
          </a:xfrm>
          <a:prstGeom prst="rect">
            <a:avLst/>
          </a:prstGeom>
        </p:spPr>
      </p:pic>
    </p:spTree>
    <p:extLst>
      <p:ext uri="{BB962C8B-B14F-4D97-AF65-F5344CB8AC3E}">
        <p14:creationId xmlns:p14="http://schemas.microsoft.com/office/powerpoint/2010/main" val="3847013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4563</TotalTime>
  <Words>2075</Words>
  <Application>Microsoft Office PowerPoint</Application>
  <PresentationFormat>Widescreen</PresentationFormat>
  <Paragraphs>194</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Brandon Grotesque Medium</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Ryk Cloete</dc:creator>
  <cp:lastModifiedBy>Becky Leighton</cp:lastModifiedBy>
  <cp:revision>120</cp:revision>
  <dcterms:created xsi:type="dcterms:W3CDTF">2018-09-18T08:47:31Z</dcterms:created>
  <dcterms:modified xsi:type="dcterms:W3CDTF">2019-10-31T16:30:25Z</dcterms:modified>
</cp:coreProperties>
</file>