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56" r:id="rId2"/>
    <p:sldId id="258" r:id="rId3"/>
    <p:sldId id="260" r:id="rId4"/>
    <p:sldId id="270" r:id="rId5"/>
    <p:sldId id="261" r:id="rId6"/>
    <p:sldId id="272" r:id="rId7"/>
    <p:sldId id="273" r:id="rId8"/>
    <p:sldId id="274" r:id="rId9"/>
    <p:sldId id="275" r:id="rId10"/>
    <p:sldId id="276" r:id="rId11"/>
    <p:sldId id="262" r:id="rId12"/>
    <p:sldId id="278" r:id="rId13"/>
    <p:sldId id="279" r:id="rId14"/>
    <p:sldId id="263" r:id="rId15"/>
    <p:sldId id="282" r:id="rId16"/>
    <p:sldId id="283" r:id="rId17"/>
    <p:sldId id="284" r:id="rId18"/>
    <p:sldId id="285" r:id="rId19"/>
    <p:sldId id="264" r:id="rId20"/>
    <p:sldId id="287" r:id="rId21"/>
    <p:sldId id="289" r:id="rId22"/>
    <p:sldId id="290" r:id="rId23"/>
    <p:sldId id="265" r:id="rId24"/>
    <p:sldId id="291" r:id="rId25"/>
    <p:sldId id="315" r:id="rId26"/>
    <p:sldId id="293" r:id="rId27"/>
    <p:sldId id="294" r:id="rId28"/>
    <p:sldId id="295" r:id="rId29"/>
    <p:sldId id="266" r:id="rId30"/>
    <p:sldId id="296" r:id="rId31"/>
    <p:sldId id="298" r:id="rId32"/>
    <p:sldId id="316" r:id="rId33"/>
    <p:sldId id="299" r:id="rId34"/>
    <p:sldId id="300" r:id="rId35"/>
    <p:sldId id="301" r:id="rId36"/>
    <p:sldId id="267" r:id="rId37"/>
    <p:sldId id="302" r:id="rId38"/>
    <p:sldId id="304" r:id="rId39"/>
    <p:sldId id="305" r:id="rId40"/>
    <p:sldId id="306" r:id="rId41"/>
    <p:sldId id="268" r:id="rId42"/>
    <p:sldId id="307" r:id="rId43"/>
    <p:sldId id="309" r:id="rId44"/>
    <p:sldId id="310" r:id="rId45"/>
    <p:sldId id="317" r:id="rId46"/>
    <p:sldId id="311" r:id="rId47"/>
    <p:sldId id="269" r:id="rId48"/>
    <p:sldId id="313" r:id="rId49"/>
    <p:sldId id="314"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659"/>
    <p:restoredTop sz="94167"/>
  </p:normalViewPr>
  <p:slideViewPr>
    <p:cSldViewPr snapToGrid="0" snapToObjects="1">
      <p:cViewPr varScale="1">
        <p:scale>
          <a:sx n="54" d="100"/>
          <a:sy n="54" d="100"/>
        </p:scale>
        <p:origin x="102" y="32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2F4801-BA43-6348-80EB-5FB554B884D2}" type="datetimeFigureOut">
              <a:rPr lang="en-US" smtClean="0"/>
              <a:t>12/18/2018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BB7F2E-0BFA-4144-AC3B-0F860CDBBA21}" type="slidenum">
              <a:rPr lang="en-US" smtClean="0"/>
              <a:t>‹#›</a:t>
            </a:fld>
            <a:endParaRPr lang="en-US"/>
          </a:p>
        </p:txBody>
      </p:sp>
    </p:spTree>
    <p:extLst>
      <p:ext uri="{BB962C8B-B14F-4D97-AF65-F5344CB8AC3E}">
        <p14:creationId xmlns:p14="http://schemas.microsoft.com/office/powerpoint/2010/main" val="131789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BB7F2E-0BFA-4144-AC3B-0F860CDBBA21}" type="slidenum">
              <a:rPr lang="en-US" smtClean="0"/>
              <a:t>25</a:t>
            </a:fld>
            <a:endParaRPr lang="en-US"/>
          </a:p>
        </p:txBody>
      </p:sp>
    </p:spTree>
    <p:extLst>
      <p:ext uri="{BB962C8B-B14F-4D97-AF65-F5344CB8AC3E}">
        <p14:creationId xmlns:p14="http://schemas.microsoft.com/office/powerpoint/2010/main" val="933410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C996-B2B9-5240-B316-5F32F694CD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150061-F33B-1B4A-91E5-C949D034E9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85B5E1-A19B-704F-8702-F512E9442226}"/>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4DE411AE-BFF1-9A41-83A8-41AAE6C746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A59E9A-86AB-234B-9208-CBE0FF33772B}"/>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53042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D51DE-1CDB-1F4B-BC0E-3B66D909FC8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EF3569-F8AB-9A4A-994A-749B93653A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E29316-AB93-C642-9A75-2F6D0AE98E05}"/>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C3B41DCC-FA20-DC41-8FAD-2CE86B5F0C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09FB14-979F-B449-9D48-74BE686816FB}"/>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25844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5250C3-D53E-A041-A9DB-1045605D2E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BA64DC-20F7-AD49-920F-A006498DE1F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99E27B-924A-0249-8B0C-E673A4375B98}"/>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F876B186-AD16-124B-BE89-F100238EF6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7A8E32-8AA1-6E4A-8993-363D1F968077}"/>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67625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5DF35-2610-7D4D-A15B-38E23A711C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774792-A591-0C43-A39A-596364DDF4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12403-A56B-954C-A4E0-716C875DB96A}"/>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A7D762AB-59D0-F04F-8C34-35F2AECCAE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56A6CB-52D2-5B4D-B0FC-E5CA94A6915A}"/>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569762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1E9E-6383-934F-A592-666F1B477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55E675-05B5-8645-ABC3-CFFE91C188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F9AC746-9B0D-AD4C-AA37-3E4813359926}"/>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29A9664B-DEB2-6849-B2CF-91A197B6BC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BE64E7-1787-0E4B-93E6-10DABAC204FD}"/>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399638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E4FC-0EE0-9F47-8AB9-6678F2305D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D65237-F45C-1842-9DF3-370D3AB1BA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79DEFCD-7FF3-DE43-BDE5-42CE773DA46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9812F5-1021-C246-B4E4-D46D0E2A6C6E}"/>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6" name="Footer Placeholder 5">
            <a:extLst>
              <a:ext uri="{FF2B5EF4-FFF2-40B4-BE49-F238E27FC236}">
                <a16:creationId xmlns:a16="http://schemas.microsoft.com/office/drawing/2014/main" id="{47A7527D-1E2A-5442-8A21-63CF03ECB3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6B47F9-C074-D34C-8B3E-49A1E821EA07}"/>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159990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6F142-7397-134B-8816-B6156965040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0A7593-10F5-D546-8CC0-773B3A36B1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156E0F-EE48-2446-9BFD-94C0BB5E1C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408884-E1C4-6A41-8A74-F235FF4DE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C501CA7-3A87-F941-9BEB-6AD71F516B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B77EB5-BB91-C246-A4C2-A6511A489F2D}"/>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8" name="Footer Placeholder 7">
            <a:extLst>
              <a:ext uri="{FF2B5EF4-FFF2-40B4-BE49-F238E27FC236}">
                <a16:creationId xmlns:a16="http://schemas.microsoft.com/office/drawing/2014/main" id="{0C68161F-E103-774E-AF32-7A1536F5946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688133-4C64-B241-BAFD-20C898ED8F79}"/>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166876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F5658-9AB8-6D47-82B1-FE28A752094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2EFBAAB-5A28-3646-B5A3-3C70F15071A6}"/>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4" name="Footer Placeholder 3">
            <a:extLst>
              <a:ext uri="{FF2B5EF4-FFF2-40B4-BE49-F238E27FC236}">
                <a16:creationId xmlns:a16="http://schemas.microsoft.com/office/drawing/2014/main" id="{BC549E09-20BB-EC43-86CE-81E72A3A8F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380216F-DEAD-FA4E-9959-32A9F9EE2B5F}"/>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85926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D9C0C-84EB-D04C-AE55-EA2CA6003F1C}"/>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3" name="Footer Placeholder 2">
            <a:extLst>
              <a:ext uri="{FF2B5EF4-FFF2-40B4-BE49-F238E27FC236}">
                <a16:creationId xmlns:a16="http://schemas.microsoft.com/office/drawing/2014/main" id="{52DDEC6D-E524-4446-ACF7-5E570DDFAD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877F6E-5903-8A4F-B6B4-506ADA2BF843}"/>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01812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C2AF-CB84-CE4D-BB17-9BCD0BEE0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9B20B3-45CE-EC4E-BA6D-FA4FD4B16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54BC5E-71F7-E742-9409-CA8CA235B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E0B373-D001-604D-982A-08CA677FD784}"/>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6" name="Footer Placeholder 5">
            <a:extLst>
              <a:ext uri="{FF2B5EF4-FFF2-40B4-BE49-F238E27FC236}">
                <a16:creationId xmlns:a16="http://schemas.microsoft.com/office/drawing/2014/main" id="{540A53A4-9FF5-354D-9804-63AC381E50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6BE2C6-B8B8-094D-A85A-744FFA7DFD34}"/>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156639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7EDF-2AC2-6D43-91AD-2FC7CA563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171A7A0-8EE4-5F4E-8431-6698219AC6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A29AC0-5F77-6A4E-9E7E-2470D2087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012124-AAD0-434C-BB3D-99DF851B953C}"/>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6" name="Footer Placeholder 5">
            <a:extLst>
              <a:ext uri="{FF2B5EF4-FFF2-40B4-BE49-F238E27FC236}">
                <a16:creationId xmlns:a16="http://schemas.microsoft.com/office/drawing/2014/main" id="{EA971030-798C-1C48-9A71-7398ECA861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1CB539-5901-1540-9072-7C0C108B2F3C}"/>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95305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A0815C-FC18-0D4F-9BB0-7E51A018C2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A39992-E157-964F-9AA8-EEFBFFCC11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1A1A3F-696C-0B4F-B81C-505E822DA6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775A592D-4E04-0940-8787-6F9AF0A732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0887DF6-B662-1A43-8D83-3032652B80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ECE69-9CD1-F14B-A56D-9503437A8985}" type="slidenum">
              <a:rPr lang="en-GB" smtClean="0"/>
              <a:t>‹#›</a:t>
            </a:fld>
            <a:endParaRPr lang="en-GB"/>
          </a:p>
        </p:txBody>
      </p:sp>
    </p:spTree>
    <p:extLst>
      <p:ext uri="{BB962C8B-B14F-4D97-AF65-F5344CB8AC3E}">
        <p14:creationId xmlns:p14="http://schemas.microsoft.com/office/powerpoint/2010/main" val="4217366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2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9377FD4-9219-42BE-B589-FB81CF14DC2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20" y="1"/>
            <a:ext cx="12191998" cy="6862982"/>
          </a:xfrm>
          <a:prstGeom prst="rect">
            <a:avLst/>
          </a:prstGeom>
        </p:spPr>
      </p:pic>
      <p:sp>
        <p:nvSpPr>
          <p:cNvPr id="6" name="TextBox 5">
            <a:extLst>
              <a:ext uri="{FF2B5EF4-FFF2-40B4-BE49-F238E27FC236}">
                <a16:creationId xmlns:a16="http://schemas.microsoft.com/office/drawing/2014/main" id="{2010E631-21CE-6343-B0E6-9C72C5DAC70D}"/>
              </a:ext>
            </a:extLst>
          </p:cNvPr>
          <p:cNvSpPr txBox="1"/>
          <p:nvPr/>
        </p:nvSpPr>
        <p:spPr>
          <a:xfrm>
            <a:off x="-1020" y="5108656"/>
            <a:ext cx="12191999" cy="1754326"/>
          </a:xfrm>
          <a:prstGeom prst="rect">
            <a:avLst/>
          </a:prstGeom>
          <a:solidFill>
            <a:schemeClr val="accent2"/>
          </a:solidFill>
        </p:spPr>
        <p:txBody>
          <a:bodyPr wrap="square" rtlCol="0">
            <a:spAutoFit/>
          </a:bodyPr>
          <a:lstStyle/>
          <a:p>
            <a:pPr algn="r"/>
            <a:r>
              <a:rPr lang="en-GB" sz="5400" b="1">
                <a:solidFill>
                  <a:schemeClr val="bg1"/>
                </a:solidFill>
                <a:latin typeface="Brandon Grotesque Medium" panose="020B0603020203060202" pitchFamily="34" charset="77"/>
              </a:rPr>
              <a:t>Entrepreneurship &amp; </a:t>
            </a:r>
            <a:r>
              <a:rPr lang="en-GB" sz="5400" b="1" dirty="0">
                <a:solidFill>
                  <a:schemeClr val="bg1"/>
                </a:solidFill>
                <a:latin typeface="Brandon Grotesque Medium" panose="020B0603020203060202" pitchFamily="34" charset="77"/>
              </a:rPr>
              <a:t>Business Management N6</a:t>
            </a:r>
          </a:p>
        </p:txBody>
      </p:sp>
      <p:pic>
        <p:nvPicPr>
          <p:cNvPr id="8" name="Picture 7">
            <a:extLst>
              <a:ext uri="{FF2B5EF4-FFF2-40B4-BE49-F238E27FC236}">
                <a16:creationId xmlns:a16="http://schemas.microsoft.com/office/drawing/2014/main" id="{AEAFD9B4-3832-9845-B14D-BFFC5D28A267}"/>
              </a:ext>
            </a:extLst>
          </p:cNvPr>
          <p:cNvPicPr>
            <a:picLocks noChangeAspect="1"/>
          </p:cNvPicPr>
          <p:nvPr/>
        </p:nvPicPr>
        <p:blipFill>
          <a:blip r:embed="rId3"/>
          <a:stretch>
            <a:fillRect/>
          </a:stretch>
        </p:blipFill>
        <p:spPr>
          <a:xfrm>
            <a:off x="-1523627" y="-858622"/>
            <a:ext cx="6512486" cy="6512486"/>
          </a:xfrm>
          <a:prstGeom prst="rect">
            <a:avLst/>
          </a:prstGeom>
        </p:spPr>
      </p:pic>
    </p:spTree>
    <p:extLst>
      <p:ext uri="{BB962C8B-B14F-4D97-AF65-F5344CB8AC3E}">
        <p14:creationId xmlns:p14="http://schemas.microsoft.com/office/powerpoint/2010/main" val="3800100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a:latin typeface="Arial" panose="020B0604020202020204" pitchFamily="34" charset="0"/>
                <a:cs typeface="Arial" panose="020B0604020202020204" pitchFamily="34" charset="0"/>
              </a:rPr>
              <a:t>Chapter 2: Dynamic business environment (continued</a:t>
            </a:r>
            <a:r>
              <a:rPr lang="en-GB" sz="2400" b="1" dirty="0">
                <a:latin typeface="Arial" panose="020B0604020202020204" pitchFamily="34" charset="0"/>
                <a:cs typeface="Arial" panose="020B0604020202020204" pitchFamily="34" charset="0"/>
              </a:rPr>
              <a:t>)</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5632311"/>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CHANGE</a:t>
            </a:r>
          </a:p>
          <a:p>
            <a:pPr>
              <a:lnSpc>
                <a:spcPct val="150000"/>
              </a:lnSpc>
            </a:pPr>
            <a:r>
              <a:rPr lang="en-GB" sz="2400" dirty="0">
                <a:latin typeface="Arial" panose="020B0604020202020204" pitchFamily="34" charset="0"/>
                <a:cs typeface="Arial" panose="020B0604020202020204" pitchFamily="34" charset="0"/>
              </a:rPr>
              <a:t>Organisations are influenced by economic, political, technological, climatic and various other changes. There are reasons for the benefits of change for a business: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Competition;</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Government;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Employees;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Environment.</a:t>
            </a:r>
          </a:p>
          <a:p>
            <a:pPr marL="342900" indent="-342900">
              <a:lnSpc>
                <a:spcPct val="150000"/>
              </a:lnSpc>
              <a:buFont typeface="Arial" charset="0"/>
              <a:buChar char="•"/>
            </a:pPr>
            <a:endParaRPr lang="en-GB" sz="2400" dirty="0">
              <a:latin typeface="Arial" panose="020B0604020202020204" pitchFamily="34" charset="0"/>
              <a:cs typeface="Arial" panose="020B0604020202020204" pitchFamily="34" charset="0"/>
            </a:endParaRPr>
          </a:p>
          <a:p>
            <a:pPr>
              <a:lnSpc>
                <a:spcPct val="150000"/>
              </a:lnSpc>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6299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28B85D4-D894-4087-A66D-704B7A4E075C}"/>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A company’s mission is the vision a manager has of what his or her business is trying to do and to become in the future. A mission statement indicates the route the company is going to follow in future.</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1200329"/>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Chapter 3: Implementation of strategic planning in your business</a:t>
            </a:r>
          </a:p>
        </p:txBody>
      </p:sp>
    </p:spTree>
    <p:extLst>
      <p:ext uri="{BB962C8B-B14F-4D97-AF65-F5344CB8AC3E}">
        <p14:creationId xmlns:p14="http://schemas.microsoft.com/office/powerpoint/2010/main" val="1126789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830997"/>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3: Implementation of strategic planning in your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BUSINESS STRATEGY</a:t>
            </a:r>
          </a:p>
          <a:p>
            <a:pPr>
              <a:lnSpc>
                <a:spcPct val="150000"/>
              </a:lnSpc>
            </a:pPr>
            <a:r>
              <a:rPr lang="en-GB" sz="2400" dirty="0">
                <a:latin typeface="Arial" panose="020B0604020202020204" pitchFamily="34" charset="0"/>
                <a:cs typeface="Arial" panose="020B0604020202020204" pitchFamily="34" charset="0"/>
              </a:rPr>
              <a:t>Strategies guide companies on how to achieve long-term objectives and how to strive towards the company’s mission. Strategies indicate how to reach performance targets, how to compete successfully against rivals, and how to obtain a competitive advantage. Implementing a strategy is the beginning of an ongoing process in business management.</a:t>
            </a:r>
          </a:p>
        </p:txBody>
      </p:sp>
    </p:spTree>
    <p:extLst>
      <p:ext uri="{BB962C8B-B14F-4D97-AF65-F5344CB8AC3E}">
        <p14:creationId xmlns:p14="http://schemas.microsoft.com/office/powerpoint/2010/main" val="781039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830997"/>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3: Implementation of strategic planning in your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STRATEGY IMPLEMENTATION</a:t>
            </a:r>
          </a:p>
          <a:p>
            <a:pPr>
              <a:lnSpc>
                <a:spcPct val="150000"/>
              </a:lnSpc>
            </a:pPr>
            <a:r>
              <a:rPr lang="en-GB" sz="2400" dirty="0">
                <a:latin typeface="Arial" panose="020B0604020202020204" pitchFamily="34" charset="0"/>
                <a:cs typeface="Arial" panose="020B0604020202020204" pitchFamily="34" charset="0"/>
              </a:rPr>
              <a:t>There are several factors that will influence implementation of strategies: </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Buy-in from workforce;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Sufficient resources;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Existing structures, policies and procedures;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Incentives.</a:t>
            </a:r>
          </a:p>
        </p:txBody>
      </p:sp>
    </p:spTree>
    <p:extLst>
      <p:ext uri="{BB962C8B-B14F-4D97-AF65-F5344CB8AC3E}">
        <p14:creationId xmlns:p14="http://schemas.microsoft.com/office/powerpoint/2010/main" val="163310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28B85D4-D894-4087-A66D-704B7A4E075C}"/>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An industry competitive analysis refers to the external situational analysis of a single-business company. It looks at the macro-environment of the  business; analyses the overall position of an industry and then makes decisions whether the industry is an attractive option.</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Chapter 4: Competitive analysis</a:t>
            </a:r>
          </a:p>
        </p:txBody>
      </p:sp>
    </p:spTree>
    <p:extLst>
      <p:ext uri="{BB962C8B-B14F-4D97-AF65-F5344CB8AC3E}">
        <p14:creationId xmlns:p14="http://schemas.microsoft.com/office/powerpoint/2010/main" val="484014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4: Competitive analysis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863412" y="1254059"/>
            <a:ext cx="10456209" cy="1754326"/>
          </a:xfrm>
          <a:prstGeom prst="rect">
            <a:avLst/>
          </a:prstGeom>
          <a:noFill/>
        </p:spPr>
        <p:txBody>
          <a:bodyPr wrap="square" numCol="1"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DOMINANT ECONOMIC CHARACTERISTICS</a:t>
            </a:r>
          </a:p>
          <a:p>
            <a:pPr>
              <a:lnSpc>
                <a:spcPct val="150000"/>
              </a:lnSpc>
            </a:pPr>
            <a:r>
              <a:rPr lang="en-GB" sz="2400" dirty="0">
                <a:latin typeface="Arial" panose="020B0604020202020204" pitchFamily="34" charset="0"/>
                <a:cs typeface="Arial" panose="020B0604020202020204" pitchFamily="34" charset="0"/>
              </a:rPr>
              <a:t>There are certain basic factors to consider when you want to identify the primary economic features of a specific industry, such as the:</a:t>
            </a:r>
          </a:p>
        </p:txBody>
      </p:sp>
      <p:sp>
        <p:nvSpPr>
          <p:cNvPr id="2" name="Rectangle 1"/>
          <p:cNvSpPr/>
          <p:nvPr/>
        </p:nvSpPr>
        <p:spPr>
          <a:xfrm>
            <a:off x="863412" y="3132279"/>
            <a:ext cx="10166538" cy="2308324"/>
          </a:xfrm>
          <a:prstGeom prst="rect">
            <a:avLst/>
          </a:prstGeom>
        </p:spPr>
        <p:txBody>
          <a:bodyPr wrap="square" numCol="2">
            <a:spAutoFit/>
          </a:bodyPr>
          <a:lstStyle/>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Size of the market;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Scope of competition;</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Market growth rate;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Number of competitors;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Number of buyers;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Capital requirements;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Industry probability;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Rapid technology change.</a:t>
            </a:r>
          </a:p>
        </p:txBody>
      </p:sp>
    </p:spTree>
    <p:extLst>
      <p:ext uri="{BB962C8B-B14F-4D97-AF65-F5344CB8AC3E}">
        <p14:creationId xmlns:p14="http://schemas.microsoft.com/office/powerpoint/2010/main" val="241404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4: Competitive analysis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DRIVING FORCES</a:t>
            </a:r>
          </a:p>
          <a:p>
            <a:pPr>
              <a:lnSpc>
                <a:spcPct val="150000"/>
              </a:lnSpc>
            </a:pPr>
            <a:r>
              <a:rPr lang="en-GB" sz="2400" dirty="0">
                <a:latin typeface="Arial" panose="020B0604020202020204" pitchFamily="34" charset="0"/>
                <a:cs typeface="Arial" panose="020B0604020202020204" pitchFamily="34" charset="0"/>
              </a:rPr>
              <a:t>There are forces in motion that create incentives or pressures for change. These are the driving forces. They have the biggest influence on the kind of changes that will take place in an industry and its environment.</a:t>
            </a:r>
          </a:p>
        </p:txBody>
      </p:sp>
    </p:spTree>
    <p:extLst>
      <p:ext uri="{BB962C8B-B14F-4D97-AF65-F5344CB8AC3E}">
        <p14:creationId xmlns:p14="http://schemas.microsoft.com/office/powerpoint/2010/main" val="661182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Porter’s five forces model</a:t>
            </a:r>
            <a:endParaRPr lang="en-GB" dirty="0"/>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4: Competitive analysis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646331"/>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COMPETITIVE FORCES</a:t>
            </a:r>
          </a:p>
        </p:txBody>
      </p:sp>
      <p:pic>
        <p:nvPicPr>
          <p:cNvPr id="2" name="Picture 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078442" y="2554247"/>
            <a:ext cx="6026150" cy="3013075"/>
          </a:xfrm>
          <a:prstGeom prst="rect">
            <a:avLst/>
          </a:prstGeom>
        </p:spPr>
      </p:pic>
      <p:sp>
        <p:nvSpPr>
          <p:cNvPr id="3" name="Rectangle 2"/>
          <p:cNvSpPr/>
          <p:nvPr/>
        </p:nvSpPr>
        <p:spPr>
          <a:xfrm>
            <a:off x="4839090" y="5732981"/>
            <a:ext cx="2504853" cy="338554"/>
          </a:xfrm>
          <a:prstGeom prst="rect">
            <a:avLst/>
          </a:prstGeom>
        </p:spPr>
        <p:txBody>
          <a:bodyPr wrap="none">
            <a:spAutoFit/>
          </a:bodyPr>
          <a:lstStyle/>
          <a:p>
            <a:r>
              <a:rPr lang="en-US" sz="1600" dirty="0">
                <a:latin typeface="Arial" charset="0"/>
                <a:ea typeface="Arial" charset="0"/>
                <a:cs typeface="Arial" charset="0"/>
              </a:rPr>
              <a:t>Porter’s five forces model</a:t>
            </a:r>
          </a:p>
        </p:txBody>
      </p:sp>
    </p:spTree>
    <p:extLst>
      <p:ext uri="{BB962C8B-B14F-4D97-AF65-F5344CB8AC3E}">
        <p14:creationId xmlns:p14="http://schemas.microsoft.com/office/powerpoint/2010/main" val="766041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4: Competitive analysis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KEY SUCCESS FACTORS</a:t>
            </a:r>
          </a:p>
          <a:p>
            <a:pPr>
              <a:lnSpc>
                <a:spcPct val="150000"/>
              </a:lnSpc>
            </a:pPr>
            <a:r>
              <a:rPr lang="en-GB" sz="2400" dirty="0">
                <a:latin typeface="Arial" panose="020B0604020202020204" pitchFamily="34" charset="0"/>
                <a:cs typeface="Arial" panose="020B0604020202020204" pitchFamily="34" charset="0"/>
              </a:rPr>
              <a:t>Key success factors are those things that are critical for a business to succeed. These are:</a:t>
            </a:r>
          </a:p>
          <a:p>
            <a:pPr marL="342900" indent="-342900">
              <a:lnSpc>
                <a:spcPct val="150000"/>
              </a:lnSpc>
              <a:buFont typeface="Arial" charset="0"/>
              <a:buChar char="•"/>
            </a:pPr>
            <a:r>
              <a:rPr lang="en-US" sz="2400" dirty="0">
                <a:latin typeface="Arial" panose="020B0604020202020204" pitchFamily="34" charset="0"/>
                <a:cs typeface="Arial" panose="020B0604020202020204" pitchFamily="34" charset="0"/>
              </a:rPr>
              <a:t>Managing and developing people;</a:t>
            </a:r>
            <a:endParaRPr lang="en-GB" sz="2400" dirty="0">
              <a:latin typeface="Arial" panose="020B0604020202020204" pitchFamily="34" charset="0"/>
              <a:cs typeface="Arial" panose="020B0604020202020204" pitchFamily="34" charset="0"/>
            </a:endParaRPr>
          </a:p>
          <a:p>
            <a:pPr marL="342900" indent="-342900">
              <a:lnSpc>
                <a:spcPct val="150000"/>
              </a:lnSpc>
              <a:buFont typeface="Arial" charset="0"/>
              <a:buChar char="•"/>
            </a:pPr>
            <a:r>
              <a:rPr lang="en-US" sz="2400" dirty="0">
                <a:latin typeface="Arial" panose="020B0604020202020204" pitchFamily="34" charset="0"/>
                <a:cs typeface="Arial" panose="020B0604020202020204" pitchFamily="34" charset="0"/>
              </a:rPr>
              <a:t>Strategic focus;</a:t>
            </a:r>
          </a:p>
          <a:p>
            <a:pPr marL="342900" indent="-342900">
              <a:lnSpc>
                <a:spcPct val="150000"/>
              </a:lnSpc>
              <a:buFont typeface="Arial" charset="0"/>
              <a:buChar char="•"/>
            </a:pPr>
            <a:r>
              <a:rPr lang="en-US" sz="2400" dirty="0">
                <a:latin typeface="Arial" panose="020B0604020202020204" pitchFamily="34" charset="0"/>
                <a:cs typeface="Arial" panose="020B0604020202020204" pitchFamily="34" charset="0"/>
              </a:rPr>
              <a:t>Effective operations;</a:t>
            </a:r>
          </a:p>
          <a:p>
            <a:pPr marL="342900" indent="-342900">
              <a:lnSpc>
                <a:spcPct val="150000"/>
              </a:lnSpc>
              <a:buFont typeface="Arial" charset="0"/>
              <a:buChar char="•"/>
            </a:pPr>
            <a:r>
              <a:rPr lang="en-US" sz="2400" dirty="0">
                <a:latin typeface="Arial" panose="020B0604020202020204" pitchFamily="34" charset="0"/>
                <a:cs typeface="Arial" panose="020B0604020202020204" pitchFamily="34" charset="0"/>
              </a:rPr>
              <a:t>Physical resources; and</a:t>
            </a:r>
          </a:p>
          <a:p>
            <a:pPr marL="342900" indent="-342900">
              <a:lnSpc>
                <a:spcPct val="150000"/>
              </a:lnSpc>
              <a:buFont typeface="Arial" charset="0"/>
              <a:buChar char="•"/>
            </a:pPr>
            <a:r>
              <a:rPr lang="en-US" sz="2400" dirty="0">
                <a:latin typeface="Arial" panose="020B0604020202020204" pitchFamily="34" charset="0"/>
                <a:cs typeface="Arial" panose="020B0604020202020204" pitchFamily="34" charset="0"/>
              </a:rPr>
              <a:t>Customer relations.</a:t>
            </a:r>
          </a:p>
        </p:txBody>
      </p:sp>
    </p:spTree>
    <p:extLst>
      <p:ext uri="{BB962C8B-B14F-4D97-AF65-F5344CB8AC3E}">
        <p14:creationId xmlns:p14="http://schemas.microsoft.com/office/powerpoint/2010/main" val="2083653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28B85D4-D894-4087-A66D-704B7A4E075C}"/>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A company achieves a competitive advantage when its business strategy succeeds in making its product or service more attractive than those of other companies.</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Chapter 5: Strategy and competitive advantage</a:t>
            </a:r>
          </a:p>
        </p:txBody>
      </p:sp>
    </p:spTree>
    <p:extLst>
      <p:ext uri="{BB962C8B-B14F-4D97-AF65-F5344CB8AC3E}">
        <p14:creationId xmlns:p14="http://schemas.microsoft.com/office/powerpoint/2010/main" val="20386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28B85D4-D894-4087-A66D-704B7A4E075C}"/>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There are certain specific characteristics that high-performing companies have which separate them from low-performing companies: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There is a clear sense of direction;</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There is an abundance of skilled entrepreneurship;</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Managers are committed to having a good strategic action plan;</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Management is results-orientated and performance conscious;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Managers are strongly involved in implementing the chosen strategy.</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Chapter 1: Strategic planning in your business</a:t>
            </a:r>
          </a:p>
        </p:txBody>
      </p:sp>
    </p:spTree>
    <p:extLst>
      <p:ext uri="{BB962C8B-B14F-4D97-AF65-F5344CB8AC3E}">
        <p14:creationId xmlns:p14="http://schemas.microsoft.com/office/powerpoint/2010/main" val="35620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5: Strategy and competitive advantage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GENERIC COMPETITIVE STRATEGIES</a:t>
            </a:r>
          </a:p>
          <a:p>
            <a:pPr>
              <a:lnSpc>
                <a:spcPct val="150000"/>
              </a:lnSpc>
            </a:pPr>
            <a:r>
              <a:rPr lang="en-GB" sz="2400" dirty="0">
                <a:latin typeface="Arial" panose="020B0604020202020204" pitchFamily="34" charset="0"/>
                <a:cs typeface="Arial" panose="020B0604020202020204" pitchFamily="34" charset="0"/>
              </a:rPr>
              <a:t>There are three generic approaches to competitive strategy that stand out: </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Striving to be the low-cost producer;</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Differentiation of your product from a rival’s products;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Focusing on a narrow portion of the market, rather than going for the whole market.</a:t>
            </a:r>
          </a:p>
        </p:txBody>
      </p:sp>
    </p:spTree>
    <p:extLst>
      <p:ext uri="{BB962C8B-B14F-4D97-AF65-F5344CB8AC3E}">
        <p14:creationId xmlns:p14="http://schemas.microsoft.com/office/powerpoint/2010/main" val="207473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5: Strategy and competitive advantage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STRATEGIES TO SECURE COMPETITIVE ADVANTAGE</a:t>
            </a:r>
          </a:p>
          <a:p>
            <a:pPr>
              <a:lnSpc>
                <a:spcPct val="150000"/>
              </a:lnSpc>
            </a:pPr>
            <a:r>
              <a:rPr lang="en-GB" sz="2400" dirty="0">
                <a:latin typeface="Arial" panose="020B0604020202020204" pitchFamily="34" charset="0"/>
                <a:cs typeface="Arial" panose="020B0604020202020204" pitchFamily="34" charset="0"/>
              </a:rPr>
              <a:t>The six basic offensive strategies used to gain a competitive advantage are: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Attack competitor strengths;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Attack competitor weaknesses;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Grand offensives;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End-run offensives;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Guerrilla offensives;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Pre-emptive strikes.</a:t>
            </a:r>
          </a:p>
        </p:txBody>
      </p:sp>
    </p:spTree>
    <p:extLst>
      <p:ext uri="{BB962C8B-B14F-4D97-AF65-F5344CB8AC3E}">
        <p14:creationId xmlns:p14="http://schemas.microsoft.com/office/powerpoint/2010/main" val="1925812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5: Strategy and competitive advantage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STRATEGIES TO PROTECT COMPETITIVE ADVANTAGE</a:t>
            </a:r>
          </a:p>
          <a:p>
            <a:pPr>
              <a:lnSpc>
                <a:spcPct val="150000"/>
              </a:lnSpc>
            </a:pPr>
            <a:r>
              <a:rPr lang="en-GB" sz="2400" dirty="0">
                <a:latin typeface="Arial" panose="020B0604020202020204" pitchFamily="34" charset="0"/>
                <a:cs typeface="Arial" panose="020B0604020202020204" pitchFamily="34" charset="0"/>
              </a:rPr>
              <a:t>Defensive strategies can strengthen a company</a:t>
            </a:r>
            <a:r>
              <a:rPr lang="mr-IN"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s competitive position. Strategies include:</a:t>
            </a:r>
          </a:p>
          <a:p>
            <a:pPr marL="342900" indent="-342900">
              <a:lnSpc>
                <a:spcPct val="150000"/>
              </a:lnSpc>
              <a:buFont typeface="Arial" charset="0"/>
              <a:buChar char="•"/>
            </a:pPr>
            <a:r>
              <a:rPr lang="en-US" sz="2400" dirty="0">
                <a:latin typeface="Arial" panose="020B0604020202020204" pitchFamily="34" charset="0"/>
                <a:cs typeface="Arial" panose="020B0604020202020204" pitchFamily="34" charset="0"/>
              </a:rPr>
              <a:t>Block competitors’ offensives;</a:t>
            </a:r>
          </a:p>
          <a:p>
            <a:pPr marL="342900" indent="-342900">
              <a:lnSpc>
                <a:spcPct val="150000"/>
              </a:lnSpc>
              <a:buFont typeface="Arial" charset="0"/>
              <a:buChar char="•"/>
            </a:pPr>
            <a:r>
              <a:rPr lang="en-US" sz="2400" dirty="0">
                <a:latin typeface="Arial" panose="020B0604020202020204" pitchFamily="34" charset="0"/>
                <a:cs typeface="Arial" panose="020B0604020202020204" pitchFamily="34" charset="0"/>
              </a:rPr>
              <a:t>Block competitors’ offensives;</a:t>
            </a:r>
          </a:p>
          <a:p>
            <a:pPr marL="342900" indent="-342900">
              <a:lnSpc>
                <a:spcPct val="150000"/>
              </a:lnSpc>
              <a:buFont typeface="Arial" charset="0"/>
              <a:buChar char="•"/>
            </a:pPr>
            <a:r>
              <a:rPr lang="en-US" sz="2400" dirty="0">
                <a:latin typeface="Arial" panose="020B0604020202020204" pitchFamily="34" charset="0"/>
                <a:cs typeface="Arial" panose="020B0604020202020204" pitchFamily="34" charset="0"/>
              </a:rPr>
              <a:t>Hide true profitability.</a:t>
            </a:r>
          </a:p>
        </p:txBody>
      </p:sp>
    </p:spTree>
    <p:extLst>
      <p:ext uri="{BB962C8B-B14F-4D97-AF65-F5344CB8AC3E}">
        <p14:creationId xmlns:p14="http://schemas.microsoft.com/office/powerpoint/2010/main" val="780457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28B85D4-D894-4087-A66D-704B7A4E075C}"/>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When an entrepreneur has decided to start his or her own business, /she can decide to start a business from scratch, buy an existing business or buy into</a:t>
            </a:r>
          </a:p>
          <a:p>
            <a:pPr>
              <a:lnSpc>
                <a:spcPct val="150000"/>
              </a:lnSpc>
            </a:pPr>
            <a:r>
              <a:rPr lang="en-GB" sz="2400" dirty="0">
                <a:latin typeface="Arial" panose="020B0604020202020204" pitchFamily="34" charset="0"/>
                <a:cs typeface="Arial" panose="020B0604020202020204" pitchFamily="34" charset="0"/>
              </a:rPr>
              <a:t>a franchise operation. Many people may go for the option of buying</a:t>
            </a:r>
          </a:p>
          <a:p>
            <a:pPr>
              <a:lnSpc>
                <a:spcPct val="150000"/>
              </a:lnSpc>
            </a:pPr>
            <a:r>
              <a:rPr lang="en-GB" sz="2400" dirty="0">
                <a:latin typeface="Arial" panose="020B0604020202020204" pitchFamily="34" charset="0"/>
                <a:cs typeface="Arial" panose="020B0604020202020204" pitchFamily="34" charset="0"/>
              </a:rPr>
              <a:t>an existing business. </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Chapter 6: Buying an existing business</a:t>
            </a:r>
          </a:p>
        </p:txBody>
      </p:sp>
    </p:spTree>
    <p:extLst>
      <p:ext uri="{BB962C8B-B14F-4D97-AF65-F5344CB8AC3E}">
        <p14:creationId xmlns:p14="http://schemas.microsoft.com/office/powerpoint/2010/main" val="625344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6: Buying an existing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ADVANTAGES WHEN BUYING AN EXISTING BUSINESS</a:t>
            </a:r>
          </a:p>
          <a:p>
            <a:pPr>
              <a:lnSpc>
                <a:spcPct val="150000"/>
              </a:lnSpc>
            </a:pPr>
            <a:r>
              <a:rPr lang="en-GB" sz="2400" dirty="0">
                <a:latin typeface="Arial" panose="020B0604020202020204" pitchFamily="34" charset="0"/>
                <a:cs typeface="Arial" panose="020B0604020202020204" pitchFamily="34" charset="0"/>
              </a:rPr>
              <a:t>The benefits of buying a business include: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It saves time, money and effort to find a location.</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You take over the existing customers of the business.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Sales to existing customers will supply an immediate income.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It is possible to buy the business at a bargain price.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Relationships with the bank, suppliers, etc. will already be established.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entrepreneur may inherit a trained staff with the business.</a:t>
            </a:r>
          </a:p>
        </p:txBody>
      </p:sp>
    </p:spTree>
    <p:extLst>
      <p:ext uri="{BB962C8B-B14F-4D97-AF65-F5344CB8AC3E}">
        <p14:creationId xmlns:p14="http://schemas.microsoft.com/office/powerpoint/2010/main" val="1298277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3"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6: Buying an existing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DISADVANTAGES WHEN BUYING AN EXISTING BUSINESS</a:t>
            </a:r>
          </a:p>
          <a:p>
            <a:pPr>
              <a:lnSpc>
                <a:spcPct val="150000"/>
              </a:lnSpc>
            </a:pPr>
            <a:r>
              <a:rPr lang="en-GB" sz="2400" dirty="0">
                <a:latin typeface="Arial" panose="020B0604020202020204" pitchFamily="34" charset="0"/>
                <a:cs typeface="Arial" panose="020B0604020202020204" pitchFamily="34" charset="0"/>
              </a:rPr>
              <a:t>The drawbacks of buying a business include: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location of the business may no longer be convenient for customers.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existing business may have a bad reputation in the community.</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existing facilities may need to be repaired or may not work properly.</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existing stock may be outdated, poorly selected and slow moving.</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price of the business may be too high.</a:t>
            </a:r>
          </a:p>
          <a:p>
            <a:pPr marL="342900" indent="-342900">
              <a:lnSpc>
                <a:spcPct val="150000"/>
              </a:lnSpc>
              <a:buFont typeface="Arial"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705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6: Buying an existing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THE RIGHT WAY TO BUY A BUSINESS</a:t>
            </a:r>
          </a:p>
          <a:p>
            <a:pPr>
              <a:lnSpc>
                <a:spcPct val="150000"/>
              </a:lnSpc>
            </a:pPr>
            <a:r>
              <a:rPr lang="en-GB" sz="2400" dirty="0">
                <a:latin typeface="Arial" panose="020B0604020202020204" pitchFamily="34" charset="0"/>
                <a:cs typeface="Arial" panose="020B0604020202020204" pitchFamily="34" charset="0"/>
              </a:rPr>
              <a:t>There are a variety of things you must consider before buying an existing business.</a:t>
            </a:r>
          </a:p>
          <a:p>
            <a:pPr marL="457200" indent="-457200">
              <a:lnSpc>
                <a:spcPct val="150000"/>
              </a:lnSpc>
              <a:buFont typeface="+mj-lt"/>
              <a:buAutoNum type="arabicPeriod"/>
            </a:pPr>
            <a:r>
              <a:rPr lang="en-GB" sz="2400" dirty="0">
                <a:latin typeface="Arial" panose="020B0604020202020204" pitchFamily="34" charset="0"/>
                <a:cs typeface="Arial" panose="020B0604020202020204" pitchFamily="34" charset="0"/>
              </a:rPr>
              <a:t>Analyse your own skills and interests;</a:t>
            </a:r>
          </a:p>
          <a:p>
            <a:pPr marL="457200" indent="-457200">
              <a:lnSpc>
                <a:spcPct val="150000"/>
              </a:lnSpc>
              <a:buFont typeface="+mj-lt"/>
              <a:buAutoNum type="arabicPeriod"/>
            </a:pPr>
            <a:r>
              <a:rPr lang="en-GB" sz="2400" dirty="0">
                <a:latin typeface="Arial" panose="020B0604020202020204" pitchFamily="34" charset="0"/>
                <a:cs typeface="Arial" panose="020B0604020202020204" pitchFamily="34" charset="0"/>
              </a:rPr>
              <a:t>List the potential businesses for sale;</a:t>
            </a:r>
          </a:p>
          <a:p>
            <a:pPr marL="457200" indent="-457200">
              <a:lnSpc>
                <a:spcPct val="150000"/>
              </a:lnSpc>
              <a:buFont typeface="+mj-lt"/>
              <a:buAutoNum type="arabicPeriod"/>
            </a:pPr>
            <a:r>
              <a:rPr lang="en-GB" sz="2400" dirty="0">
                <a:latin typeface="Arial" panose="020B0604020202020204" pitchFamily="34" charset="0"/>
                <a:cs typeface="Arial" panose="020B0604020202020204" pitchFamily="34" charset="0"/>
              </a:rPr>
              <a:t>Evaluate businesses and select the best one;</a:t>
            </a:r>
          </a:p>
          <a:p>
            <a:pPr marL="457200" indent="-457200">
              <a:lnSpc>
                <a:spcPct val="150000"/>
              </a:lnSpc>
              <a:buFont typeface="+mj-lt"/>
              <a:buAutoNum type="arabicPeriod"/>
            </a:pPr>
            <a:r>
              <a:rPr lang="en-GB" sz="2400" dirty="0">
                <a:latin typeface="Arial" panose="020B0604020202020204" pitchFamily="34" charset="0"/>
                <a:cs typeface="Arial" panose="020B0604020202020204" pitchFamily="34" charset="0"/>
              </a:rPr>
              <a:t>Explore financing options; and</a:t>
            </a:r>
          </a:p>
          <a:p>
            <a:pPr marL="457200" indent="-457200">
              <a:lnSpc>
                <a:spcPct val="150000"/>
              </a:lnSpc>
              <a:buFont typeface="+mj-lt"/>
              <a:buAutoNum type="arabicPeriod"/>
            </a:pPr>
            <a:r>
              <a:rPr lang="en-GB" sz="2400" dirty="0">
                <a:latin typeface="Arial" panose="020B0604020202020204" pitchFamily="34" charset="0"/>
                <a:cs typeface="Arial" panose="020B0604020202020204" pitchFamily="34" charset="0"/>
              </a:rPr>
              <a:t>Ensure a smooth transition.</a:t>
            </a:r>
          </a:p>
        </p:txBody>
      </p:sp>
    </p:spTree>
    <p:extLst>
      <p:ext uri="{BB962C8B-B14F-4D97-AF65-F5344CB8AC3E}">
        <p14:creationId xmlns:p14="http://schemas.microsoft.com/office/powerpoint/2010/main" val="735631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6: Buying an existing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EVALUATING AN EXISTING BUSINESS</a:t>
            </a:r>
          </a:p>
          <a:p>
            <a:pPr>
              <a:lnSpc>
                <a:spcPct val="150000"/>
              </a:lnSpc>
            </a:pPr>
            <a:r>
              <a:rPr lang="en-GB" sz="2400" dirty="0">
                <a:latin typeface="Arial" panose="020B0604020202020204" pitchFamily="34" charset="0"/>
                <a:cs typeface="Arial" panose="020B0604020202020204" pitchFamily="34" charset="0"/>
              </a:rPr>
              <a:t>There are five critical areas to analyse when evaluating a business:</a:t>
            </a:r>
          </a:p>
          <a:p>
            <a:pPr indent="-342900">
              <a:lnSpc>
                <a:spcPct val="150000"/>
              </a:lnSpc>
              <a:buFont typeface="Arial" charset="0"/>
              <a:buChar char="•"/>
            </a:pPr>
            <a:r>
              <a:rPr lang="en-GB" sz="2400" dirty="0">
                <a:latin typeface="Arial" panose="020B0604020202020204" pitchFamily="34" charset="0"/>
                <a:cs typeface="Arial" panose="020B0604020202020204" pitchFamily="34" charset="0"/>
              </a:rPr>
              <a:t>Why the owner wishes to sell;</a:t>
            </a:r>
          </a:p>
          <a:p>
            <a:pPr indent="-342900">
              <a:lnSpc>
                <a:spcPct val="150000"/>
              </a:lnSpc>
              <a:buFont typeface="Arial" charset="0"/>
              <a:buChar char="•"/>
            </a:pPr>
            <a:r>
              <a:rPr lang="en-US" sz="2400" dirty="0">
                <a:latin typeface="Arial" panose="020B0604020202020204" pitchFamily="34" charset="0"/>
                <a:cs typeface="Arial" panose="020B0604020202020204" pitchFamily="34" charset="0"/>
              </a:rPr>
              <a:t>The physical condition of the business;</a:t>
            </a:r>
          </a:p>
          <a:p>
            <a:pPr indent="-342900">
              <a:lnSpc>
                <a:spcPct val="150000"/>
              </a:lnSpc>
              <a:buFont typeface="Arial" charset="0"/>
              <a:buChar char="•"/>
            </a:pPr>
            <a:r>
              <a:rPr lang="en-US" sz="2400" dirty="0">
                <a:latin typeface="Arial" panose="020B0604020202020204" pitchFamily="34" charset="0"/>
                <a:cs typeface="Arial" panose="020B0604020202020204" pitchFamily="34" charset="0"/>
              </a:rPr>
              <a:t>What the potential is for the company’s products and services;</a:t>
            </a:r>
            <a:endParaRPr lang="en-GB" sz="2400" dirty="0">
              <a:latin typeface="Arial" panose="020B0604020202020204" pitchFamily="34" charset="0"/>
              <a:cs typeface="Arial" panose="020B0604020202020204" pitchFamily="34" charset="0"/>
            </a:endParaRPr>
          </a:p>
          <a:p>
            <a:pPr indent="-342900">
              <a:lnSpc>
                <a:spcPct val="150000"/>
              </a:lnSpc>
              <a:buFont typeface="Arial" charset="0"/>
              <a:buChar char="•"/>
            </a:pPr>
            <a:r>
              <a:rPr lang="en-US" sz="2400" dirty="0">
                <a:latin typeface="Arial" panose="020B0604020202020204" pitchFamily="34" charset="0"/>
                <a:cs typeface="Arial" panose="020B0604020202020204" pitchFamily="34" charset="0"/>
              </a:rPr>
              <a:t>What legal aspects need to be considered; and</a:t>
            </a:r>
          </a:p>
          <a:p>
            <a:pPr indent="-342900">
              <a:lnSpc>
                <a:spcPct val="150000"/>
              </a:lnSpc>
              <a:buFont typeface="Arial" charset="0"/>
              <a:buChar char="•"/>
            </a:pPr>
            <a:r>
              <a:rPr lang="en-US" sz="2400" dirty="0">
                <a:latin typeface="Arial" panose="020B0604020202020204" pitchFamily="34" charset="0"/>
                <a:cs typeface="Arial" panose="020B0604020202020204" pitchFamily="34" charset="0"/>
              </a:rPr>
              <a:t>The financial position of the business.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7267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6: Buying an existing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DETERMINING THE VALUE OF A BUSINESS</a:t>
            </a:r>
          </a:p>
          <a:p>
            <a:pPr>
              <a:lnSpc>
                <a:spcPct val="150000"/>
              </a:lnSpc>
            </a:pPr>
            <a:r>
              <a:rPr lang="en-GB" sz="2400" dirty="0">
                <a:latin typeface="Arial" panose="020B0604020202020204" pitchFamily="34" charset="0"/>
                <a:cs typeface="Arial" panose="020B0604020202020204" pitchFamily="34" charset="0"/>
              </a:rPr>
              <a:t>When determining the value of a business, there are two aspects to consider:</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Firstly one must determine the value of the physical or tangible assets of the business.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Secondly, one must determine a value for the goodwill, or intangible assets, of the business.</a:t>
            </a:r>
          </a:p>
        </p:txBody>
      </p:sp>
    </p:spTree>
    <p:extLst>
      <p:ext uri="{BB962C8B-B14F-4D97-AF65-F5344CB8AC3E}">
        <p14:creationId xmlns:p14="http://schemas.microsoft.com/office/powerpoint/2010/main" val="677893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28B85D4-D894-4087-A66D-704B7A4E075C}"/>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Franchising can be defined as the marketing system which revolves around a mutual agreement whereby one party is granted the privilege of conducting business as an individual business owner but is required to operate according to certain methods and terms specified by the other party.</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Chapter 7: Franchising</a:t>
            </a:r>
          </a:p>
        </p:txBody>
      </p:sp>
    </p:spTree>
    <p:extLst>
      <p:ext uri="{BB962C8B-B14F-4D97-AF65-F5344CB8AC3E}">
        <p14:creationId xmlns:p14="http://schemas.microsoft.com/office/powerpoint/2010/main" val="24642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1: Strategic planning in your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4863505"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DECISION-MAKING PROCESS</a:t>
            </a:r>
          </a:p>
          <a:p>
            <a:pPr>
              <a:lnSpc>
                <a:spcPct val="150000"/>
              </a:lnSpc>
            </a:pPr>
            <a:r>
              <a:rPr lang="en-US" sz="2400" dirty="0">
                <a:latin typeface="Arial" charset="0"/>
                <a:ea typeface="Arial" charset="0"/>
                <a:cs typeface="Arial" charset="0"/>
              </a:rPr>
              <a:t>Management could take these steps in their decision-making process to assist in developing the most effective strategic plan.</a:t>
            </a:r>
            <a:endParaRPr lang="en-GB" sz="2400" b="1" dirty="0">
              <a:solidFill>
                <a:schemeClr val="accent2"/>
              </a:solidFill>
              <a:latin typeface="Arial" charset="0"/>
              <a:ea typeface="Arial" charset="0"/>
              <a:cs typeface="Arial" charset="0"/>
            </a:endParaRPr>
          </a:p>
        </p:txBody>
      </p:sp>
      <p:pic>
        <p:nvPicPr>
          <p:cNvPr id="2" name="Picture 1"/>
          <p:cNvPicPr>
            <a:picLocks noChangeAspect="1"/>
          </p:cNvPicPr>
          <p:nvPr/>
        </p:nvPicPr>
        <p:blipFill>
          <a:blip r:embed="rId4">
            <a:clrChange>
              <a:clrFrom>
                <a:srgbClr val="F4F4F4"/>
              </a:clrFrom>
              <a:clrTo>
                <a:srgbClr val="F4F4F4">
                  <a:alpha val="0"/>
                </a:srgbClr>
              </a:clrTo>
            </a:clrChange>
            <a:extLst>
              <a:ext uri="{28A0092B-C50C-407E-A947-70E740481C1C}">
                <a14:useLocalDpi xmlns:a14="http://schemas.microsoft.com/office/drawing/2010/main"/>
              </a:ext>
            </a:extLst>
          </a:blip>
          <a:stretch>
            <a:fillRect/>
          </a:stretch>
        </p:blipFill>
        <p:spPr>
          <a:xfrm>
            <a:off x="6492155" y="2417736"/>
            <a:ext cx="4950668" cy="3646933"/>
          </a:xfrm>
          <a:prstGeom prst="rect">
            <a:avLst/>
          </a:prstGeom>
        </p:spPr>
      </p:pic>
    </p:spTree>
    <p:extLst>
      <p:ext uri="{BB962C8B-B14F-4D97-AF65-F5344CB8AC3E}">
        <p14:creationId xmlns:p14="http://schemas.microsoft.com/office/powerpoint/2010/main" val="2961446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7: Franchising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FRANCHISING AS BUSINESS OPTION</a:t>
            </a:r>
          </a:p>
          <a:p>
            <a:pPr>
              <a:lnSpc>
                <a:spcPct val="150000"/>
              </a:lnSpc>
            </a:pPr>
            <a:r>
              <a:rPr lang="en-GB" sz="2400" dirty="0">
                <a:latin typeface="Arial" panose="020B0604020202020204" pitchFamily="34" charset="0"/>
                <a:cs typeface="Arial" panose="020B0604020202020204" pitchFamily="34" charset="0"/>
              </a:rPr>
              <a:t>The franchise agreement works as follows:</a:t>
            </a:r>
          </a:p>
          <a:p>
            <a:pPr>
              <a:lnSpc>
                <a:spcPct val="150000"/>
              </a:lnSpc>
            </a:pPr>
            <a:r>
              <a:rPr lang="en-GB" sz="2400" dirty="0">
                <a:latin typeface="Arial" panose="020B0604020202020204" pitchFamily="34" charset="0"/>
                <a:cs typeface="Arial" panose="020B0604020202020204" pitchFamily="34" charset="0"/>
              </a:rPr>
              <a:t>A company which runs a successful business grants another person the right to sell the same goods and services according to its </a:t>
            </a:r>
            <a:r>
              <a:rPr lang="en-GB" sz="2400" dirty="0" err="1">
                <a:latin typeface="Arial" panose="020B0604020202020204" pitchFamily="34" charset="0"/>
                <a:cs typeface="Arial" panose="020B0604020202020204" pitchFamily="34" charset="0"/>
              </a:rPr>
              <a:t>guidelines.The</a:t>
            </a:r>
            <a:r>
              <a:rPr lang="en-GB" sz="2400" dirty="0">
                <a:latin typeface="Arial" panose="020B0604020202020204" pitchFamily="34" charset="0"/>
                <a:cs typeface="Arial" panose="020B0604020202020204" pitchFamily="34" charset="0"/>
              </a:rPr>
              <a:t> goods and services are already well known in the marketplace and the franchisee can rely on the franchising company for advertising and promotion.</a:t>
            </a:r>
          </a:p>
        </p:txBody>
      </p:sp>
    </p:spTree>
    <p:extLst>
      <p:ext uri="{BB962C8B-B14F-4D97-AF65-F5344CB8AC3E}">
        <p14:creationId xmlns:p14="http://schemas.microsoft.com/office/powerpoint/2010/main" val="913232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7: Franchising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TYPES OF FRANCHISING</a:t>
            </a:r>
          </a:p>
          <a:p>
            <a:pPr>
              <a:lnSpc>
                <a:spcPct val="150000"/>
              </a:lnSpc>
            </a:pPr>
            <a:r>
              <a:rPr lang="en-GB" sz="2400" dirty="0">
                <a:latin typeface="Arial" panose="020B0604020202020204" pitchFamily="34" charset="0"/>
                <a:cs typeface="Arial" panose="020B0604020202020204" pitchFamily="34" charset="0"/>
              </a:rPr>
              <a:t>There are four basic types of franchising systems: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Manufacturer – retailer;</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Manufacturer – wholesaler;</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Wholesaler – retailer;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Service/trademark holder – retailer.</a:t>
            </a:r>
          </a:p>
          <a:p>
            <a:pPr marL="342900" indent="-342900">
              <a:lnSpc>
                <a:spcPct val="150000"/>
              </a:lnSpc>
              <a:buFont typeface="Arial"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0109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7: Franchising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ADVANTAGES OF FRANCHISING</a:t>
            </a:r>
          </a:p>
          <a:p>
            <a:pPr>
              <a:lnSpc>
                <a:spcPct val="150000"/>
              </a:lnSpc>
            </a:pPr>
            <a:r>
              <a:rPr lang="en-GB" sz="2400" dirty="0">
                <a:latin typeface="Arial" panose="020B0604020202020204" pitchFamily="34" charset="0"/>
                <a:cs typeface="Arial" panose="020B0604020202020204" pitchFamily="34" charset="0"/>
              </a:rPr>
              <a:t>The benefits of franchising include: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Many franchise systems have developed good training programmes.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business will open with a well-established name.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franchisee will need less capital to start up than starting his/her own business from scratch.</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franchisee gets the benefits of the franchisor’s advertising and promotional efforts on a national and/or regional scale.</a:t>
            </a:r>
          </a:p>
        </p:txBody>
      </p:sp>
    </p:spTree>
    <p:extLst>
      <p:ext uri="{BB962C8B-B14F-4D97-AF65-F5344CB8AC3E}">
        <p14:creationId xmlns:p14="http://schemas.microsoft.com/office/powerpoint/2010/main" val="342511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7: Franchising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DISADVANTAGES OF FRANCHISING</a:t>
            </a:r>
          </a:p>
          <a:p>
            <a:pPr>
              <a:lnSpc>
                <a:spcPct val="150000"/>
              </a:lnSpc>
            </a:pPr>
            <a:r>
              <a:rPr lang="en-GB" sz="2400" dirty="0">
                <a:latin typeface="Arial" panose="020B0604020202020204" pitchFamily="34" charset="0"/>
                <a:cs typeface="Arial" panose="020B0604020202020204" pitchFamily="34" charset="0"/>
              </a:rPr>
              <a:t>The drawbacks of franchising include: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franchisor will control the quality of the franchisee’s business. </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franchisee must pay the franchisor for the services provided and for the use of the company name.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franchisee will not be able to sell the franchised business to anybody without the approval of the franchisor</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Certain policies may affect the profitability of the franchisee.</a:t>
            </a:r>
          </a:p>
        </p:txBody>
      </p:sp>
    </p:spTree>
    <p:extLst>
      <p:ext uri="{BB962C8B-B14F-4D97-AF65-F5344CB8AC3E}">
        <p14:creationId xmlns:p14="http://schemas.microsoft.com/office/powerpoint/2010/main" val="17025807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7: Franchising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GETTING TO KNOW THE FRANCHISE BUSINESS</a:t>
            </a:r>
          </a:p>
          <a:p>
            <a:pPr>
              <a:lnSpc>
                <a:spcPct val="150000"/>
              </a:lnSpc>
            </a:pPr>
            <a:r>
              <a:rPr lang="en-GB" sz="2400" dirty="0">
                <a:latin typeface="Arial" panose="020B0604020202020204" pitchFamily="34" charset="0"/>
                <a:cs typeface="Arial" panose="020B0604020202020204" pitchFamily="34" charset="0"/>
              </a:rPr>
              <a:t>Before getting into a franchise business, get to know details on:</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franchisor;</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franchise concept;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Operational details;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Franchise fees;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Franchise contract;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Franchise agreement.</a:t>
            </a:r>
          </a:p>
        </p:txBody>
      </p:sp>
    </p:spTree>
    <p:extLst>
      <p:ext uri="{BB962C8B-B14F-4D97-AF65-F5344CB8AC3E}">
        <p14:creationId xmlns:p14="http://schemas.microsoft.com/office/powerpoint/2010/main" val="18607730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7: Franchising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1754326"/>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FRANCHISE ASSOCIATION OF SOUTH AFRICA (FASA)</a:t>
            </a:r>
          </a:p>
          <a:p>
            <a:pPr>
              <a:lnSpc>
                <a:spcPct val="150000"/>
              </a:lnSpc>
            </a:pPr>
            <a:r>
              <a:rPr lang="en-GB" sz="2400" dirty="0">
                <a:latin typeface="Arial" panose="020B0604020202020204" pitchFamily="34" charset="0"/>
                <a:cs typeface="Arial" panose="020B0604020202020204" pitchFamily="34" charset="0"/>
              </a:rPr>
              <a:t>FASA is a voluntary body created in order to regulate the franchise industry in South Africa.</a:t>
            </a:r>
          </a:p>
        </p:txBody>
      </p:sp>
    </p:spTree>
    <p:extLst>
      <p:ext uri="{BB962C8B-B14F-4D97-AF65-F5344CB8AC3E}">
        <p14:creationId xmlns:p14="http://schemas.microsoft.com/office/powerpoint/2010/main" val="1307035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28B85D4-D894-4087-A66D-704B7A4E075C}"/>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International trade can broadly be defined as the exchange of goods and services between two countries or political entities. </a:t>
            </a:r>
          </a:p>
          <a:p>
            <a:pPr>
              <a:lnSpc>
                <a:spcPct val="150000"/>
              </a:lnSpc>
            </a:pPr>
            <a:r>
              <a:rPr lang="en-GB" sz="2400" dirty="0">
                <a:latin typeface="Arial" panose="020B0604020202020204" pitchFamily="34" charset="0"/>
                <a:cs typeface="Arial" panose="020B0604020202020204" pitchFamily="34" charset="0"/>
              </a:rPr>
              <a:t>The South African Government through its Department of Trade and Industry encourages foreign trade through a variety of initiatives.</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Chapter 8: International Business Plan</a:t>
            </a:r>
          </a:p>
        </p:txBody>
      </p:sp>
    </p:spTree>
    <p:extLst>
      <p:ext uri="{BB962C8B-B14F-4D97-AF65-F5344CB8AC3E}">
        <p14:creationId xmlns:p14="http://schemas.microsoft.com/office/powerpoint/2010/main" val="1342504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8: International Business Plan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THE ROLE OF GOVERNMENT IN INTERNATIONAL TRADE</a:t>
            </a:r>
          </a:p>
          <a:p>
            <a:pPr>
              <a:lnSpc>
                <a:spcPct val="150000"/>
              </a:lnSpc>
            </a:pPr>
            <a:r>
              <a:rPr lang="en-GB" sz="2400" dirty="0">
                <a:latin typeface="Arial" panose="020B0604020202020204" pitchFamily="34" charset="0"/>
                <a:cs typeface="Arial" panose="020B0604020202020204" pitchFamily="34" charset="0"/>
              </a:rPr>
              <a:t>It is in a government’s interest to support and encourage trade with other countries. There are several reasons why:</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It leads to an expansion of the economy;</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Money comes into the country, which means better balances of payments;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It creates employment;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New technology and knowledge are imported;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Additional taxes are generated through tariffs that are levied on imports.</a:t>
            </a:r>
          </a:p>
        </p:txBody>
      </p:sp>
    </p:spTree>
    <p:extLst>
      <p:ext uri="{BB962C8B-B14F-4D97-AF65-F5344CB8AC3E}">
        <p14:creationId xmlns:p14="http://schemas.microsoft.com/office/powerpoint/2010/main" val="20964643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8: International Business Plan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INTERNATIONAL MARKETING</a:t>
            </a:r>
          </a:p>
          <a:p>
            <a:pPr>
              <a:lnSpc>
                <a:spcPct val="150000"/>
              </a:lnSpc>
            </a:pPr>
            <a:r>
              <a:rPr lang="en-GB" sz="2400" dirty="0">
                <a:latin typeface="Arial" panose="020B0604020202020204" pitchFamily="34" charset="0"/>
                <a:cs typeface="Arial" panose="020B0604020202020204" pitchFamily="34" charset="0"/>
              </a:rPr>
              <a:t>Marketing consists of activities that are aimed at offering products and services to satisfy the needs of customers. International marketing involves the same process but takes place across national boundaries.</a:t>
            </a:r>
          </a:p>
        </p:txBody>
      </p:sp>
    </p:spTree>
    <p:extLst>
      <p:ext uri="{BB962C8B-B14F-4D97-AF65-F5344CB8AC3E}">
        <p14:creationId xmlns:p14="http://schemas.microsoft.com/office/powerpoint/2010/main" val="7959513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8: International Business Plan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THE INTERNATIONAL MARKETING ENVIRONMENT</a:t>
            </a:r>
          </a:p>
          <a:p>
            <a:pPr>
              <a:lnSpc>
                <a:spcPct val="150000"/>
              </a:lnSpc>
            </a:pPr>
            <a:r>
              <a:rPr lang="en-GB" sz="2400" dirty="0">
                <a:latin typeface="Arial" panose="020B0604020202020204" pitchFamily="34" charset="0"/>
                <a:cs typeface="Arial" panose="020B0604020202020204" pitchFamily="34" charset="0"/>
              </a:rPr>
              <a:t>A company needs to do a lot of research specific country before deciding on an export destination. It is important to understand: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A country’s economic situation;</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culture of the country;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Any political and legal issues in the country.</a:t>
            </a:r>
          </a:p>
        </p:txBody>
      </p:sp>
    </p:spTree>
    <p:extLst>
      <p:ext uri="{BB962C8B-B14F-4D97-AF65-F5344CB8AC3E}">
        <p14:creationId xmlns:p14="http://schemas.microsoft.com/office/powerpoint/2010/main" val="213610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1: Strategic planning in your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7" y="1802775"/>
            <a:ext cx="10845052"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DECISION-MAKING TECHNIQUES</a:t>
            </a:r>
          </a:p>
          <a:p>
            <a:pPr>
              <a:lnSpc>
                <a:spcPct val="150000"/>
              </a:lnSpc>
            </a:pPr>
            <a:r>
              <a:rPr lang="en-GB" sz="2400" dirty="0">
                <a:latin typeface="Arial" panose="020B0604020202020204" pitchFamily="34" charset="0"/>
                <a:cs typeface="Arial" panose="020B0604020202020204" pitchFamily="34" charset="0"/>
              </a:rPr>
              <a:t>Various techniques can be used to stimulate creativity and help to develop  alternative solutions during the decision-making process. There are a few suggested techniques:</a:t>
            </a:r>
          </a:p>
        </p:txBody>
      </p:sp>
      <p:pic>
        <p:nvPicPr>
          <p:cNvPr id="2" name="Picture 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913682" y="4111099"/>
            <a:ext cx="6347558" cy="2119571"/>
          </a:xfrm>
          <a:prstGeom prst="rect">
            <a:avLst/>
          </a:prstGeom>
        </p:spPr>
      </p:pic>
    </p:spTree>
    <p:extLst>
      <p:ext uri="{BB962C8B-B14F-4D97-AF65-F5344CB8AC3E}">
        <p14:creationId xmlns:p14="http://schemas.microsoft.com/office/powerpoint/2010/main" val="860419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8: International Business Plan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MARKETING INFORMATION</a:t>
            </a:r>
          </a:p>
          <a:p>
            <a:pPr>
              <a:lnSpc>
                <a:spcPct val="150000"/>
              </a:lnSpc>
            </a:pPr>
            <a:r>
              <a:rPr lang="en-GB" sz="2400" dirty="0">
                <a:latin typeface="Arial" panose="020B0604020202020204" pitchFamily="34" charset="0"/>
                <a:cs typeface="Arial" panose="020B0604020202020204" pitchFamily="34" charset="0"/>
              </a:rPr>
              <a:t>It is important for a company to research marketing information regarding a country which might be an export potential. There are three basic sources of information for the exporter:</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Secondary or published information;</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Knowledgeable individuals within the market; and </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Personal investigation.</a:t>
            </a:r>
          </a:p>
        </p:txBody>
      </p:sp>
    </p:spTree>
    <p:extLst>
      <p:ext uri="{BB962C8B-B14F-4D97-AF65-F5344CB8AC3E}">
        <p14:creationId xmlns:p14="http://schemas.microsoft.com/office/powerpoint/2010/main" val="9484394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28B85D4-D894-4087-A66D-704B7A4E075C}"/>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Consultancies can mean two things to a prospective entrepreneur or small business owner:</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Firstly, consulting can be a possible business option for the person who has skills and knowledge;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Secondly, if a person has started a business already, consultancies can help him to run the business effectively</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Chapter 9: Consultancy</a:t>
            </a:r>
          </a:p>
        </p:txBody>
      </p:sp>
    </p:spTree>
    <p:extLst>
      <p:ext uri="{BB962C8B-B14F-4D97-AF65-F5344CB8AC3E}">
        <p14:creationId xmlns:p14="http://schemas.microsoft.com/office/powerpoint/2010/main" val="6248964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9: Consultancy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FUNCTIONS OF A CONSULTANT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consultant analyses the problems in the small business.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consultant advises the client on alternative ways to solve a problem.</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consultant is a teacher and instructor who uses his knowledge and experience to open up a new field of systems, methods and thoughts for the entrepreneur.</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consultant is also an initiator and innovator. He initiates change and renewal in a business to find solutions for specific problems.</a:t>
            </a:r>
          </a:p>
        </p:txBody>
      </p:sp>
    </p:spTree>
    <p:extLst>
      <p:ext uri="{BB962C8B-B14F-4D97-AF65-F5344CB8AC3E}">
        <p14:creationId xmlns:p14="http://schemas.microsoft.com/office/powerpoint/2010/main" val="14066916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9: Consultancy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CONSULTANCY OPPORTUNITIES</a:t>
            </a:r>
          </a:p>
          <a:p>
            <a:pPr>
              <a:lnSpc>
                <a:spcPct val="150000"/>
              </a:lnSpc>
            </a:pPr>
            <a:r>
              <a:rPr lang="en-GB" sz="2400" dirty="0">
                <a:latin typeface="Arial" panose="020B0604020202020204" pitchFamily="34" charset="0"/>
                <a:cs typeface="Arial" panose="020B0604020202020204" pitchFamily="34" charset="0"/>
              </a:rPr>
              <a:t>The four main categories of consultancy types which offer consultancy opportunities are: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Personal consultants;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Business consultants;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Technical consultants;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Executive consultants.</a:t>
            </a:r>
          </a:p>
          <a:p>
            <a:pPr marL="342900" indent="-342900">
              <a:lnSpc>
                <a:spcPct val="150000"/>
              </a:lnSpc>
              <a:buFont typeface="Arial"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9074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9: Consultancy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1200329"/>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MERITS OF CONSULTANCIES</a:t>
            </a:r>
          </a:p>
          <a:p>
            <a:pPr>
              <a:lnSpc>
                <a:spcPct val="150000"/>
              </a:lnSpc>
            </a:pPr>
            <a:r>
              <a:rPr lang="en-GB" sz="2400" dirty="0">
                <a:latin typeface="Arial" panose="020B0604020202020204" pitchFamily="34" charset="0"/>
                <a:cs typeface="Arial" panose="020B0604020202020204" pitchFamily="34" charset="0"/>
              </a:rPr>
              <a:t>There are benefits in consulting:</a:t>
            </a:r>
          </a:p>
        </p:txBody>
      </p:sp>
      <p:sp>
        <p:nvSpPr>
          <p:cNvPr id="2" name="TextBox 1"/>
          <p:cNvSpPr txBox="1"/>
          <p:nvPr/>
        </p:nvSpPr>
        <p:spPr>
          <a:xfrm>
            <a:off x="793375" y="2844060"/>
            <a:ext cx="10919013" cy="3416320"/>
          </a:xfrm>
          <a:prstGeom prst="rect">
            <a:avLst/>
          </a:prstGeom>
          <a:noFill/>
        </p:spPr>
        <p:txBody>
          <a:bodyPr wrap="square" numCol="2" rtlCol="0">
            <a:spAutoFit/>
          </a:bodyPr>
          <a:lstStyle/>
          <a:p>
            <a:pPr>
              <a:lnSpc>
                <a:spcPct val="150000"/>
              </a:lnSpc>
            </a:pPr>
            <a:r>
              <a:rPr lang="en-US" sz="2400" dirty="0">
                <a:latin typeface="Arial" charset="0"/>
                <a:ea typeface="Arial" charset="0"/>
                <a:cs typeface="Arial" charset="0"/>
              </a:rPr>
              <a:t>Advantages:</a:t>
            </a:r>
          </a:p>
          <a:p>
            <a:pPr marL="342900" indent="-342900">
              <a:lnSpc>
                <a:spcPct val="150000"/>
              </a:lnSpc>
              <a:buFont typeface="Arial" charset="0"/>
              <a:buChar char="•"/>
            </a:pPr>
            <a:r>
              <a:rPr lang="en-US" sz="2400" dirty="0">
                <a:latin typeface="Arial" charset="0"/>
                <a:ea typeface="Arial" charset="0"/>
                <a:cs typeface="Arial" charset="0"/>
              </a:rPr>
              <a:t>Challenging career;</a:t>
            </a:r>
          </a:p>
          <a:p>
            <a:pPr marL="342900" indent="-342900">
              <a:lnSpc>
                <a:spcPct val="150000"/>
              </a:lnSpc>
              <a:buFont typeface="Arial" charset="0"/>
              <a:buChar char="•"/>
            </a:pPr>
            <a:r>
              <a:rPr lang="en-US" sz="2400" dirty="0">
                <a:latin typeface="Arial" charset="0"/>
                <a:ea typeface="Arial" charset="0"/>
                <a:cs typeface="Arial" charset="0"/>
              </a:rPr>
              <a:t>Varied work assignments;</a:t>
            </a:r>
          </a:p>
          <a:p>
            <a:pPr marL="342900" indent="-342900">
              <a:lnSpc>
                <a:spcPct val="150000"/>
              </a:lnSpc>
              <a:buFont typeface="Arial" charset="0"/>
              <a:buChar char="•"/>
            </a:pPr>
            <a:r>
              <a:rPr lang="en-US" sz="2400" dirty="0">
                <a:latin typeface="Arial" charset="0"/>
                <a:ea typeface="Arial" charset="0"/>
                <a:cs typeface="Arial" charset="0"/>
              </a:rPr>
              <a:t>You can employ your skills, talents and abilities to the fullest;</a:t>
            </a:r>
          </a:p>
          <a:p>
            <a:pPr marL="342900" indent="-342900">
              <a:lnSpc>
                <a:spcPct val="150000"/>
              </a:lnSpc>
              <a:buFont typeface="Arial" charset="0"/>
              <a:buChar char="•"/>
            </a:pPr>
            <a:r>
              <a:rPr lang="en-US" sz="2400" dirty="0">
                <a:latin typeface="Arial" charset="0"/>
                <a:ea typeface="Arial" charset="0"/>
                <a:cs typeface="Arial" charset="0"/>
              </a:rPr>
              <a:t>You don’t have to follow an 8-to-5;</a:t>
            </a:r>
          </a:p>
          <a:p>
            <a:pPr>
              <a:lnSpc>
                <a:spcPct val="150000"/>
              </a:lnSpc>
            </a:pPr>
            <a:endParaRPr lang="en-US" sz="2400" dirty="0">
              <a:latin typeface="Arial" charset="0"/>
              <a:ea typeface="Arial" charset="0"/>
              <a:cs typeface="Arial" charset="0"/>
            </a:endParaRPr>
          </a:p>
          <a:p>
            <a:pPr marL="342900" indent="-342900">
              <a:lnSpc>
                <a:spcPct val="150000"/>
              </a:lnSpc>
              <a:buFont typeface="Arial" charset="0"/>
              <a:buChar char="•"/>
            </a:pPr>
            <a:r>
              <a:rPr lang="en-US" sz="2400" dirty="0">
                <a:latin typeface="Arial" charset="0"/>
                <a:ea typeface="Arial" charset="0"/>
                <a:cs typeface="Arial" charset="0"/>
              </a:rPr>
              <a:t>The satisfaction of helping others;</a:t>
            </a:r>
          </a:p>
          <a:p>
            <a:pPr marL="342900" indent="-342900">
              <a:lnSpc>
                <a:spcPct val="150000"/>
              </a:lnSpc>
              <a:buFont typeface="Arial" charset="0"/>
              <a:buChar char="•"/>
            </a:pPr>
            <a:r>
              <a:rPr lang="en-US" sz="2400" dirty="0">
                <a:latin typeface="Arial" charset="0"/>
                <a:ea typeface="Arial" charset="0"/>
                <a:cs typeface="Arial" charset="0"/>
              </a:rPr>
              <a:t>It can be very rewarding financially; and</a:t>
            </a:r>
          </a:p>
          <a:p>
            <a:pPr marL="342900" indent="-342900">
              <a:lnSpc>
                <a:spcPct val="150000"/>
              </a:lnSpc>
              <a:buFont typeface="Arial" charset="0"/>
              <a:buChar char="•"/>
            </a:pPr>
            <a:r>
              <a:rPr lang="en-US" sz="2400" dirty="0">
                <a:latin typeface="Arial" charset="0"/>
                <a:ea typeface="Arial" charset="0"/>
                <a:cs typeface="Arial" charset="0"/>
              </a:rPr>
              <a:t>Exciting opportunities may open up for the consultant.</a:t>
            </a:r>
          </a:p>
        </p:txBody>
      </p:sp>
    </p:spTree>
    <p:extLst>
      <p:ext uri="{BB962C8B-B14F-4D97-AF65-F5344CB8AC3E}">
        <p14:creationId xmlns:p14="http://schemas.microsoft.com/office/powerpoint/2010/main" val="12450258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9: Consultancy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1200329"/>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MERITS </a:t>
            </a:r>
            <a:r>
              <a:rPr lang="en-GB" sz="2400" b="1">
                <a:solidFill>
                  <a:schemeClr val="accent2"/>
                </a:solidFill>
                <a:latin typeface="Arial" panose="020B0604020202020204" pitchFamily="34" charset="0"/>
                <a:cs typeface="Arial" panose="020B0604020202020204" pitchFamily="34" charset="0"/>
              </a:rPr>
              <a:t>OF CONSULTANCIES </a:t>
            </a:r>
            <a:endParaRPr lang="en-GB" sz="2400" b="1" dirty="0">
              <a:solidFill>
                <a:schemeClr val="accent2"/>
              </a:solidFill>
              <a:latin typeface="Arial" panose="020B0604020202020204" pitchFamily="34" charset="0"/>
              <a:cs typeface="Arial" panose="020B0604020202020204" pitchFamily="34" charset="0"/>
            </a:endParaRPr>
          </a:p>
          <a:p>
            <a:pPr>
              <a:lnSpc>
                <a:spcPct val="150000"/>
              </a:lnSpc>
            </a:pPr>
            <a:r>
              <a:rPr lang="en-GB" sz="2400" dirty="0">
                <a:latin typeface="Arial" panose="020B0604020202020204" pitchFamily="34" charset="0"/>
                <a:cs typeface="Arial" panose="020B0604020202020204" pitchFamily="34" charset="0"/>
              </a:rPr>
              <a:t>There are also drawbacks in consulting:</a:t>
            </a:r>
          </a:p>
        </p:txBody>
      </p:sp>
      <p:sp>
        <p:nvSpPr>
          <p:cNvPr id="2" name="TextBox 1"/>
          <p:cNvSpPr txBox="1"/>
          <p:nvPr/>
        </p:nvSpPr>
        <p:spPr>
          <a:xfrm>
            <a:off x="793375" y="2844060"/>
            <a:ext cx="10919013" cy="3416320"/>
          </a:xfrm>
          <a:prstGeom prst="rect">
            <a:avLst/>
          </a:prstGeom>
          <a:noFill/>
        </p:spPr>
        <p:txBody>
          <a:bodyPr wrap="square" numCol="2" rtlCol="0">
            <a:spAutoFit/>
          </a:bodyPr>
          <a:lstStyle/>
          <a:p>
            <a:pPr>
              <a:lnSpc>
                <a:spcPct val="150000"/>
              </a:lnSpc>
            </a:pPr>
            <a:r>
              <a:rPr lang="en-US" sz="2400" dirty="0">
                <a:latin typeface="Arial" charset="0"/>
                <a:ea typeface="Arial" charset="0"/>
                <a:cs typeface="Arial" charset="0"/>
              </a:rPr>
              <a:t>Disadvantages:</a:t>
            </a:r>
          </a:p>
          <a:p>
            <a:pPr marL="342900" indent="-342900">
              <a:lnSpc>
                <a:spcPct val="150000"/>
              </a:lnSpc>
              <a:buFont typeface="Arial" charset="0"/>
              <a:buChar char="•"/>
            </a:pPr>
            <a:r>
              <a:rPr lang="en-US" sz="2400" dirty="0">
                <a:latin typeface="Arial" charset="0"/>
                <a:ea typeface="Arial" charset="0"/>
                <a:cs typeface="Arial" charset="0"/>
              </a:rPr>
              <a:t>Irregular living conditions on certain occasions (long work days and days away from home);</a:t>
            </a:r>
          </a:p>
          <a:p>
            <a:pPr marL="342900" indent="-342900">
              <a:lnSpc>
                <a:spcPct val="150000"/>
              </a:lnSpc>
              <a:buFont typeface="Arial" charset="0"/>
              <a:buChar char="•"/>
            </a:pPr>
            <a:r>
              <a:rPr lang="en-US" sz="2400" dirty="0">
                <a:latin typeface="Arial" charset="0"/>
                <a:ea typeface="Arial" charset="0"/>
                <a:cs typeface="Arial" charset="0"/>
              </a:rPr>
              <a:t>Tremendous job stress and pressures in certain situations</a:t>
            </a:r>
          </a:p>
          <a:p>
            <a:pPr>
              <a:lnSpc>
                <a:spcPct val="150000"/>
              </a:lnSpc>
            </a:pPr>
            <a:endParaRPr lang="en-US" sz="2400" dirty="0">
              <a:latin typeface="Arial" charset="0"/>
              <a:ea typeface="Arial" charset="0"/>
              <a:cs typeface="Arial" charset="0"/>
            </a:endParaRPr>
          </a:p>
          <a:p>
            <a:pPr marL="342900" indent="-342900">
              <a:lnSpc>
                <a:spcPct val="150000"/>
              </a:lnSpc>
              <a:buFont typeface="Arial" charset="0"/>
              <a:buChar char="•"/>
            </a:pPr>
            <a:r>
              <a:rPr lang="en-US" sz="2400" dirty="0">
                <a:latin typeface="Arial" charset="0"/>
                <a:ea typeface="Arial" charset="0"/>
                <a:cs typeface="Arial" charset="0"/>
              </a:rPr>
              <a:t>Stress in finding clients; and</a:t>
            </a:r>
          </a:p>
          <a:p>
            <a:pPr marL="342900" indent="-342900">
              <a:lnSpc>
                <a:spcPct val="150000"/>
              </a:lnSpc>
              <a:buFont typeface="Arial" charset="0"/>
              <a:buChar char="•"/>
            </a:pPr>
            <a:r>
              <a:rPr lang="en-US" sz="2400" dirty="0">
                <a:latin typeface="Arial" charset="0"/>
                <a:ea typeface="Arial" charset="0"/>
                <a:cs typeface="Arial" charset="0"/>
              </a:rPr>
              <a:t>No long-term job security.</a:t>
            </a:r>
          </a:p>
        </p:txBody>
      </p:sp>
    </p:spTree>
    <p:extLst>
      <p:ext uri="{BB962C8B-B14F-4D97-AF65-F5344CB8AC3E}">
        <p14:creationId xmlns:p14="http://schemas.microsoft.com/office/powerpoint/2010/main" val="16272710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9: Consultancy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CONTRACTORS AND SUB-CONTRACTORS</a:t>
            </a:r>
          </a:p>
          <a:p>
            <a:pPr>
              <a:lnSpc>
                <a:spcPct val="150000"/>
              </a:lnSpc>
            </a:pPr>
            <a:r>
              <a:rPr lang="en-GB" sz="2400" dirty="0">
                <a:latin typeface="Arial" panose="020B0604020202020204" pitchFamily="34" charset="0"/>
                <a:cs typeface="Arial" panose="020B0604020202020204" pitchFamily="34" charset="0"/>
              </a:rPr>
              <a:t>A contractor takes responsibility for a specific job and has control over the job contract.</a:t>
            </a:r>
          </a:p>
          <a:p>
            <a:pPr>
              <a:lnSpc>
                <a:spcPct val="150000"/>
              </a:lnSpc>
            </a:pPr>
            <a:r>
              <a:rPr lang="en-GB" sz="2400" dirty="0">
                <a:latin typeface="Arial" panose="020B0604020202020204" pitchFamily="34" charset="0"/>
                <a:cs typeface="Arial" panose="020B0604020202020204" pitchFamily="34" charset="0"/>
              </a:rPr>
              <a:t>The sub-contractor is a person or company who does a specific part or aspect of a job for the main contractor. His contract is therefore with the contractor and not with the final consumer.</a:t>
            </a:r>
          </a:p>
        </p:txBody>
      </p:sp>
    </p:spTree>
    <p:extLst>
      <p:ext uri="{BB962C8B-B14F-4D97-AF65-F5344CB8AC3E}">
        <p14:creationId xmlns:p14="http://schemas.microsoft.com/office/powerpoint/2010/main" val="96022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28B85D4-D894-4087-A66D-704B7A4E075C}"/>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MARKETING PLAN</a:t>
            </a:r>
          </a:p>
          <a:p>
            <a:pPr>
              <a:lnSpc>
                <a:spcPct val="150000"/>
              </a:lnSpc>
            </a:pPr>
            <a:r>
              <a:rPr lang="en-GB" sz="2400" dirty="0">
                <a:latin typeface="Arial" panose="020B0604020202020204" pitchFamily="34" charset="0"/>
                <a:cs typeface="Arial" panose="020B0604020202020204" pitchFamily="34" charset="0"/>
              </a:rPr>
              <a:t>There are main components of marketing:</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Identify the target market;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Determine the needs and wants of this market;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Develop a suitable product range;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Promote and sell the product/service;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Distribute the product;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Provide after-sales service.</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Chapter 10: Overview of a Business Plan</a:t>
            </a:r>
          </a:p>
        </p:txBody>
      </p:sp>
    </p:spTree>
    <p:extLst>
      <p:ext uri="{BB962C8B-B14F-4D97-AF65-F5344CB8AC3E}">
        <p14:creationId xmlns:p14="http://schemas.microsoft.com/office/powerpoint/2010/main" val="14392651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10: Overview of a Business Plan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7"/>
            <a:ext cx="10701107"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FINANCIAL PLAN</a:t>
            </a:r>
          </a:p>
          <a:p>
            <a:pPr>
              <a:lnSpc>
                <a:spcPct val="150000"/>
              </a:lnSpc>
            </a:pPr>
            <a:r>
              <a:rPr lang="en-GB" sz="2400" dirty="0">
                <a:latin typeface="Arial" panose="020B0604020202020204" pitchFamily="34" charset="0"/>
                <a:cs typeface="Arial" panose="020B0604020202020204" pitchFamily="34" charset="0"/>
              </a:rPr>
              <a:t>Performing a financial feasibility study helps determine whether or not a business idea is a good one. Important questions that one should be able to answer are: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What are the costs involved in my business and how can I finance them?</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What is profit, how is it calculated, and will I make a profit?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How much are my products actually costing?</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How much are my competitors charging for the same product?</a:t>
            </a:r>
          </a:p>
        </p:txBody>
      </p:sp>
    </p:spTree>
    <p:extLst>
      <p:ext uri="{BB962C8B-B14F-4D97-AF65-F5344CB8AC3E}">
        <p14:creationId xmlns:p14="http://schemas.microsoft.com/office/powerpoint/2010/main" val="16282823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10: Overview of a Business Plan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FUNDING OPTIONS TO START YOUR BUSINESS</a:t>
            </a:r>
          </a:p>
          <a:p>
            <a:pPr>
              <a:lnSpc>
                <a:spcPct val="150000"/>
              </a:lnSpc>
            </a:pPr>
            <a:r>
              <a:rPr lang="en-GB" sz="2400" dirty="0">
                <a:latin typeface="Arial" panose="020B0604020202020204" pitchFamily="34" charset="0"/>
                <a:cs typeface="Arial" panose="020B0604020202020204" pitchFamily="34" charset="0"/>
              </a:rPr>
              <a:t>A business owner could find funding from:</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Personal funds;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Friends and relatives;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Equity shares;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Loans.</a:t>
            </a:r>
          </a:p>
          <a:p>
            <a:pPr marL="342900" indent="-342900">
              <a:lnSpc>
                <a:spcPct val="150000"/>
              </a:lnSpc>
              <a:buFont typeface="Arial"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380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28B85D4-D894-4087-A66D-704B7A4E075C}"/>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There are more than 1 million small, medium and micro-enterprises in the country, employing almost half of the labour force. These enterprises include: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Survivalist enterprises;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Micro-enterprises;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Small enterprises;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Medium enterprises.</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Chapter 2: Dynamic business environment</a:t>
            </a:r>
          </a:p>
        </p:txBody>
      </p:sp>
    </p:spTree>
    <p:extLst>
      <p:ext uri="{BB962C8B-B14F-4D97-AF65-F5344CB8AC3E}">
        <p14:creationId xmlns:p14="http://schemas.microsoft.com/office/powerpoint/2010/main" val="1985229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Chapter 2: Dynamic business environment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THE GROWTH IN ENTREPRENEURSHIP</a:t>
            </a:r>
          </a:p>
          <a:p>
            <a:pPr>
              <a:lnSpc>
                <a:spcPct val="150000"/>
              </a:lnSpc>
            </a:pPr>
            <a:r>
              <a:rPr lang="en-GB" sz="2400" dirty="0">
                <a:latin typeface="Arial" panose="020B0604020202020204" pitchFamily="34" charset="0"/>
                <a:cs typeface="Arial" panose="020B0604020202020204" pitchFamily="34" charset="0"/>
              </a:rPr>
              <a:t>There is a growing awareness that people have to create their own jobs to become economically viable. This has led to a large increase in the creation of various types of small businesses and a strong emphasis on the development of Entrepreneurship. The growth in Entrepreneurship plays a critical role in the economic development of the country. </a:t>
            </a:r>
          </a:p>
        </p:txBody>
      </p:sp>
    </p:spTree>
    <p:extLst>
      <p:ext uri="{BB962C8B-B14F-4D97-AF65-F5344CB8AC3E}">
        <p14:creationId xmlns:p14="http://schemas.microsoft.com/office/powerpoint/2010/main" val="121165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a:latin typeface="Arial" panose="020B0604020202020204" pitchFamily="34" charset="0"/>
                <a:cs typeface="Arial" panose="020B0604020202020204" pitchFamily="34" charset="0"/>
              </a:rPr>
              <a:t>Chapter 2: Dynamic business environment (continued</a:t>
            </a:r>
            <a:r>
              <a:rPr lang="en-GB" sz="2400" b="1" dirty="0">
                <a:latin typeface="Arial" panose="020B0604020202020204" pitchFamily="34" charset="0"/>
                <a:cs typeface="Arial" panose="020B0604020202020204" pitchFamily="34" charset="0"/>
              </a:rPr>
              <a:t>)</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1754326"/>
          </a:xfrm>
          <a:prstGeom prst="rect">
            <a:avLst/>
          </a:prstGeom>
          <a:noFill/>
        </p:spPr>
        <p:txBody>
          <a:bodyPr wrap="square" numCol="1"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ENTREPRENEURIAL PROFILES</a:t>
            </a:r>
          </a:p>
          <a:p>
            <a:pPr>
              <a:lnSpc>
                <a:spcPct val="150000"/>
              </a:lnSpc>
            </a:pPr>
            <a:r>
              <a:rPr lang="en-GB" sz="2400" dirty="0">
                <a:latin typeface="Arial" panose="020B0604020202020204" pitchFamily="34" charset="0"/>
                <a:cs typeface="Arial" panose="020B0604020202020204" pitchFamily="34" charset="0"/>
              </a:rPr>
              <a:t>There is a large variety of entrepreneurs who have made a success of their specific enterprises. Broad categories of entrepreneurial profiles include:</a:t>
            </a:r>
          </a:p>
        </p:txBody>
      </p:sp>
      <p:sp>
        <p:nvSpPr>
          <p:cNvPr id="2" name="Rectangle 1"/>
          <p:cNvSpPr/>
          <p:nvPr/>
        </p:nvSpPr>
        <p:spPr>
          <a:xfrm>
            <a:off x="793376" y="3453068"/>
            <a:ext cx="8493071" cy="2308324"/>
          </a:xfrm>
          <a:prstGeom prst="rect">
            <a:avLst/>
          </a:prstGeom>
        </p:spPr>
        <p:txBody>
          <a:bodyPr wrap="square" numCol="2">
            <a:spAutoFit/>
          </a:bodyPr>
          <a:lstStyle/>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Women entrepreneurs;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Part-time entrepreneurs;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Home-based entrepreneurs;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Family business owners;</a:t>
            </a:r>
          </a:p>
          <a:p>
            <a:pPr marL="342900" indent="-342900">
              <a:lnSpc>
                <a:spcPct val="150000"/>
              </a:lnSpc>
              <a:buFont typeface="Arial" charset="0"/>
              <a:buChar char="•"/>
            </a:pPr>
            <a:r>
              <a:rPr lang="en-GB" sz="2400" dirty="0" err="1">
                <a:latin typeface="Arial" panose="020B0604020202020204" pitchFamily="34" charset="0"/>
                <a:cs typeface="Arial" panose="020B0604020202020204" pitchFamily="34" charset="0"/>
              </a:rPr>
              <a:t>Copreneurs</a:t>
            </a:r>
            <a:r>
              <a:rPr lang="en-GB" sz="2400" dirty="0">
                <a:latin typeface="Arial" panose="020B0604020202020204" pitchFamily="34" charset="0"/>
                <a:cs typeface="Arial" panose="020B0604020202020204" pitchFamily="34" charset="0"/>
              </a:rPr>
              <a:t>; and</a:t>
            </a:r>
          </a:p>
          <a:p>
            <a:pPr marL="342900" indent="-342900">
              <a:lnSpc>
                <a:spcPct val="150000"/>
              </a:lnSpc>
              <a:buFont typeface="Arial" charset="0"/>
              <a:buChar char="•"/>
            </a:pPr>
            <a:r>
              <a:rPr lang="en-GB" sz="2400" dirty="0" err="1">
                <a:latin typeface="Arial" panose="020B0604020202020204" pitchFamily="34" charset="0"/>
                <a:cs typeface="Arial" panose="020B0604020202020204" pitchFamily="34" charset="0"/>
              </a:rPr>
              <a:t>Intrapreneurs</a:t>
            </a:r>
            <a:r>
              <a:rPr lang="en-GB"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82782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a:latin typeface="Arial" panose="020B0604020202020204" pitchFamily="34" charset="0"/>
                <a:cs typeface="Arial" panose="020B0604020202020204" pitchFamily="34" charset="0"/>
              </a:rPr>
              <a:t>Chapter 2: Dynamic business environment (continued</a:t>
            </a:r>
            <a:r>
              <a:rPr lang="en-GB" sz="2400" b="1" dirty="0">
                <a:latin typeface="Arial" panose="020B0604020202020204" pitchFamily="34" charset="0"/>
                <a:cs typeface="Arial" panose="020B0604020202020204" pitchFamily="34" charset="0"/>
              </a:rPr>
              <a:t>)</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THE POWER OF SMALL BUSINESS</a:t>
            </a:r>
          </a:p>
          <a:p>
            <a:pPr>
              <a:lnSpc>
                <a:spcPct val="150000"/>
              </a:lnSpc>
            </a:pPr>
            <a:r>
              <a:rPr lang="en-GB" sz="2400" dirty="0">
                <a:latin typeface="Arial" panose="020B0604020202020204" pitchFamily="34" charset="0"/>
                <a:cs typeface="Arial" panose="020B0604020202020204" pitchFamily="34" charset="0"/>
              </a:rPr>
              <a:t>Small businesses are vitally important because: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They constitute more than 90% of the businesses in South Africa;</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They create most of the new job opportunities;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They take the initiative and create innovative ideas;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They serve as a manifestation of the free market system;</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They are flexible and adaptable;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 They provide access to the business world for many people.</a:t>
            </a:r>
          </a:p>
        </p:txBody>
      </p:sp>
    </p:spTree>
    <p:extLst>
      <p:ext uri="{BB962C8B-B14F-4D97-AF65-F5344CB8AC3E}">
        <p14:creationId xmlns:p14="http://schemas.microsoft.com/office/powerpoint/2010/main" val="188360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AD424C4-C8E1-418B-9E01-52BFB5E0A8CB}"/>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0" y="1"/>
            <a:ext cx="12191998"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a:latin typeface="Arial" panose="020B0604020202020204" pitchFamily="34" charset="0"/>
                <a:cs typeface="Arial" panose="020B0604020202020204" pitchFamily="34" charset="0"/>
              </a:rPr>
              <a:t>Chapter 2: Dynamic business environment (continued</a:t>
            </a:r>
            <a:r>
              <a:rPr lang="en-GB" sz="2400" b="1" dirty="0">
                <a:latin typeface="Arial" panose="020B0604020202020204" pitchFamily="34" charset="0"/>
                <a:cs typeface="Arial" panose="020B0604020202020204" pitchFamily="34" charset="0"/>
              </a:rPr>
              <a:t>)</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8397119" cy="646331"/>
          </a:xfrm>
          <a:prstGeom prst="rect">
            <a:avLst/>
          </a:prstGeom>
          <a:noFill/>
        </p:spPr>
        <p:txBody>
          <a:bodyPr wrap="square" rtlCol="0">
            <a:spAutoFit/>
          </a:bodyPr>
          <a:lstStyle/>
          <a:p>
            <a:pPr>
              <a:lnSpc>
                <a:spcPct val="150000"/>
              </a:lnSpc>
            </a:pPr>
            <a:r>
              <a:rPr lang="en-GB" sz="2400" b="1">
                <a:solidFill>
                  <a:schemeClr val="accent2"/>
                </a:solidFill>
                <a:latin typeface="Arial" panose="020B0604020202020204" pitchFamily="34" charset="0"/>
                <a:cs typeface="Arial" panose="020B0604020202020204" pitchFamily="34" charset="0"/>
              </a:rPr>
              <a:t>ENTREPRENEURIAL TRANSITION</a:t>
            </a:r>
            <a:r>
              <a:rPr lang="en-GB" sz="240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rotWithShape="1">
          <a:blip r:embed="rId4" cstate="screen">
            <a:extLst>
              <a:ext uri="{28A0092B-C50C-407E-A947-70E740481C1C}">
                <a14:useLocalDpi xmlns:a14="http://schemas.microsoft.com/office/drawing/2010/main"/>
              </a:ext>
            </a:extLst>
          </a:blip>
          <a:srcRect t="-1856"/>
          <a:stretch/>
        </p:blipFill>
        <p:spPr>
          <a:xfrm>
            <a:off x="6000464" y="2554247"/>
            <a:ext cx="5160936" cy="3239147"/>
          </a:xfrm>
          <a:prstGeom prst="rect">
            <a:avLst/>
          </a:prstGeom>
        </p:spPr>
      </p:pic>
      <p:sp>
        <p:nvSpPr>
          <p:cNvPr id="3" name="Rectangle 2"/>
          <p:cNvSpPr/>
          <p:nvPr/>
        </p:nvSpPr>
        <p:spPr>
          <a:xfrm>
            <a:off x="793376" y="2554247"/>
            <a:ext cx="4654658" cy="2246769"/>
          </a:xfrm>
          <a:prstGeom prst="rect">
            <a:avLst/>
          </a:prstGeom>
        </p:spPr>
        <p:txBody>
          <a:bodyPr wrap="square">
            <a:spAutoFit/>
          </a:bodyPr>
          <a:lstStyle/>
          <a:p>
            <a:r>
              <a:rPr lang="en-GB" sz="2800" dirty="0">
                <a:latin typeface="Arial" panose="020B0604020202020204" pitchFamily="34" charset="0"/>
                <a:cs typeface="Arial" panose="020B0604020202020204" pitchFamily="34" charset="0"/>
              </a:rPr>
              <a:t>Any new business, if it is successful, will start to grow. A new business is likely to grow through different stages.</a:t>
            </a:r>
            <a:endParaRPr lang="en-US" sz="2800" dirty="0"/>
          </a:p>
        </p:txBody>
      </p:sp>
    </p:spTree>
    <p:extLst>
      <p:ext uri="{BB962C8B-B14F-4D97-AF65-F5344CB8AC3E}">
        <p14:creationId xmlns:p14="http://schemas.microsoft.com/office/powerpoint/2010/main" val="1651130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TotalTime>
  <Words>2955</Words>
  <Application>Microsoft Office PowerPoint</Application>
  <PresentationFormat>Widescreen</PresentationFormat>
  <Paragraphs>344</Paragraphs>
  <Slides>49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Brandon Grotesque Medium</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Ryk Cloete</dc:creator>
  <cp:lastModifiedBy>Ryk Cloete</cp:lastModifiedBy>
  <cp:revision>55</cp:revision>
  <dcterms:created xsi:type="dcterms:W3CDTF">2018-09-18T08:47:31Z</dcterms:created>
  <dcterms:modified xsi:type="dcterms:W3CDTF">2018-12-18T11:39:05Z</dcterms:modified>
</cp:coreProperties>
</file>