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61" r:id="rId21"/>
    <p:sldId id="286" r:id="rId22"/>
    <p:sldId id="287" r:id="rId23"/>
    <p:sldId id="288" r:id="rId24"/>
    <p:sldId id="289" r:id="rId25"/>
    <p:sldId id="290" r:id="rId26"/>
    <p:sldId id="291" r:id="rId27"/>
    <p:sldId id="292" r:id="rId28"/>
    <p:sldId id="293" r:id="rId29"/>
    <p:sldId id="262" r:id="rId30"/>
    <p:sldId id="295" r:id="rId31"/>
    <p:sldId id="296" r:id="rId32"/>
    <p:sldId id="297" r:id="rId33"/>
    <p:sldId id="298" r:id="rId34"/>
    <p:sldId id="299" r:id="rId35"/>
    <p:sldId id="300" r:id="rId36"/>
    <p:sldId id="301" r:id="rId37"/>
    <p:sldId id="302" r:id="rId38"/>
    <p:sldId id="303" r:id="rId39"/>
    <p:sldId id="304" r:id="rId40"/>
    <p:sldId id="306" r:id="rId41"/>
    <p:sldId id="307" r:id="rId42"/>
    <p:sldId id="308" r:id="rId43"/>
    <p:sldId id="309" r:id="rId44"/>
    <p:sldId id="310" r:id="rId45"/>
    <p:sldId id="311" r:id="rId46"/>
    <p:sldId id="312" r:id="rId47"/>
    <p:sldId id="314" r:id="rId48"/>
    <p:sldId id="313" r:id="rId49"/>
    <p:sldId id="315" r:id="rId50"/>
    <p:sldId id="263" r:id="rId51"/>
    <p:sldId id="316" r:id="rId52"/>
    <p:sldId id="317" r:id="rId53"/>
    <p:sldId id="318" r:id="rId54"/>
    <p:sldId id="319" r:id="rId55"/>
    <p:sldId id="320" r:id="rId56"/>
    <p:sldId id="321" r:id="rId57"/>
    <p:sldId id="322" r:id="rId58"/>
    <p:sldId id="323" r:id="rId59"/>
    <p:sldId id="324" r:id="rId60"/>
    <p:sldId id="264" r:id="rId61"/>
    <p:sldId id="326" r:id="rId62"/>
    <p:sldId id="327" r:id="rId63"/>
    <p:sldId id="328" r:id="rId64"/>
    <p:sldId id="329" r:id="rId65"/>
    <p:sldId id="332" r:id="rId66"/>
    <p:sldId id="350" r:id="rId67"/>
    <p:sldId id="351" r:id="rId68"/>
    <p:sldId id="352" r:id="rId69"/>
    <p:sldId id="353" r:id="rId70"/>
    <p:sldId id="266" r:id="rId71"/>
    <p:sldId id="361" r:id="rId72"/>
    <p:sldId id="362" r:id="rId73"/>
    <p:sldId id="363" r:id="rId74"/>
    <p:sldId id="364" r:id="rId75"/>
    <p:sldId id="365" r:id="rId76"/>
    <p:sldId id="366" r:id="rId77"/>
    <p:sldId id="367" r:id="rId78"/>
    <p:sldId id="368" r:id="rId79"/>
    <p:sldId id="267" r:id="rId80"/>
    <p:sldId id="373" r:id="rId81"/>
    <p:sldId id="375" r:id="rId82"/>
    <p:sldId id="376" r:id="rId83"/>
    <p:sldId id="377" r:id="rId84"/>
    <p:sldId id="378" r:id="rId85"/>
    <p:sldId id="382" r:id="rId86"/>
    <p:sldId id="383"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p:restoredTop sz="94419"/>
  </p:normalViewPr>
  <p:slideViewPr>
    <p:cSldViewPr snapToGrid="0" snapToObjects="1">
      <p:cViewPr varScale="1">
        <p:scale>
          <a:sx n="61" d="100"/>
          <a:sy n="61" d="100"/>
        </p:scale>
        <p:origin x="78" y="1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E1391-2190-418D-92E7-B12CFFD5B3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1" y="-1"/>
            <a:ext cx="12190979" cy="6858001"/>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Public Finance</a:t>
            </a:r>
          </a:p>
          <a:p>
            <a:pPr algn="r"/>
            <a:r>
              <a:rPr lang="en-GB" sz="5400" b="1" dirty="0">
                <a:solidFill>
                  <a:schemeClr val="bg1"/>
                </a:solidFill>
                <a:latin typeface="Brandon Grotesque Medium" panose="020B0603020203060202" pitchFamily="34" charset="77"/>
              </a:rPr>
              <a:t>N6 &amp; N6</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5078313"/>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CHARACTERISTICS OF SOCIALISM</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It does not acknowledge private ownership of production factors;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Government decides on how production factors shall be employed;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There is a ban on all capitalist or free market systems;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Redistribution of income takes place through severe use of taxation;</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Social security benefits are collectively provided for out of progressive tax sources – to uplift less privileged classes;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 Government guarantees a minimum standard of living.</a:t>
            </a:r>
            <a:endParaRPr lang="en-US" sz="2400" b="1" dirty="0">
              <a:solidFill>
                <a:schemeClr val="accent2"/>
              </a:solidFill>
              <a:latin typeface="Arial" panose="020B0604020202020204" pitchFamily="34" charset="0"/>
              <a:cs typeface="Arial" panose="020B0604020202020204" pitchFamily="34" charset="0"/>
            </a:endParaRPr>
          </a:p>
          <a:p>
            <a:pPr marL="342900" indent="-342900">
              <a:lnSpc>
                <a:spcPct val="150000"/>
              </a:lnSpc>
              <a:buFont typeface="Arial" charset="0"/>
              <a:buChar char="•"/>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2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SOCIAL WELFARE STATE</a:t>
            </a:r>
          </a:p>
          <a:p>
            <a:pPr>
              <a:lnSpc>
                <a:spcPct val="150000"/>
              </a:lnSpc>
            </a:pPr>
            <a:r>
              <a:rPr lang="en-US" sz="2400" dirty="0">
                <a:latin typeface="Arial" panose="020B0604020202020204" pitchFamily="34" charset="0"/>
                <a:cs typeface="Arial" panose="020B0604020202020204" pitchFamily="34" charset="0"/>
              </a:rPr>
              <a:t>Nations and communities began to seek for some balance between the extremes: the laissez-faire – where the rich got richer and the most entrepreneurial took all, with little or no protection of the less privileged; and socialism – where all remained poor and people had no freedom to decide for themselves. This resulted in the modern social welfare state.</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222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5078313"/>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ECONOMIC WELFARE STATE AS AN IDEOLOGY</a:t>
            </a:r>
          </a:p>
          <a:p>
            <a:pPr>
              <a:lnSpc>
                <a:spcPct val="150000"/>
              </a:lnSpc>
            </a:pPr>
            <a:r>
              <a:rPr lang="en-US" sz="2400" dirty="0">
                <a:latin typeface="Arial" panose="020B0604020202020204" pitchFamily="34" charset="0"/>
                <a:cs typeface="Arial" panose="020B0604020202020204" pitchFamily="34" charset="0"/>
              </a:rPr>
              <a:t>A modern democracy might lean either towards a laissez-faire or towards a more socialist approach, but in general it attempts to:</a:t>
            </a:r>
          </a:p>
          <a:p>
            <a:pPr marL="342900" indent="-342900">
              <a:lnSpc>
                <a:spcPct val="150000"/>
              </a:lnSpc>
              <a:buFont typeface="Arial" charset="0"/>
              <a:buChar char="•"/>
            </a:pPr>
            <a:r>
              <a:rPr lang="en-US" sz="2400" dirty="0" err="1">
                <a:latin typeface="Arial" panose="020B0604020202020204" pitchFamily="34" charset="0"/>
                <a:cs typeface="Arial" panose="020B0604020202020204" pitchFamily="34" charset="0"/>
              </a:rPr>
              <a:t>Recognise</a:t>
            </a:r>
            <a:r>
              <a:rPr lang="en-US" sz="2400" dirty="0">
                <a:latin typeface="Arial" panose="020B0604020202020204" pitchFamily="34" charset="0"/>
                <a:cs typeface="Arial" panose="020B0604020202020204" pitchFamily="34" charset="0"/>
              </a:rPr>
              <a:t> the individual as important;</a:t>
            </a:r>
          </a:p>
          <a:p>
            <a:pPr marL="342900" indent="-342900">
              <a:lnSpc>
                <a:spcPct val="150000"/>
              </a:lnSpc>
              <a:buFont typeface="Arial" charset="0"/>
              <a:buChar char="•"/>
            </a:pPr>
            <a:r>
              <a:rPr lang="en-US" sz="2400" dirty="0" err="1">
                <a:latin typeface="Arial" panose="020B0604020202020204" pitchFamily="34" charset="0"/>
                <a:cs typeface="Arial" panose="020B0604020202020204" pitchFamily="34" charset="0"/>
              </a:rPr>
              <a:t>Recognise</a:t>
            </a:r>
            <a:r>
              <a:rPr lang="en-US" sz="2400" dirty="0">
                <a:latin typeface="Arial" panose="020B0604020202020204" pitchFamily="34" charset="0"/>
                <a:cs typeface="Arial" panose="020B0604020202020204" pitchFamily="34" charset="0"/>
              </a:rPr>
              <a:t> the state as the servant of the individual who needs to be assisted in general and personal self-</a:t>
            </a:r>
            <a:r>
              <a:rPr lang="en-US" sz="2400" dirty="0" err="1">
                <a:latin typeface="Arial" panose="020B0604020202020204" pitchFamily="34" charset="0"/>
                <a:cs typeface="Arial" panose="020B0604020202020204" pitchFamily="34" charset="0"/>
              </a:rPr>
              <a:t>actualisation</a:t>
            </a:r>
            <a:r>
              <a:rPr lang="en-US" sz="2400" dirty="0">
                <a:latin typeface="Arial" panose="020B0604020202020204" pitchFamily="34" charset="0"/>
                <a:cs typeface="Arial" panose="020B0604020202020204" pitchFamily="34" charset="0"/>
              </a:rPr>
              <a:t>;</a:t>
            </a:r>
          </a:p>
          <a:p>
            <a:pPr marL="342900" indent="-342900">
              <a:lnSpc>
                <a:spcPct val="150000"/>
              </a:lnSpc>
              <a:buFont typeface="Arial" charset="0"/>
              <a:buChar char="•"/>
            </a:pPr>
            <a:r>
              <a:rPr lang="en-US" sz="2400" dirty="0" err="1">
                <a:latin typeface="Arial" panose="020B0604020202020204" pitchFamily="34" charset="0"/>
                <a:cs typeface="Arial" panose="020B0604020202020204" pitchFamily="34" charset="0"/>
              </a:rPr>
              <a:t>Practise</a:t>
            </a:r>
            <a:r>
              <a:rPr lang="en-US" sz="2400" dirty="0">
                <a:latin typeface="Arial" panose="020B0604020202020204" pitchFamily="34" charset="0"/>
                <a:cs typeface="Arial" panose="020B0604020202020204" pitchFamily="34" charset="0"/>
              </a:rPr>
              <a:t> a free-market system with intervention only when necessary;</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Create a system which protects the rights of all.</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99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GOVERNMENT FUNCTIONS AND PUBLIC SERVICES</a:t>
            </a:r>
          </a:p>
          <a:p>
            <a:pPr>
              <a:lnSpc>
                <a:spcPct val="150000"/>
              </a:lnSpc>
            </a:pPr>
            <a:r>
              <a:rPr lang="en-US" sz="2400" dirty="0">
                <a:latin typeface="Arial" panose="020B0604020202020204" pitchFamily="34" charset="0"/>
                <a:cs typeface="Arial" panose="020B0604020202020204" pitchFamily="34" charset="0"/>
              </a:rPr>
              <a:t>In order to </a:t>
            </a:r>
            <a:r>
              <a:rPr lang="en-US" sz="2400" dirty="0" err="1">
                <a:latin typeface="Arial" panose="020B0604020202020204" pitchFamily="34" charset="0"/>
                <a:cs typeface="Arial" panose="020B0604020202020204" pitchFamily="34" charset="0"/>
              </a:rPr>
              <a:t>realise</a:t>
            </a:r>
            <a:r>
              <a:rPr lang="en-US" sz="2400" dirty="0">
                <a:latin typeface="Arial" panose="020B0604020202020204" pitchFamily="34" charset="0"/>
                <a:cs typeface="Arial" panose="020B0604020202020204" pitchFamily="34" charset="0"/>
              </a:rPr>
              <a:t> their goals, governments have to execute a number of functions. Generally these functions are classified as: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Line functions – vertical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subdivisions,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Staff functions – horizontal supporting services.</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8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LINE FUNCTIONS: VERTICAL</a:t>
            </a:r>
          </a:p>
          <a:p>
            <a:pPr>
              <a:lnSpc>
                <a:spcPct val="150000"/>
              </a:lnSpc>
            </a:pPr>
            <a:r>
              <a:rPr lang="en-US" sz="2400" dirty="0">
                <a:latin typeface="Arial" panose="020B0604020202020204" pitchFamily="34" charset="0"/>
                <a:cs typeface="Arial" panose="020B0604020202020204" pitchFamily="34" charset="0"/>
              </a:rPr>
              <a:t>Most authorities </a:t>
            </a:r>
            <a:r>
              <a:rPr lang="en-US" sz="2400" dirty="0" err="1">
                <a:latin typeface="Arial" panose="020B0604020202020204" pitchFamily="34" charset="0"/>
                <a:cs typeface="Arial" panose="020B0604020202020204" pitchFamily="34" charset="0"/>
              </a:rPr>
              <a:t>recognise</a:t>
            </a:r>
            <a:r>
              <a:rPr lang="en-US" sz="2400" dirty="0">
                <a:latin typeface="Arial" panose="020B0604020202020204" pitchFamily="34" charset="0"/>
                <a:cs typeface="Arial" panose="020B0604020202020204" pitchFamily="34" charset="0"/>
              </a:rPr>
              <a:t> the following three types of Government Functions:</a:t>
            </a:r>
          </a:p>
          <a:p>
            <a:pPr marL="457200" indent="-457200">
              <a:lnSpc>
                <a:spcPct val="150000"/>
              </a:lnSpc>
              <a:buFont typeface="+mj-lt"/>
              <a:buAutoNum type="arabicPeriod"/>
            </a:pPr>
            <a:r>
              <a:rPr lang="en-US" sz="2400" dirty="0">
                <a:latin typeface="Arial" panose="020B0604020202020204" pitchFamily="34" charset="0"/>
                <a:cs typeface="Arial" panose="020B0604020202020204" pitchFamily="34" charset="0"/>
              </a:rPr>
              <a:t>Order and Protection Police and </a:t>
            </a:r>
            <a:r>
              <a:rPr lang="en-US" sz="2400" dirty="0" err="1">
                <a:latin typeface="Arial" panose="020B0604020202020204" pitchFamily="34" charset="0"/>
                <a:cs typeface="Arial" panose="020B0604020202020204" pitchFamily="34" charset="0"/>
              </a:rPr>
              <a:t>Defence</a:t>
            </a:r>
            <a:endParaRPr lang="en-US" sz="2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US" sz="2400" dirty="0">
                <a:latin typeface="Arial" panose="020B0604020202020204" pitchFamily="34" charset="0"/>
                <a:cs typeface="Arial" panose="020B0604020202020204" pitchFamily="34" charset="0"/>
              </a:rPr>
              <a:t>Social or National Welfare Health, education, pensions, etc.</a:t>
            </a:r>
          </a:p>
          <a:p>
            <a:pPr marL="457200" indent="-457200">
              <a:lnSpc>
                <a:spcPct val="150000"/>
              </a:lnSpc>
              <a:buFont typeface="+mj-lt"/>
              <a:buAutoNum type="arabicPeriod"/>
            </a:pPr>
            <a:r>
              <a:rPr lang="en-US" sz="2400" dirty="0">
                <a:latin typeface="Arial" panose="020B0604020202020204" pitchFamily="34" charset="0"/>
                <a:cs typeface="Arial" panose="020B0604020202020204" pitchFamily="34" charset="0"/>
              </a:rPr>
              <a:t>Economic Welfare Stimulation of the economy using fiscal (tax) and monetary control (interest rates).</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4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STAFF FUNCTIONS OR SERVICES: HORIZONTAL</a:t>
            </a:r>
          </a:p>
          <a:p>
            <a:pPr>
              <a:lnSpc>
                <a:spcPct val="150000"/>
              </a:lnSpc>
            </a:pPr>
            <a:r>
              <a:rPr lang="en-US" sz="2400" dirty="0">
                <a:latin typeface="Arial" panose="020B0604020202020204" pitchFamily="34" charset="0"/>
                <a:cs typeface="Arial" panose="020B0604020202020204" pitchFamily="34" charset="0"/>
              </a:rPr>
              <a:t>These are supporting functions, contributing to the line functions, in order to </a:t>
            </a:r>
            <a:r>
              <a:rPr lang="en-US" sz="2400" dirty="0" err="1">
                <a:latin typeface="Arial" panose="020B0604020202020204" pitchFamily="34" charset="0"/>
                <a:cs typeface="Arial" panose="020B0604020202020204" pitchFamily="34" charset="0"/>
              </a:rPr>
              <a:t>realise</a:t>
            </a:r>
            <a:r>
              <a:rPr lang="en-US" sz="2400" dirty="0">
                <a:latin typeface="Arial" panose="020B0604020202020204" pitchFamily="34" charset="0"/>
                <a:cs typeface="Arial" panose="020B0604020202020204" pitchFamily="34" charset="0"/>
              </a:rPr>
              <a:t> the goals of the government of the day. Typical services provided by people in various positions in offices throughout the country include: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Financial services;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Personnel services;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Office and secretarial service;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Legal advisory service.</a:t>
            </a:r>
          </a:p>
        </p:txBody>
      </p:sp>
    </p:spTree>
    <p:extLst>
      <p:ext uri="{BB962C8B-B14F-4D97-AF65-F5344CB8AC3E}">
        <p14:creationId xmlns:p14="http://schemas.microsoft.com/office/powerpoint/2010/main" val="161779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CLASSIFICATION OF GOVERNMENT SERVICES</a:t>
            </a:r>
          </a:p>
          <a:p>
            <a:pPr>
              <a:lnSpc>
                <a:spcPct val="150000"/>
              </a:lnSpc>
            </a:pPr>
            <a:r>
              <a:rPr lang="en-US" sz="2400" dirty="0">
                <a:latin typeface="Arial" panose="020B0604020202020204" pitchFamily="34" charset="0"/>
                <a:cs typeface="Arial" panose="020B0604020202020204" pitchFamily="34" charset="0"/>
              </a:rPr>
              <a:t>Generally speaking we look at and classify three different types of services to members of the public:</a:t>
            </a:r>
          </a:p>
          <a:p>
            <a:pPr marL="457200" indent="-457200">
              <a:lnSpc>
                <a:spcPct val="150000"/>
              </a:lnSpc>
              <a:buFont typeface="+mj-lt"/>
              <a:buAutoNum type="arabicPeriod"/>
            </a:pPr>
            <a:r>
              <a:rPr lang="en-US" sz="2400" dirty="0">
                <a:latin typeface="Arial" panose="020B0604020202020204" pitchFamily="34" charset="0"/>
                <a:cs typeface="Arial" panose="020B0604020202020204" pitchFamily="34" charset="0"/>
              </a:rPr>
              <a:t>Social/Collective or Public Services;</a:t>
            </a:r>
          </a:p>
          <a:p>
            <a:pPr marL="457200" indent="-457200">
              <a:lnSpc>
                <a:spcPct val="150000"/>
              </a:lnSpc>
              <a:buFont typeface="+mj-lt"/>
              <a:buAutoNum type="arabicPeriod"/>
            </a:pPr>
            <a:r>
              <a:rPr lang="en-US" sz="2400" dirty="0">
                <a:latin typeface="Arial" panose="020B0604020202020204" pitchFamily="34" charset="0"/>
                <a:cs typeface="Arial" panose="020B0604020202020204" pitchFamily="34" charset="0"/>
              </a:rPr>
              <a:t>Specific/Particular Services;</a:t>
            </a:r>
          </a:p>
          <a:p>
            <a:pPr marL="457200" indent="-457200">
              <a:lnSpc>
                <a:spcPct val="150000"/>
              </a:lnSpc>
              <a:buFont typeface="+mj-lt"/>
              <a:buAutoNum type="arabicPeriod"/>
            </a:pPr>
            <a:r>
              <a:rPr lang="en-US" sz="2400" dirty="0">
                <a:latin typeface="Arial" panose="020B0604020202020204" pitchFamily="34" charset="0"/>
                <a:cs typeface="Arial" panose="020B0604020202020204" pitchFamily="34" charset="0"/>
              </a:rPr>
              <a:t>Quasi-Social or Quasi-Particular Services.</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286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PRIVATISATION OF GOVERNMENT SERVICES</a:t>
            </a:r>
          </a:p>
          <a:p>
            <a:pPr>
              <a:lnSpc>
                <a:spcPct val="150000"/>
              </a:lnSpc>
            </a:pPr>
            <a:r>
              <a:rPr lang="en-US" sz="2400" dirty="0">
                <a:latin typeface="Arial" panose="020B0604020202020204" pitchFamily="34" charset="0"/>
                <a:cs typeface="Arial" panose="020B0604020202020204" pitchFamily="34" charset="0"/>
              </a:rPr>
              <a:t>If a government leans more towards a modern, democratic and capitalist society, it will probably seek </a:t>
            </a:r>
            <a:r>
              <a:rPr lang="en-US" sz="2400" dirty="0" err="1">
                <a:latin typeface="Arial" panose="020B0604020202020204" pitchFamily="34" charset="0"/>
                <a:cs typeface="Arial" panose="020B0604020202020204" pitchFamily="34" charset="0"/>
              </a:rPr>
              <a:t>privatisation</a:t>
            </a:r>
            <a:r>
              <a:rPr lang="en-US" sz="2400" dirty="0">
                <a:latin typeface="Arial" panose="020B0604020202020204" pitchFamily="34" charset="0"/>
                <a:cs typeface="Arial" panose="020B0604020202020204" pitchFamily="34" charset="0"/>
              </a:rPr>
              <a:t> of national assets. For example, it</a:t>
            </a:r>
          </a:p>
          <a:p>
            <a:pPr>
              <a:lnSpc>
                <a:spcPct val="150000"/>
              </a:lnSpc>
            </a:pPr>
            <a:r>
              <a:rPr lang="en-US" sz="2400" dirty="0">
                <a:latin typeface="Arial" panose="020B0604020202020204" pitchFamily="34" charset="0"/>
                <a:cs typeface="Arial" panose="020B0604020202020204" pitchFamily="34" charset="0"/>
              </a:rPr>
              <a:t>might seem logical that many citizens might want to </a:t>
            </a:r>
            <a:r>
              <a:rPr lang="en-US" sz="2400" dirty="0" err="1">
                <a:latin typeface="Arial" panose="020B0604020202020204" pitchFamily="34" charset="0"/>
                <a:cs typeface="Arial" panose="020B0604020202020204" pitchFamily="34" charset="0"/>
              </a:rPr>
              <a:t>nationalise</a:t>
            </a:r>
            <a:r>
              <a:rPr lang="en-US" sz="2400" dirty="0">
                <a:latin typeface="Arial" panose="020B0604020202020204" pitchFamily="34" charset="0"/>
                <a:cs typeface="Arial" panose="020B0604020202020204" pitchFamily="34" charset="0"/>
              </a:rPr>
              <a:t> industries, such as the gold mines.</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89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REASONS FOR PRIVATISATION</a:t>
            </a:r>
          </a:p>
          <a:p>
            <a:pPr>
              <a:lnSpc>
                <a:spcPct val="150000"/>
              </a:lnSpc>
            </a:pPr>
            <a:r>
              <a:rPr lang="en-US" sz="2400" dirty="0">
                <a:latin typeface="Arial" panose="020B0604020202020204" pitchFamily="34" charset="0"/>
                <a:cs typeface="Arial" panose="020B0604020202020204" pitchFamily="34" charset="0"/>
              </a:rPr>
              <a:t>The main goal of </a:t>
            </a:r>
            <a:r>
              <a:rPr lang="en-US" sz="2400" dirty="0" err="1">
                <a:latin typeface="Arial" panose="020B0604020202020204" pitchFamily="34" charset="0"/>
                <a:cs typeface="Arial" panose="020B0604020202020204" pitchFamily="34" charset="0"/>
              </a:rPr>
              <a:t>privatisation</a:t>
            </a:r>
            <a:r>
              <a:rPr lang="en-US" sz="2400" dirty="0">
                <a:latin typeface="Arial" panose="020B0604020202020204" pitchFamily="34" charset="0"/>
                <a:cs typeface="Arial" panose="020B0604020202020204" pitchFamily="34" charset="0"/>
              </a:rPr>
              <a:t> is the restructuring and </a:t>
            </a:r>
            <a:r>
              <a:rPr lang="en-US" sz="2400" dirty="0" err="1">
                <a:latin typeface="Arial" panose="020B0604020202020204" pitchFamily="34" charset="0"/>
                <a:cs typeface="Arial" panose="020B0604020202020204" pitchFamily="34" charset="0"/>
              </a:rPr>
              <a:t>rationalisation</a:t>
            </a:r>
            <a:r>
              <a:rPr lang="en-US" sz="2400" dirty="0">
                <a:latin typeface="Arial" panose="020B0604020202020204" pitchFamily="34" charset="0"/>
                <a:cs typeface="Arial" panose="020B0604020202020204" pitchFamily="34" charset="0"/>
              </a:rPr>
              <a:t> of a country’s economy. This could happen for the following reasons: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To encourage a policy of private initiative within a market related economy;</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To reduce excessive government spending;</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To lower the financial burden of government;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To increase the tax base.</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9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METHODS OF PRIVATISATION</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Contracting out – allowing private individuals to supply services;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Deregulation – taking away legal/monetary obstacles so that an industry has no protection against competition from others;</a:t>
            </a:r>
          </a:p>
          <a:p>
            <a:pPr marL="342900" indent="-342900">
              <a:lnSpc>
                <a:spcPct val="150000"/>
              </a:lnSpc>
              <a:buFont typeface="Arial" charset="0"/>
              <a:buChar char="•"/>
            </a:pPr>
            <a:r>
              <a:rPr lang="en-US" sz="2400" dirty="0" err="1">
                <a:latin typeface="Arial" panose="020B0604020202020204" pitchFamily="34" charset="0"/>
                <a:cs typeface="Arial" panose="020B0604020202020204" pitchFamily="34" charset="0"/>
              </a:rPr>
              <a:t>Depoliticisation</a:t>
            </a:r>
            <a:r>
              <a:rPr lang="en-US" sz="2400" dirty="0">
                <a:latin typeface="Arial" panose="020B0604020202020204" pitchFamily="34" charset="0"/>
                <a:cs typeface="Arial" panose="020B0604020202020204" pitchFamily="34" charset="0"/>
              </a:rPr>
              <a:t> – divorcing or separating important services from party politics.</a:t>
            </a:r>
          </a:p>
        </p:txBody>
      </p:sp>
    </p:spTree>
    <p:extLst>
      <p:ext uri="{BB962C8B-B14F-4D97-AF65-F5344CB8AC3E}">
        <p14:creationId xmlns:p14="http://schemas.microsoft.com/office/powerpoint/2010/main" val="142039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GB" sz="2400" dirty="0">
                <a:latin typeface="Arial" panose="020B0604020202020204" pitchFamily="34" charset="0"/>
                <a:cs typeface="Arial" panose="020B0604020202020204" pitchFamily="34" charset="0"/>
              </a:rPr>
              <a:t>Public Financial Management is concerned with the management of public funds or money.</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N5 Module 1 – Fundamental Principles of </a:t>
            </a:r>
          </a:p>
          <a:p>
            <a:pPr algn="r"/>
            <a:r>
              <a:rPr lang="en-US" sz="3600" b="1" dirty="0">
                <a:latin typeface="Arial" panose="020B0604020202020204" pitchFamily="34" charset="0"/>
                <a:cs typeface="Arial" panose="020B0604020202020204" pitchFamily="34" charset="0"/>
              </a:rPr>
              <a:t>Public Finance</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0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ORIGIN OF DEMOCRACY</a:t>
            </a:r>
          </a:p>
          <a:p>
            <a:pPr>
              <a:lnSpc>
                <a:spcPct val="150000"/>
              </a:lnSpc>
            </a:pPr>
            <a:r>
              <a:rPr lang="en-US" sz="2400" dirty="0">
                <a:latin typeface="Arial" panose="020B0604020202020204" pitchFamily="34" charset="0"/>
                <a:cs typeface="Arial" panose="020B0604020202020204" pitchFamily="34" charset="0"/>
              </a:rPr>
              <a:t>Aristotle, a Greek philosopher, came up with the idea of democracy in 384-322 BC.</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N5 Module 2 – Guidelines for a Democratic Financial System</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90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2 – Guidelines for a Democratic Financial System</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MAGNA CARTA</a:t>
            </a:r>
          </a:p>
          <a:p>
            <a:pPr>
              <a:lnSpc>
                <a:spcPct val="150000"/>
              </a:lnSpc>
            </a:pPr>
            <a:r>
              <a:rPr lang="en-GB" sz="2400" dirty="0">
                <a:latin typeface="Arial" panose="020B0604020202020204" pitchFamily="34" charset="0"/>
                <a:cs typeface="Arial" panose="020B0604020202020204" pitchFamily="34" charset="0"/>
              </a:rPr>
              <a:t>This document depicted the Constitutional relationship between the King, the Common Council and the citizens of England and was signed by King John of England in 1215. </a:t>
            </a:r>
          </a:p>
          <a:p>
            <a:pPr>
              <a:lnSpc>
                <a:spcPct val="150000"/>
              </a:lnSpc>
            </a:pP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089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2 – Guidelines for a Democratic Financial System</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AMERICAN WAR OF INDEPENDENCE</a:t>
            </a:r>
          </a:p>
          <a:p>
            <a:pPr>
              <a:lnSpc>
                <a:spcPct val="150000"/>
              </a:lnSpc>
            </a:pPr>
            <a:r>
              <a:rPr lang="en-US" sz="2400" dirty="0">
                <a:latin typeface="Arial" panose="020B0604020202020204" pitchFamily="34" charset="0"/>
                <a:cs typeface="Arial" panose="020B0604020202020204" pitchFamily="34" charset="0"/>
              </a:rPr>
              <a:t>The British government expected the people of America to pay them taxes without giving them any representation in the British Parliament. The American colonists were deeply unhappy about this and this led to the American War of Independence.</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124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2 – Guidelines for a Democratic Financial System</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FRENCH REVOLUTION</a:t>
            </a:r>
          </a:p>
          <a:p>
            <a:pPr>
              <a:lnSpc>
                <a:spcPct val="150000"/>
              </a:lnSpc>
            </a:pPr>
            <a:r>
              <a:rPr lang="en-US" sz="2400" dirty="0">
                <a:latin typeface="Arial" panose="020B0604020202020204" pitchFamily="34" charset="0"/>
                <a:cs typeface="Arial" panose="020B0604020202020204" pitchFamily="34" charset="0"/>
              </a:rPr>
              <a:t>The French Revolution was the first </a:t>
            </a:r>
            <a:r>
              <a:rPr lang="en-US" sz="2400" dirty="0" err="1">
                <a:latin typeface="Arial" panose="020B0604020202020204" pitchFamily="34" charset="0"/>
                <a:cs typeface="Arial" panose="020B0604020202020204" pitchFamily="34" charset="0"/>
              </a:rPr>
              <a:t>largescale</a:t>
            </a:r>
            <a:r>
              <a:rPr lang="en-US" sz="2400" dirty="0">
                <a:latin typeface="Arial" panose="020B0604020202020204" pitchFamily="34" charset="0"/>
                <a:cs typeface="Arial" panose="020B0604020202020204" pitchFamily="34" charset="0"/>
              </a:rPr>
              <a:t> revolution during which the royal family and the aristocracy of France were executed and a democratically styled government was put in their place. Since then the modern world, and other communities, have sought to fight for a model which closely resembled the one fought for in France.</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194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2 – Guidelines for a Democratic Financial System</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426853"/>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10 DEMOCRATIC PRINCIPLES FOR PUBLIC FINANCIAL MANAGEMENT</a:t>
            </a:r>
          </a:p>
          <a:p>
            <a:pPr marL="457200" indent="-457200">
              <a:lnSpc>
                <a:spcPct val="150000"/>
              </a:lnSpc>
              <a:buAutoNum type="arabicPeriod"/>
            </a:pPr>
            <a:r>
              <a:rPr lang="en-GB" sz="1600" dirty="0">
                <a:latin typeface="Arial" panose="020B0604020202020204" pitchFamily="34" charset="0"/>
                <a:cs typeface="Arial" panose="020B0604020202020204" pitchFamily="34" charset="0"/>
              </a:rPr>
              <a:t>No tax  can be collected from taxpayers without their consent;</a:t>
            </a:r>
          </a:p>
          <a:p>
            <a:pPr marL="457200" indent="-457200">
              <a:lnSpc>
                <a:spcPct val="150000"/>
              </a:lnSpc>
              <a:buFontTx/>
              <a:buAutoNum type="arabicPeriod"/>
            </a:pPr>
            <a:r>
              <a:rPr lang="en-GB" sz="1600" dirty="0">
                <a:latin typeface="Arial" panose="020B0604020202020204" pitchFamily="34" charset="0"/>
                <a:cs typeface="Arial" panose="020B0604020202020204" pitchFamily="34" charset="0"/>
              </a:rPr>
              <a:t>Utilisation of public financial resources must satisfy the collective needs;</a:t>
            </a:r>
          </a:p>
          <a:p>
            <a:pPr marL="457200" indent="-457200">
              <a:lnSpc>
                <a:spcPct val="150000"/>
              </a:lnSpc>
              <a:buFontTx/>
              <a:buAutoNum type="arabicPeriod"/>
            </a:pPr>
            <a:r>
              <a:rPr lang="en-GB" sz="1600" dirty="0">
                <a:latin typeface="Arial" panose="020B0604020202020204" pitchFamily="34" charset="0"/>
                <a:cs typeface="Arial" panose="020B0604020202020204" pitchFamily="34" charset="0"/>
              </a:rPr>
              <a:t>Participatory democracy means direct participation by the taxpayers;</a:t>
            </a:r>
          </a:p>
          <a:p>
            <a:pPr marL="457200" indent="-457200">
              <a:lnSpc>
                <a:spcPct val="150000"/>
              </a:lnSpc>
              <a:buFontTx/>
              <a:buAutoNum type="arabicPeriod"/>
            </a:pPr>
            <a:r>
              <a:rPr lang="en-GB" sz="1600" dirty="0">
                <a:latin typeface="Arial" panose="020B0604020202020204" pitchFamily="34" charset="0"/>
                <a:cs typeface="Arial" panose="020B0604020202020204" pitchFamily="34" charset="0"/>
              </a:rPr>
              <a:t>Public financial decision-making should be;</a:t>
            </a:r>
          </a:p>
          <a:p>
            <a:pPr marL="457200" indent="-457200">
              <a:lnSpc>
                <a:spcPct val="150000"/>
              </a:lnSpc>
              <a:buFontTx/>
              <a:buAutoNum type="arabicPeriod"/>
            </a:pPr>
            <a:r>
              <a:rPr lang="en-GB" sz="1600" dirty="0">
                <a:latin typeface="Arial" panose="020B0604020202020204" pitchFamily="34" charset="0"/>
                <a:cs typeface="Arial" panose="020B0604020202020204" pitchFamily="34" charset="0"/>
              </a:rPr>
              <a:t>Only elected political representatives has the authority to introduce taxes;</a:t>
            </a:r>
          </a:p>
          <a:p>
            <a:pPr marL="457200" indent="-457200">
              <a:lnSpc>
                <a:spcPct val="150000"/>
              </a:lnSpc>
              <a:buFontTx/>
              <a:buAutoNum type="arabicPeriod"/>
            </a:pPr>
            <a:r>
              <a:rPr lang="en-GB" sz="1600" dirty="0">
                <a:latin typeface="Arial" panose="020B0604020202020204" pitchFamily="34" charset="0"/>
                <a:cs typeface="Arial" panose="020B0604020202020204" pitchFamily="34" charset="0"/>
              </a:rPr>
              <a:t>Responsibility of the elected political representatives is owed to taxpayers; </a:t>
            </a:r>
          </a:p>
          <a:p>
            <a:pPr marL="457200" indent="-457200">
              <a:lnSpc>
                <a:spcPct val="150000"/>
              </a:lnSpc>
              <a:buFontTx/>
              <a:buAutoNum type="arabicPeriod"/>
            </a:pPr>
            <a:r>
              <a:rPr lang="en-GB" sz="1600" dirty="0">
                <a:latin typeface="Arial" panose="020B0604020202020204" pitchFamily="34" charset="0"/>
                <a:cs typeface="Arial" panose="020B0604020202020204" pitchFamily="34" charset="0"/>
              </a:rPr>
              <a:t>Political representatives must be sensitive to the needs of the community;</a:t>
            </a:r>
          </a:p>
          <a:p>
            <a:pPr marL="457200" indent="-457200">
              <a:lnSpc>
                <a:spcPct val="150000"/>
              </a:lnSpc>
              <a:buFontTx/>
              <a:buAutoNum type="arabicPeriod"/>
            </a:pPr>
            <a:r>
              <a:rPr lang="en-GB" sz="1600" dirty="0">
                <a:latin typeface="Arial" panose="020B0604020202020204" pitchFamily="34" charset="0"/>
                <a:cs typeface="Arial" panose="020B0604020202020204" pitchFamily="34" charset="0"/>
              </a:rPr>
              <a:t>The budget programmes should satisfy the needs of the public;</a:t>
            </a:r>
          </a:p>
          <a:p>
            <a:pPr marL="457200" indent="-457200">
              <a:lnSpc>
                <a:spcPct val="150000"/>
              </a:lnSpc>
              <a:buFontTx/>
              <a:buAutoNum type="arabicPeriod"/>
            </a:pPr>
            <a:r>
              <a:rPr lang="en-GB" sz="1600" dirty="0">
                <a:latin typeface="Arial" panose="020B0604020202020204" pitchFamily="34" charset="0"/>
                <a:cs typeface="Arial" panose="020B0604020202020204" pitchFamily="34" charset="0"/>
              </a:rPr>
              <a:t>Social equity or justice requires integrity;</a:t>
            </a:r>
          </a:p>
          <a:p>
            <a:pPr marL="457200" indent="-457200">
              <a:lnSpc>
                <a:spcPct val="150000"/>
              </a:lnSpc>
              <a:buFontTx/>
              <a:buAutoNum type="arabicPeriod"/>
            </a:pPr>
            <a:r>
              <a:rPr lang="en-GB" sz="1600" dirty="0">
                <a:latin typeface="Arial" panose="020B0604020202020204" pitchFamily="34" charset="0"/>
                <a:cs typeface="Arial" panose="020B0604020202020204" pitchFamily="34" charset="0"/>
              </a:rPr>
              <a:t>Activities regarding public financial management must take place in public.</a:t>
            </a:r>
            <a:endParaRPr lang="en-US" sz="16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297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2 – Guidelines for a Democratic Financial System</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ACCOUNTABILITY</a:t>
            </a:r>
          </a:p>
          <a:p>
            <a:pPr>
              <a:lnSpc>
                <a:spcPct val="150000"/>
              </a:lnSpc>
            </a:pPr>
            <a:r>
              <a:rPr lang="en-US" sz="2400" dirty="0">
                <a:latin typeface="Arial" panose="020B0604020202020204" pitchFamily="34" charset="0"/>
                <a:cs typeface="Arial" panose="020B0604020202020204" pitchFamily="34" charset="0"/>
              </a:rPr>
              <a:t>Each political representative should give full account of his/her activities. In a democracy officials and representatives are called upon to be accountable for</a:t>
            </a:r>
          </a:p>
          <a:p>
            <a:pPr>
              <a:lnSpc>
                <a:spcPct val="150000"/>
              </a:lnSpc>
            </a:pPr>
            <a:r>
              <a:rPr lang="en-US" sz="2400" dirty="0">
                <a:latin typeface="Arial" panose="020B0604020202020204" pitchFamily="34" charset="0"/>
                <a:cs typeface="Arial" panose="020B0604020202020204" pitchFamily="34" charset="0"/>
              </a:rPr>
              <a:t>the efficient and effective use of public funds.</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59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2 – Guidelines for a Democratic Financial System</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ACCOUNTING</a:t>
            </a:r>
          </a:p>
          <a:p>
            <a:pPr>
              <a:lnSpc>
                <a:spcPct val="150000"/>
              </a:lnSpc>
            </a:pPr>
            <a:r>
              <a:rPr lang="en-US" sz="2400" dirty="0">
                <a:latin typeface="Arial" panose="020B0604020202020204" pitchFamily="34" charset="0"/>
                <a:cs typeface="Arial" panose="020B0604020202020204" pitchFamily="34" charset="0"/>
              </a:rPr>
              <a:t>Accounting is the mechanism through which representatives can be accountable to the public – at the end of the financial year a report on the financial effects of each department’s activities is compiled.</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85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2 – Guidelines for a Democratic Financial System</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FINANCIAL DECISION MAKING IN A PARTICIPATORY DEMOCRACY</a:t>
            </a:r>
          </a:p>
          <a:p>
            <a:pPr>
              <a:lnSpc>
                <a:spcPct val="150000"/>
              </a:lnSpc>
            </a:pPr>
            <a:r>
              <a:rPr lang="en-US" sz="2400" dirty="0">
                <a:latin typeface="Arial" panose="020B0604020202020204" pitchFamily="34" charset="0"/>
                <a:cs typeface="Arial" panose="020B0604020202020204" pitchFamily="34" charset="0"/>
              </a:rPr>
              <a:t>Most modern governments attempt to implement at least some of the principles of participatory democracy into their ideology; this is done through public meetings, especially on financial matters.</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689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2 – Guidelines for a Democratic Financial System</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REPRESENTATIVES VERSUS VOTERS</a:t>
            </a:r>
          </a:p>
          <a:p>
            <a:pPr>
              <a:lnSpc>
                <a:spcPct val="150000"/>
              </a:lnSpc>
            </a:pPr>
            <a:r>
              <a:rPr lang="en-US" sz="2400" dirty="0">
                <a:latin typeface="Arial" panose="020B0604020202020204" pitchFamily="34" charset="0"/>
                <a:cs typeface="Arial" panose="020B0604020202020204" pitchFamily="34" charset="0"/>
              </a:rPr>
              <a:t>Representatives are chosen to speak, to make decisions on behalf of their voters – direct participation is difficult and expensive as there are too many voters; the representative therefore participates on behalf of the voter.</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941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LEGISLATURE</a:t>
            </a:r>
          </a:p>
          <a:p>
            <a:pPr>
              <a:lnSpc>
                <a:spcPct val="150000"/>
              </a:lnSpc>
            </a:pPr>
            <a:r>
              <a:rPr lang="en-GB" sz="2400" dirty="0">
                <a:latin typeface="Arial" panose="020B0604020202020204" pitchFamily="34" charset="0"/>
                <a:cs typeface="Arial" panose="020B0604020202020204" pitchFamily="34" charset="0"/>
              </a:rPr>
              <a:t>The legislature is a selected body of people given the power and responsibility to make laws for the nation.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N5 Module 3 – Role of the Central Government in the Financing of Public Institutions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3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GOALS AND OBJECTIVES OF GOVERNMENTS</a:t>
            </a:r>
          </a:p>
          <a:p>
            <a:pPr>
              <a:lnSpc>
                <a:spcPct val="150000"/>
              </a:lnSpc>
            </a:pPr>
            <a:r>
              <a:rPr lang="en-US" sz="2400" dirty="0">
                <a:latin typeface="Arial" panose="020B0604020202020204" pitchFamily="34" charset="0"/>
                <a:cs typeface="Arial" panose="020B0604020202020204" pitchFamily="34" charset="0"/>
              </a:rPr>
              <a:t>All governments are striving towards the </a:t>
            </a:r>
            <a:r>
              <a:rPr lang="en-US" sz="2400" dirty="0" err="1">
                <a:latin typeface="Arial" panose="020B0604020202020204" pitchFamily="34" charset="0"/>
                <a:cs typeface="Arial" panose="020B0604020202020204" pitchFamily="34" charset="0"/>
              </a:rPr>
              <a:t>realisation</a:t>
            </a:r>
            <a:r>
              <a:rPr lang="en-US" sz="2400" dirty="0">
                <a:latin typeface="Arial" panose="020B0604020202020204" pitchFamily="34" charset="0"/>
                <a:cs typeface="Arial" panose="020B0604020202020204" pitchFamily="34" charset="0"/>
              </a:rPr>
              <a:t> of goals. When setting goals, a </a:t>
            </a:r>
            <a:r>
              <a:rPr lang="en-US" sz="2400" dirty="0" err="1">
                <a:latin typeface="Arial" panose="020B0604020202020204" pitchFamily="34" charset="0"/>
                <a:cs typeface="Arial" panose="020B0604020202020204" pitchFamily="34" charset="0"/>
              </a:rPr>
              <a:t>governement</a:t>
            </a:r>
            <a:r>
              <a:rPr lang="en-US" sz="2400" dirty="0">
                <a:latin typeface="Arial" panose="020B0604020202020204" pitchFamily="34" charset="0"/>
                <a:cs typeface="Arial" panose="020B0604020202020204" pitchFamily="34" charset="0"/>
              </a:rPr>
              <a:t> will consider their ideology and the following:</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needs of the community;</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functions by which they strive to </a:t>
            </a:r>
            <a:r>
              <a:rPr lang="en-US" sz="2400" dirty="0" err="1">
                <a:latin typeface="Arial" panose="020B0604020202020204" pitchFamily="34" charset="0"/>
                <a:cs typeface="Arial" panose="020B0604020202020204" pitchFamily="34" charset="0"/>
              </a:rPr>
              <a:t>realise</a:t>
            </a:r>
            <a:r>
              <a:rPr lang="en-US" sz="2400" dirty="0">
                <a:latin typeface="Arial" panose="020B0604020202020204" pitchFamily="34" charset="0"/>
                <a:cs typeface="Arial" panose="020B0604020202020204" pitchFamily="34" charset="0"/>
              </a:rPr>
              <a:t> their goals;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nature of public services rendered in order to fulfil their functions;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sources of income from which public services could be financed;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administration and control of such income.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446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PARLIAMENT</a:t>
            </a:r>
          </a:p>
          <a:p>
            <a:pPr>
              <a:lnSpc>
                <a:spcPct val="150000"/>
              </a:lnSpc>
            </a:pPr>
            <a:r>
              <a:rPr lang="en-US" sz="2400" dirty="0">
                <a:latin typeface="Arial" panose="020B0604020202020204" pitchFamily="34" charset="0"/>
                <a:cs typeface="Arial" panose="020B0604020202020204" pitchFamily="34" charset="0"/>
              </a:rPr>
              <a:t>Parliament comprises the elected representatives of the people. The government is accountable to Parliament.  In terms of the Constitution, Parliament could pass a vote of no confidence in the cabinet, including the</a:t>
            </a:r>
          </a:p>
          <a:p>
            <a:pPr>
              <a:lnSpc>
                <a:spcPct val="150000"/>
              </a:lnSpc>
            </a:pPr>
            <a:r>
              <a:rPr lang="en-US" sz="2400" dirty="0">
                <a:latin typeface="Arial" panose="020B0604020202020204" pitchFamily="34" charset="0"/>
                <a:cs typeface="Arial" panose="020B0604020202020204" pitchFamily="34" charset="0"/>
              </a:rPr>
              <a:t>President. Parliament also has to decide how to allocate the taxpayers’ money to provide services for the people.</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370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CABINET</a:t>
            </a:r>
          </a:p>
          <a:p>
            <a:pPr>
              <a:lnSpc>
                <a:spcPct val="150000"/>
              </a:lnSpc>
            </a:pPr>
            <a:r>
              <a:rPr lang="en-US" sz="2400" dirty="0">
                <a:latin typeface="Arial" panose="020B0604020202020204" pitchFamily="34" charset="0"/>
                <a:cs typeface="Arial" panose="020B0604020202020204" pitchFamily="34" charset="0"/>
              </a:rPr>
              <a:t>The cabinet consists of the President, as head of the cabinet, the Deputy President and ministers. The President appoints the Deputy President and ministers, from among the members of the National Assembly with no more than two ministers from outside the assembly.</a:t>
            </a:r>
            <a:r>
              <a:rPr lang="en-GB" sz="2400" b="1" dirty="0">
                <a:solidFill>
                  <a:schemeClr val="accent2"/>
                </a:solidFill>
                <a:latin typeface="Arial" panose="020B0604020202020204" pitchFamily="34" charset="0"/>
                <a:cs typeface="Arial" panose="020B0604020202020204" pitchFamily="34" charset="0"/>
              </a:rPr>
              <a:t> </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61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PARLIAMENT: THE PEOPLE DECIDE</a:t>
            </a:r>
          </a:p>
          <a:p>
            <a:pPr>
              <a:lnSpc>
                <a:spcPct val="150000"/>
              </a:lnSpc>
            </a:pPr>
            <a:r>
              <a:rPr lang="en-GB" sz="2400" dirty="0">
                <a:latin typeface="Arial" panose="020B0604020202020204" pitchFamily="34" charset="0"/>
                <a:cs typeface="Arial" panose="020B0604020202020204" pitchFamily="34" charset="0"/>
              </a:rPr>
              <a:t>A parliamentary democracy means that every citizen of voting age has the</a:t>
            </a:r>
          </a:p>
          <a:p>
            <a:pPr>
              <a:lnSpc>
                <a:spcPct val="150000"/>
              </a:lnSpc>
            </a:pPr>
            <a:r>
              <a:rPr lang="en-GB" sz="2400" dirty="0">
                <a:latin typeface="Arial" panose="020B0604020202020204" pitchFamily="34" charset="0"/>
                <a:cs typeface="Arial" panose="020B0604020202020204" pitchFamily="34" charset="0"/>
              </a:rPr>
              <a:t>opportunity to influence the manner in which the country is governed. This means that, although not every citizen is physically making a decision, the people are electing the candidates that they think will make the best decisions for them.</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48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POWER AND AUTHORITY RELATIONSHIP</a:t>
            </a:r>
          </a:p>
          <a:p>
            <a:pPr>
              <a:lnSpc>
                <a:spcPct val="150000"/>
              </a:lnSpc>
            </a:pPr>
            <a:r>
              <a:rPr lang="en-GB" sz="2400" dirty="0">
                <a:latin typeface="Arial" panose="020B0604020202020204" pitchFamily="34" charset="0"/>
                <a:cs typeface="Arial" panose="020B0604020202020204" pitchFamily="34" charset="0"/>
              </a:rPr>
              <a:t>Power is the ability of an individual, interest group or the government to exert influence over another. In politics, authority is the power given to representatives and government to act on behalf of their voters. </a:t>
            </a:r>
            <a:r>
              <a:rPr lang="en-US" sz="2400" dirty="0">
                <a:latin typeface="Arial" panose="020B0604020202020204" pitchFamily="34" charset="0"/>
                <a:cs typeface="Arial" panose="020B0604020202020204" pitchFamily="34" charset="0"/>
              </a:rPr>
              <a:t>In this way the authority itself is supported by the power given to the government by the voters themselves.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636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VOTERS AND THE LEGISLATURE</a:t>
            </a:r>
          </a:p>
          <a:p>
            <a:pPr>
              <a:lnSpc>
                <a:spcPct val="150000"/>
              </a:lnSpc>
            </a:pPr>
            <a:r>
              <a:rPr lang="en-GB" sz="2400" dirty="0">
                <a:latin typeface="Arial" panose="020B0604020202020204" pitchFamily="34" charset="0"/>
                <a:cs typeface="Arial" panose="020B0604020202020204" pitchFamily="34" charset="0"/>
              </a:rPr>
              <a:t>The  power which the voter holds is given to a government or representatives in an election during which various parties and individuals present a manifesto to the public. In a democracy the real power is vested in the voter, while the authority over public finance rests with the elected representatives within The Legislature.</a:t>
            </a:r>
            <a:endParaRPr lang="en-US" sz="2400" dirty="0">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566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INTEREST GROUPS AND THE LEGISLATURE</a:t>
            </a:r>
          </a:p>
          <a:p>
            <a:pPr>
              <a:lnSpc>
                <a:spcPct val="150000"/>
              </a:lnSpc>
            </a:pPr>
            <a:r>
              <a:rPr lang="en-US" sz="2400" dirty="0">
                <a:latin typeface="Arial" panose="020B0604020202020204" pitchFamily="34" charset="0"/>
                <a:cs typeface="Arial" panose="020B0604020202020204" pitchFamily="34" charset="0"/>
              </a:rPr>
              <a:t>An interest group is formed when a number of people feel strongly about something and wants to make a change. Voters may combine their strength and put pressure on the government to do something – very often this is  called a pressure group. Interest groups are a communication channel or link between individual voters and the government. </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597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IMPOSITION OF TAX</a:t>
            </a:r>
          </a:p>
          <a:p>
            <a:pPr>
              <a:lnSpc>
                <a:spcPct val="150000"/>
              </a:lnSpc>
            </a:pPr>
            <a:r>
              <a:rPr lang="en-US" sz="2400" dirty="0">
                <a:latin typeface="Arial" panose="020B0604020202020204" pitchFamily="34" charset="0"/>
                <a:cs typeface="Arial" panose="020B0604020202020204" pitchFamily="34" charset="0"/>
              </a:rPr>
              <a:t>Only The Legislature may impose  tax and it also allocates the funds that arise from taxation. </a:t>
            </a:r>
            <a:r>
              <a:rPr lang="en-US" sz="2400" b="1" dirty="0">
                <a:solidFill>
                  <a:schemeClr val="accent2"/>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Legislature may delegate taxing authority to:</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Legislature at regional level (provincial councils);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Legislature at local government level (town councils).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9594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ALLOCATION OF FUNDS</a:t>
            </a:r>
          </a:p>
          <a:p>
            <a:pPr>
              <a:lnSpc>
                <a:spcPct val="150000"/>
              </a:lnSpc>
            </a:pPr>
            <a:r>
              <a:rPr lang="en-US" sz="2400" dirty="0">
                <a:latin typeface="Arial" panose="020B0604020202020204" pitchFamily="34" charset="0"/>
                <a:cs typeface="Arial" panose="020B0604020202020204" pitchFamily="34" charset="0"/>
              </a:rPr>
              <a:t>The ultimate authority to allocate funds must undoubtedly rest with The Legislature. When funds are allocated, values are taken away from one group and given to another group. </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14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FUNCTIONS OF THE NATIONAL BUDGET</a:t>
            </a:r>
          </a:p>
          <a:p>
            <a:pPr>
              <a:lnSpc>
                <a:spcPct val="150000"/>
              </a:lnSpc>
            </a:pPr>
            <a:r>
              <a:rPr lang="en-US" sz="2400" dirty="0">
                <a:latin typeface="Arial" panose="020B0604020202020204" pitchFamily="34" charset="0"/>
                <a:cs typeface="Arial" panose="020B0604020202020204" pitchFamily="34" charset="0"/>
              </a:rPr>
              <a:t>Budgets need to be very carefully planned and presented and the total income the state enjoys should be fairly and carefully distributed.</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176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REDISTRIBUTION OF WEALTH</a:t>
            </a:r>
          </a:p>
          <a:p>
            <a:pPr>
              <a:lnSpc>
                <a:spcPct val="150000"/>
              </a:lnSpc>
            </a:pPr>
            <a:r>
              <a:rPr lang="en-US" sz="2400" dirty="0">
                <a:latin typeface="Arial" panose="020B0604020202020204" pitchFamily="34" charset="0"/>
                <a:cs typeface="Arial" panose="020B0604020202020204" pitchFamily="34" charset="0"/>
              </a:rPr>
              <a:t>The aim of the redistribution of wealth is to bridge a gap which might have emerged from an imbalance in wealth of poverty. One way to resolve this is to tax the wealthy and allot monetary value to the poor. This comes with its own set of issues, however and can lead to dissatisfaction.</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93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LAISSEZ-FAIRE</a:t>
            </a:r>
          </a:p>
          <a:p>
            <a:pPr>
              <a:lnSpc>
                <a:spcPct val="150000"/>
              </a:lnSpc>
            </a:pPr>
            <a:r>
              <a:rPr lang="en-GB" sz="2400" dirty="0">
                <a:latin typeface="Arial" panose="020B0604020202020204" pitchFamily="34" charset="0"/>
                <a:cs typeface="Arial" panose="020B0604020202020204" pitchFamily="34" charset="0"/>
              </a:rPr>
              <a:t>Laissez-faire is French and it means “to allow to do”.</a:t>
            </a:r>
          </a:p>
          <a:p>
            <a:pPr>
              <a:lnSpc>
                <a:spcPct val="150000"/>
              </a:lnSpc>
            </a:pPr>
            <a:r>
              <a:rPr lang="en-US" sz="2400" dirty="0">
                <a:latin typeface="Arial" panose="020B0604020202020204" pitchFamily="34" charset="0"/>
                <a:cs typeface="Arial" panose="020B0604020202020204" pitchFamily="34" charset="0"/>
              </a:rPr>
              <a:t>In this ideology, the government does not intervene in the private economy/social activities of individual citizens or groups – instead it allows a system of free association with what is today called free market principles.</a:t>
            </a: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551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AUDITOR GENERAL</a:t>
            </a:r>
          </a:p>
          <a:p>
            <a:pPr>
              <a:lnSpc>
                <a:spcPct val="150000"/>
              </a:lnSpc>
            </a:pPr>
            <a:r>
              <a:rPr lang="en-US" sz="2400" dirty="0">
                <a:latin typeface="Arial" panose="020B0604020202020204" pitchFamily="34" charset="0"/>
                <a:cs typeface="Arial" panose="020B0604020202020204" pitchFamily="34" charset="0"/>
              </a:rPr>
              <a:t>The Auditor-General is empowered to determine the way in which the executive authority executes the management of public funds. The person who holds this office will audit the financial statements of all Accounting Officers at national, provincial and local levels.</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PUBLIC ACCOUNTS COMMITTEE</a:t>
            </a:r>
          </a:p>
          <a:p>
            <a:pPr>
              <a:lnSpc>
                <a:spcPct val="150000"/>
              </a:lnSpc>
            </a:pPr>
            <a:r>
              <a:rPr lang="en-US" sz="2400" dirty="0">
                <a:latin typeface="Arial" panose="020B0604020202020204" pitchFamily="34" charset="0"/>
                <a:cs typeface="Arial" panose="020B0604020202020204" pitchFamily="34" charset="0"/>
              </a:rPr>
              <a:t>Once the Auditor-General’s report has been submitted The Legislature needs to interpret its findings and act upon its recommendations. Few members of Parliament have the expertise to do this – instead they refer the report to a standing committee – the Public Accounts Committee.</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417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PUBLIC PROTECTOR</a:t>
            </a:r>
          </a:p>
          <a:p>
            <a:pPr>
              <a:lnSpc>
                <a:spcPct val="150000"/>
              </a:lnSpc>
            </a:pPr>
            <a:r>
              <a:rPr lang="en-GB" sz="2400" dirty="0">
                <a:latin typeface="Arial" panose="020B0604020202020204" pitchFamily="34" charset="0"/>
                <a:cs typeface="Arial" panose="020B0604020202020204" pitchFamily="34" charset="0"/>
              </a:rPr>
              <a:t>The public protector exists to protect the ordinary citizen.</a:t>
            </a:r>
            <a:r>
              <a:rPr lang="en-US" sz="2400" b="1" dirty="0">
                <a:solidFill>
                  <a:schemeClr val="accent2"/>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Public Protector:</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May summon any person or legal body to give evidence;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May enter any premises and demand the handing over of all records and documents for investigation;</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May initiate an investigation by himself, without a public complaint;</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Is protected from any insult or slander by any member of the public.</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211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ROLE OF THE EXECUTIVE AUTHORITY</a:t>
            </a:r>
          </a:p>
          <a:p>
            <a:pPr>
              <a:lnSpc>
                <a:spcPct val="150000"/>
              </a:lnSpc>
            </a:pPr>
            <a:r>
              <a:rPr lang="en-US" sz="2400" dirty="0">
                <a:latin typeface="Arial" panose="020B0604020202020204" pitchFamily="34" charset="0"/>
                <a:cs typeface="Arial" panose="020B0604020202020204" pitchFamily="34" charset="0"/>
              </a:rPr>
              <a:t>The task of the executive authority is to control and co-ordinate all</a:t>
            </a:r>
          </a:p>
          <a:p>
            <a:pPr>
              <a:lnSpc>
                <a:spcPct val="150000"/>
              </a:lnSpc>
            </a:pPr>
            <a:r>
              <a:rPr lang="en-US" sz="2400" dirty="0">
                <a:latin typeface="Arial" panose="020B0604020202020204" pitchFamily="34" charset="0"/>
                <a:cs typeface="Arial" panose="020B0604020202020204" pitchFamily="34" charset="0"/>
              </a:rPr>
              <a:t>activities related to state spending.</a:t>
            </a:r>
            <a:r>
              <a:rPr lang="en-GB" sz="2400" b="1" dirty="0">
                <a:solidFill>
                  <a:schemeClr val="accent2"/>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In our country, the executive authority is represented, at central government level by the cabinet and at local government level, by a committee.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865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AT PROVINCIAL LEVEL</a:t>
            </a:r>
          </a:p>
          <a:p>
            <a:pPr>
              <a:lnSpc>
                <a:spcPct val="150000"/>
              </a:lnSpc>
            </a:pPr>
            <a:r>
              <a:rPr lang="en-US" sz="2400" dirty="0">
                <a:latin typeface="Arial" panose="020B0604020202020204" pitchFamily="34" charset="0"/>
                <a:cs typeface="Arial" panose="020B0604020202020204" pitchFamily="34" charset="0"/>
              </a:rPr>
              <a:t>The executive council consists of the Premier as head of the council and no less than five and no more than ten members appointed by the Premier. </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018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AT LOCAL GOVERNMENTAL LEVEL</a:t>
            </a:r>
          </a:p>
          <a:p>
            <a:pPr>
              <a:lnSpc>
                <a:spcPct val="150000"/>
              </a:lnSpc>
            </a:pPr>
            <a:r>
              <a:rPr lang="en-US" sz="2400" dirty="0">
                <a:latin typeface="Arial" panose="020B0604020202020204" pitchFamily="34" charset="0"/>
                <a:cs typeface="Arial" panose="020B0604020202020204" pitchFamily="34" charset="0"/>
              </a:rPr>
              <a:t>The finance committee has the same responsibilities and functions on local government level as the cabinet does in the central government. However, the committee may be dismissed by the local legislature and the principle of individual and collective responsibility and accountability applies here as it does at central government level.</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884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CHAIRMAN OF THE FINANCIAL COMMITTEE</a:t>
            </a:r>
          </a:p>
          <a:p>
            <a:pPr>
              <a:lnSpc>
                <a:spcPct val="150000"/>
              </a:lnSpc>
            </a:pPr>
            <a:r>
              <a:rPr lang="en-US" sz="2400" dirty="0">
                <a:latin typeface="Arial" panose="020B0604020202020204" pitchFamily="34" charset="0"/>
                <a:cs typeface="Arial" panose="020B0604020202020204" pitchFamily="34" charset="0"/>
              </a:rPr>
              <a:t>The chairperson of the finance committee is called upon to account for the proposals, recommendations and financial activities of the committee. They are expected to adopt and encourage good communication channels between the finance committee itself and all the other committees, and should be in a position to exert influence on the chairperson and to persuade them to adopt the recommendations of the finance committee.</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520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FUNCTIONS OF THE TREASURY</a:t>
            </a:r>
          </a:p>
          <a:p>
            <a:pPr>
              <a:lnSpc>
                <a:spcPct val="150000"/>
              </a:lnSpc>
            </a:pPr>
            <a:r>
              <a:rPr lang="en-US" sz="2400" dirty="0">
                <a:latin typeface="Arial" panose="020B0604020202020204" pitchFamily="34" charset="0"/>
                <a:cs typeface="Arial" panose="020B0604020202020204" pitchFamily="34" charset="0"/>
              </a:rPr>
              <a:t>The Treasury has the power to disapprove of any proposed (ex-anti) expenditure by any given department should this not be properly motivated.</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The Treasury plays a vital role in ensuring that the financial policy is correctly interpreted and effectively and efficiently executed.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462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ROLE/FUNCTION OF THE ADMINISTRATIVE AUTHORITY</a:t>
            </a:r>
          </a:p>
          <a:p>
            <a:pPr>
              <a:lnSpc>
                <a:spcPct val="150000"/>
              </a:lnSpc>
            </a:pPr>
            <a:r>
              <a:rPr lang="en-US" sz="2400" dirty="0">
                <a:latin typeface="Arial" panose="020B0604020202020204" pitchFamily="34" charset="0"/>
                <a:cs typeface="Arial" panose="020B0604020202020204" pitchFamily="34" charset="0"/>
              </a:rPr>
              <a:t>When we speak of an administrative body in government we refer to various departments. They are created and run in order to provide the citizens of SA with certain essential and important services, for example: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Department of Agriculture, Forestry &amp; Fisheries;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Department of Arts &amp; Culture;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Department of Basic Education; and the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Department of Communications.</a:t>
            </a:r>
          </a:p>
        </p:txBody>
      </p:sp>
    </p:spTree>
    <p:extLst>
      <p:ext uri="{BB962C8B-B14F-4D97-AF65-F5344CB8AC3E}">
        <p14:creationId xmlns:p14="http://schemas.microsoft.com/office/powerpoint/2010/main" val="198914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3 – Role of the Central Government in the Financing of </a:t>
            </a:r>
          </a:p>
          <a:p>
            <a:pPr algn="r"/>
            <a:r>
              <a:rPr lang="en-US" sz="2400" b="1" dirty="0">
                <a:latin typeface="Arial" panose="020B0604020202020204" pitchFamily="34" charset="0"/>
                <a:cs typeface="Arial" panose="020B0604020202020204" pitchFamily="34" charset="0"/>
              </a:rPr>
              <a:t>Public Institutions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5078313"/>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FINANCIAL CONTROL WITHIN THE ADMINISTRATIVE AUTHORITY</a:t>
            </a:r>
          </a:p>
          <a:p>
            <a:pPr>
              <a:lnSpc>
                <a:spcPct val="150000"/>
              </a:lnSpc>
            </a:pPr>
            <a:r>
              <a:rPr lang="en-GB" sz="2400" dirty="0">
                <a:latin typeface="Arial" panose="020B0604020202020204" pitchFamily="34" charset="0"/>
                <a:cs typeface="Arial" panose="020B0604020202020204" pitchFamily="34" charset="0"/>
              </a:rPr>
              <a:t>There are different members of authority who have control or influence on the finances, namely: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Minister;</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Auditor-General;</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Accounting Officers;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Departmental Financial Officers.</a:t>
            </a:r>
          </a:p>
          <a:p>
            <a:pPr>
              <a:lnSpc>
                <a:spcPct val="150000"/>
              </a:lnSpc>
            </a:pP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9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GOALS OF THE LAISSEZ-FAIRE SYSTEM</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Maintenance of law and order (protection services);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Enforcement of contracts by law courts (legal protection);</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Protection of private lives;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Protection of private property (legal/social protection); and</a:t>
            </a:r>
          </a:p>
          <a:p>
            <a:pPr marL="342900" indent="-342900">
              <a:lnSpc>
                <a:spcPct val="150000"/>
              </a:lnSpc>
              <a:buFont typeface="Arial" charset="0"/>
              <a:buChar char="•"/>
            </a:pPr>
            <a:r>
              <a:rPr lang="en-US" sz="2400" dirty="0" err="1">
                <a:latin typeface="Arial" panose="020B0604020202020204" pitchFamily="34" charset="0"/>
                <a:cs typeface="Arial" panose="020B0604020202020204" pitchFamily="34" charset="0"/>
              </a:rPr>
              <a:t>Defence</a:t>
            </a:r>
            <a:r>
              <a:rPr lang="en-US" sz="2400" dirty="0">
                <a:latin typeface="Arial" panose="020B0604020202020204" pitchFamily="34" charset="0"/>
                <a:cs typeface="Arial" panose="020B0604020202020204" pitchFamily="34" charset="0"/>
              </a:rPr>
              <a:t> of national community against any enemy (protection services).</a:t>
            </a:r>
            <a:endParaRPr lang="en-US" sz="2400" b="1" dirty="0">
              <a:solidFill>
                <a:schemeClr val="accent2"/>
              </a:solidFill>
              <a:latin typeface="Arial" panose="020B0604020202020204" pitchFamily="34" charset="0"/>
              <a:cs typeface="Arial" panose="020B0604020202020204" pitchFamily="34" charset="0"/>
            </a:endParaRPr>
          </a:p>
          <a:p>
            <a:pPr marL="342900" indent="-342900">
              <a:lnSpc>
                <a:spcPct val="150000"/>
              </a:lnSpc>
              <a:buFont typeface="Arial" charset="0"/>
              <a:buChar char="•"/>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460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ALLOCATION AND EXPENDITURE OF INCOME – INCOME OF CENTRAL GOVERNMENT</a:t>
            </a:r>
          </a:p>
          <a:p>
            <a:pPr>
              <a:lnSpc>
                <a:spcPct val="150000"/>
              </a:lnSpc>
            </a:pPr>
            <a:r>
              <a:rPr lang="en-GB" sz="2400" dirty="0">
                <a:latin typeface="Arial" panose="020B0604020202020204" pitchFamily="34" charset="0"/>
                <a:cs typeface="Arial" panose="020B0604020202020204" pitchFamily="34" charset="0"/>
              </a:rPr>
              <a:t>Every government must have a particular ideology which will determine not only how it will govern its people, but also how it will allocate taxing authority at various levels – those levels being central, provincial and local. The various levels of government should logically supplement each other in a reasonable way – this means that the money they collect through taxes and the services they provide should not overlap.</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N5 Module 4 – The Generation of Income and the Expenditure within a State</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37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4 – The Generation of Income and the Expenditure within a State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ACCOUNTABILITY</a:t>
            </a:r>
          </a:p>
          <a:p>
            <a:pPr>
              <a:lnSpc>
                <a:spcPct val="150000"/>
              </a:lnSpc>
            </a:pPr>
            <a:r>
              <a:rPr lang="en-US" sz="2400" dirty="0">
                <a:latin typeface="Arial" panose="020B0604020202020204" pitchFamily="34" charset="0"/>
                <a:cs typeface="Arial" panose="020B0604020202020204" pitchFamily="34" charset="0"/>
              </a:rPr>
              <a:t>When a vertical relationship exists and the central government allocates funds to the provincial authority, or when the province allocates funds to a local authority, the body that donates the funds remains accountable to the taxpayers. </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2460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4 – The Generation of Income and the Expenditure within a State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SUFFICIENT REVENUE</a:t>
            </a:r>
          </a:p>
          <a:p>
            <a:pPr>
              <a:lnSpc>
                <a:spcPct val="150000"/>
              </a:lnSpc>
            </a:pPr>
            <a:r>
              <a:rPr lang="en-GB" sz="2400" dirty="0">
                <a:latin typeface="Arial" panose="020B0604020202020204" pitchFamily="34" charset="0"/>
                <a:cs typeface="Arial" panose="020B0604020202020204" pitchFamily="34" charset="0"/>
              </a:rPr>
              <a:t>Each government level should have sufficient revenue to provide the essential services required, and also those services which the voters might have demanded during the general or regional election.</a:t>
            </a:r>
          </a:p>
          <a:p>
            <a:pPr>
              <a:lnSpc>
                <a:spcPct val="150000"/>
              </a:lnSpc>
            </a:pP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773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4 – The Generation of Income and the Expenditure within a State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EQUAL DISTRIBUTION</a:t>
            </a:r>
          </a:p>
          <a:p>
            <a:pPr>
              <a:lnSpc>
                <a:spcPct val="150000"/>
              </a:lnSpc>
            </a:pPr>
            <a:r>
              <a:rPr lang="en-GB" sz="2400" dirty="0">
                <a:latin typeface="Arial" panose="020B0604020202020204" pitchFamily="34" charset="0"/>
                <a:cs typeface="Arial" panose="020B0604020202020204" pitchFamily="34" charset="0"/>
              </a:rPr>
              <a:t>Equal distribution should take place on a vertical level – down from the central government to the regional and local, and also on a horizontal level – between regions or local authorities on the same level.</a:t>
            </a:r>
          </a:p>
          <a:p>
            <a:pPr>
              <a:lnSpc>
                <a:spcPct val="150000"/>
              </a:lnSpc>
            </a:pP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001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4 – The Generation of Income and the Expenditure within a State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ACQUISITION OF INCOME</a:t>
            </a:r>
          </a:p>
          <a:p>
            <a:pPr>
              <a:lnSpc>
                <a:spcPct val="150000"/>
              </a:lnSpc>
            </a:pPr>
            <a:r>
              <a:rPr lang="en-US" sz="2400" dirty="0">
                <a:latin typeface="Arial" panose="020B0604020202020204" pitchFamily="34" charset="0"/>
                <a:cs typeface="Arial" panose="020B0604020202020204" pitchFamily="34" charset="0"/>
              </a:rPr>
              <a:t>The central government receives its income from the citizens of the country, from trading itself and also from investment.</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41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4 – The Generation of Income and the Expenditure within a State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TAX</a:t>
            </a:r>
          </a:p>
          <a:p>
            <a:pPr>
              <a:lnSpc>
                <a:spcPct val="150000"/>
              </a:lnSpc>
            </a:pPr>
            <a:r>
              <a:rPr lang="en-GB" sz="2400" dirty="0">
                <a:latin typeface="Arial" panose="020B0604020202020204" pitchFamily="34" charset="0"/>
                <a:cs typeface="Arial" panose="020B0604020202020204" pitchFamily="34" charset="0"/>
              </a:rPr>
              <a:t>Tax can come from:</a:t>
            </a:r>
          </a:p>
          <a:p>
            <a:pPr marL="342900" indent="-342900">
              <a:buFont typeface="Arial" charset="0"/>
              <a:buChar char="•"/>
            </a:pPr>
            <a:r>
              <a:rPr lang="en-US" sz="2400" dirty="0">
                <a:latin typeface="Arial" panose="020B0604020202020204" pitchFamily="34" charset="0"/>
                <a:cs typeface="Arial" panose="020B0604020202020204" pitchFamily="34" charset="0"/>
              </a:rPr>
              <a:t>Income tax from taxpayers (personal income tax);</a:t>
            </a:r>
          </a:p>
          <a:p>
            <a:pPr marL="342900" indent="-342900">
              <a:buFont typeface="Arial" charset="0"/>
              <a:buChar char="•"/>
            </a:pPr>
            <a:r>
              <a:rPr lang="en-US" sz="2400" dirty="0">
                <a:latin typeface="Arial" panose="020B0604020202020204" pitchFamily="34" charset="0"/>
                <a:cs typeface="Arial" panose="020B0604020202020204" pitchFamily="34" charset="0"/>
              </a:rPr>
              <a:t>Interest on dividends received by investors;</a:t>
            </a:r>
          </a:p>
          <a:p>
            <a:pPr marL="342900" indent="-342900">
              <a:buFont typeface="Arial" charset="0"/>
              <a:buChar char="•"/>
            </a:pPr>
            <a:r>
              <a:rPr lang="en-US" sz="2400" dirty="0">
                <a:latin typeface="Arial" panose="020B0604020202020204" pitchFamily="34" charset="0"/>
                <a:cs typeface="Arial" panose="020B0604020202020204" pitchFamily="34" charset="0"/>
              </a:rPr>
              <a:t>Customs and excise duties;</a:t>
            </a:r>
          </a:p>
          <a:p>
            <a:pPr marL="342900" indent="-342900">
              <a:buFont typeface="Arial" charset="0"/>
              <a:buChar char="•"/>
            </a:pPr>
            <a:r>
              <a:rPr lang="en-US" sz="2400" dirty="0">
                <a:latin typeface="Arial" panose="020B0604020202020204" pitchFamily="34" charset="0"/>
                <a:cs typeface="Arial" panose="020B0604020202020204" pitchFamily="34" charset="0"/>
              </a:rPr>
              <a:t>Value-added tax (VAT);</a:t>
            </a:r>
          </a:p>
          <a:p>
            <a:pPr marL="342900" indent="-342900">
              <a:buFont typeface="Arial" charset="0"/>
              <a:buChar char="•"/>
            </a:pPr>
            <a:r>
              <a:rPr lang="en-US" sz="2400" dirty="0">
                <a:latin typeface="Arial" panose="020B0604020202020204" pitchFamily="34" charset="0"/>
                <a:cs typeface="Arial" panose="020B0604020202020204" pitchFamily="34" charset="0"/>
              </a:rPr>
              <a:t>Tax on foreign shareholders; tax on profits;</a:t>
            </a:r>
          </a:p>
          <a:p>
            <a:pPr marL="342900" indent="-342900">
              <a:buFont typeface="Arial" charset="0"/>
              <a:buChar char="•"/>
            </a:pPr>
            <a:r>
              <a:rPr lang="en-US" sz="2400" dirty="0">
                <a:latin typeface="Arial" panose="020B0604020202020204" pitchFamily="34" charset="0"/>
                <a:cs typeface="Arial" panose="020B0604020202020204" pitchFamily="34" charset="0"/>
              </a:rPr>
              <a:t>Fringe benefits tax; </a:t>
            </a:r>
          </a:p>
          <a:p>
            <a:pPr marL="342900" indent="-342900">
              <a:buFont typeface="Arial" charset="0"/>
              <a:buChar char="•"/>
            </a:pPr>
            <a:r>
              <a:rPr lang="en-US" sz="2400" dirty="0">
                <a:latin typeface="Arial" panose="020B0604020202020204" pitchFamily="34" charset="0"/>
                <a:cs typeface="Arial" panose="020B0604020202020204" pitchFamily="34" charset="0"/>
              </a:rPr>
              <a:t>Tax on international trade transactions;</a:t>
            </a:r>
          </a:p>
          <a:p>
            <a:pPr marL="342900" indent="-342900">
              <a:buFont typeface="Arial" charset="0"/>
              <a:buChar char="•"/>
            </a:pPr>
            <a:r>
              <a:rPr lang="en-US" sz="2400" dirty="0">
                <a:latin typeface="Arial" panose="020B0604020202020204" pitchFamily="34" charset="0"/>
                <a:cs typeface="Arial" panose="020B0604020202020204" pitchFamily="34" charset="0"/>
              </a:rPr>
              <a:t>Ad Valorem; and</a:t>
            </a:r>
          </a:p>
          <a:p>
            <a:pPr marL="342900" indent="-342900">
              <a:buFont typeface="Arial" charset="0"/>
              <a:buChar char="•"/>
            </a:pPr>
            <a:r>
              <a:rPr lang="en-US" sz="2400" dirty="0">
                <a:latin typeface="Arial" panose="020B0604020202020204" pitchFamily="34" charset="0"/>
                <a:cs typeface="Arial" panose="020B0604020202020204" pitchFamily="34" charset="0"/>
              </a:rPr>
              <a:t>Airport tax.</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958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4 – The Generation of Income and the Expenditure within a State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DETERMINATION OF FINANCIAL NEEDS</a:t>
            </a:r>
          </a:p>
          <a:p>
            <a:pPr>
              <a:lnSpc>
                <a:spcPct val="150000"/>
              </a:lnSpc>
            </a:pPr>
            <a:r>
              <a:rPr lang="en-US" sz="2400" dirty="0">
                <a:latin typeface="Arial" panose="020B0604020202020204" pitchFamily="34" charset="0"/>
                <a:cs typeface="Arial" panose="020B0604020202020204" pitchFamily="34" charset="0"/>
              </a:rPr>
              <a:t>There exist a number of criteria used to determine the financial needs that a community might have: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Ideal criterion: the desirable minimum levels of service is determined as well as the cost to supply such a service minimum;</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Average criterion: according to which the financial need is measured in terms of rendering an average standard of service.</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96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4 – The Generation of Income and the Expenditure within a State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DETERMINATION OF FINANCIAL CAPACITY</a:t>
            </a:r>
          </a:p>
          <a:p>
            <a:pPr>
              <a:lnSpc>
                <a:spcPct val="150000"/>
              </a:lnSpc>
            </a:pPr>
            <a:r>
              <a:rPr lang="en-US" sz="2400" dirty="0">
                <a:latin typeface="Arial" panose="020B0604020202020204" pitchFamily="34" charset="0"/>
                <a:cs typeface="Arial" panose="020B0604020202020204" pitchFamily="34" charset="0"/>
              </a:rPr>
              <a:t>Several criteria can determine the financial capacity of a community:</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Per capita income of a community;</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revenue potential of an ideal tax system;</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Representative revenue system – financial capacity of the government is regarded as the potential revenue which may be collected within a certain demarcated area or region.</a:t>
            </a:r>
          </a:p>
          <a:p>
            <a:pPr marL="342900" indent="-342900">
              <a:lnSpc>
                <a:spcPct val="150000"/>
              </a:lnSpc>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201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4 – The Generation of Income and the Expenditure within a State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DIVISION OF SOURCES OF INCOME</a:t>
            </a:r>
          </a:p>
          <a:p>
            <a:pPr>
              <a:lnSpc>
                <a:spcPct val="150000"/>
              </a:lnSpc>
            </a:pPr>
            <a:r>
              <a:rPr lang="en-US" sz="2400" dirty="0">
                <a:latin typeface="Arial" panose="020B0604020202020204" pitchFamily="34" charset="0"/>
                <a:cs typeface="Arial" panose="020B0604020202020204" pitchFamily="34" charset="0"/>
              </a:rPr>
              <a:t>The logical allocation of functions goes hand in hand with the rational or logical allocation of revenue sources. This means that there is an attempt to allow the authority who is most capable of providing services to also be responsible for generating income.</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54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4 – The Generation of Income and the Expenditure within a State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REVENUE SHARING</a:t>
            </a:r>
          </a:p>
          <a:p>
            <a:pPr>
              <a:lnSpc>
                <a:spcPct val="150000"/>
              </a:lnSpc>
            </a:pPr>
            <a:r>
              <a:rPr lang="en-US" sz="2400" dirty="0">
                <a:latin typeface="Arial" panose="020B0604020202020204" pitchFamily="34" charset="0"/>
                <a:cs typeface="Arial" panose="020B0604020202020204" pitchFamily="34" charset="0"/>
              </a:rPr>
              <a:t>Revenue sharing means that a specific government body has the authority to tax a community and collect revenue; then to distribute this revenue, according to a formula, amongst various levels of government either horizontally or vertically.</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33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SOCIAL WELFARE GOALS</a:t>
            </a:r>
          </a:p>
          <a:p>
            <a:pPr>
              <a:lnSpc>
                <a:spcPct val="150000"/>
              </a:lnSpc>
            </a:pPr>
            <a:r>
              <a:rPr lang="en-US" sz="2400" dirty="0">
                <a:latin typeface="Arial" panose="020B0604020202020204" pitchFamily="34" charset="0"/>
                <a:cs typeface="Arial" panose="020B0604020202020204" pitchFamily="34" charset="0"/>
              </a:rPr>
              <a:t>An ideology of socialism arose in which governments were asked “to</a:t>
            </a:r>
          </a:p>
          <a:p>
            <a:pPr>
              <a:lnSpc>
                <a:spcPct val="150000"/>
              </a:lnSpc>
            </a:pPr>
            <a:r>
              <a:rPr lang="en-US" sz="2400" dirty="0">
                <a:latin typeface="Arial" panose="020B0604020202020204" pitchFamily="34" charset="0"/>
                <a:cs typeface="Arial" panose="020B0604020202020204" pitchFamily="34" charset="0"/>
              </a:rPr>
              <a:t>create circumstances within which individuals could develop his/her social welfare and physical being”. This led to socialism which was based on the idea that governments were expected to deliver things such as better working conditions, better pay and more protection.</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972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GB" sz="2400" dirty="0">
                <a:latin typeface="Arial" panose="020B0604020202020204" pitchFamily="34" charset="0"/>
                <a:cs typeface="Arial" panose="020B0604020202020204" pitchFamily="34" charset="0"/>
              </a:rPr>
              <a:t>Whatever the government earns, it’s money out of your pocket. However, this does not mean that they derive their income solely from taxation – there are times when grants, donations and loans make up their income needs – in other words they are forced to ask for aid, or to borrow money to balance their budget.</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N6 Module 1 – Government Revenue</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069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1 – Government Revenue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SOURCES OF INCOME</a:t>
            </a:r>
          </a:p>
          <a:p>
            <a:pPr>
              <a:lnSpc>
                <a:spcPct val="150000"/>
              </a:lnSpc>
            </a:pPr>
            <a:r>
              <a:rPr lang="en-US" sz="2400" dirty="0">
                <a:latin typeface="Arial" panose="020B0604020202020204" pitchFamily="34" charset="0"/>
                <a:cs typeface="Arial" panose="020B0604020202020204" pitchFamily="34" charset="0"/>
              </a:rPr>
              <a:t>Taxation is the main source of income for most governments; and there is</a:t>
            </a:r>
          </a:p>
          <a:p>
            <a:pPr>
              <a:lnSpc>
                <a:spcPct val="150000"/>
              </a:lnSpc>
            </a:pPr>
            <a:r>
              <a:rPr lang="en-US" sz="2400" dirty="0">
                <a:latin typeface="Arial" panose="020B0604020202020204" pitchFamily="34" charset="0"/>
                <a:cs typeface="Arial" panose="020B0604020202020204" pitchFamily="34" charset="0"/>
              </a:rPr>
              <a:t>only one aim in acquiring this source of income: to gather enough funds to pay for services expected by the taxpayers of a country or a region.</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6641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1 – Government Revenue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ECONOMIC REGULATORY FUNCTION</a:t>
            </a:r>
          </a:p>
          <a:p>
            <a:pPr>
              <a:lnSpc>
                <a:spcPct val="150000"/>
              </a:lnSpc>
            </a:pPr>
            <a:r>
              <a:rPr lang="en-GB" sz="2400" dirty="0">
                <a:latin typeface="Arial" panose="020B0604020202020204" pitchFamily="34" charset="0"/>
                <a:cs typeface="Arial" panose="020B0604020202020204" pitchFamily="34" charset="0"/>
              </a:rPr>
              <a:t>A government may use taxation in order to “cool” down the economy; by taking away more from people, citizens have less to spend and this has the effect of regulating the economy, generally by lowering inflation – when spending declines, inflation nearly always drops also.</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95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1 – Government Revenue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REDISTRIBUTION OF WEALTH</a:t>
            </a:r>
          </a:p>
          <a:p>
            <a:pPr>
              <a:lnSpc>
                <a:spcPct val="150000"/>
              </a:lnSpc>
            </a:pPr>
            <a:r>
              <a:rPr lang="en-US" sz="2400" dirty="0">
                <a:latin typeface="Arial" panose="020B0604020202020204" pitchFamily="34" charset="0"/>
                <a:cs typeface="Arial" panose="020B0604020202020204" pitchFamily="34" charset="0"/>
              </a:rPr>
              <a:t>Whenever a system of taxation is employed, redistribution of wealth can automatically take place. This means that a low-income earner will enjoy the same protection from the </a:t>
            </a:r>
            <a:r>
              <a:rPr lang="en-US" sz="2400" dirty="0" err="1">
                <a:latin typeface="Arial" panose="020B0604020202020204" pitchFamily="34" charset="0"/>
                <a:cs typeface="Arial" panose="020B0604020202020204" pitchFamily="34" charset="0"/>
              </a:rPr>
              <a:t>defence</a:t>
            </a:r>
            <a:r>
              <a:rPr lang="en-US" sz="2400" dirty="0">
                <a:latin typeface="Arial" panose="020B0604020202020204" pitchFamily="34" charset="0"/>
                <a:cs typeface="Arial" panose="020B0604020202020204" pitchFamily="34" charset="0"/>
              </a:rPr>
              <a:t> force or benefit from medical services, having paid a smaller percentage of his/her income than a wealthier person.</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015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1 – Government Revenue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GENERAL CHARACTERISTICS OF TAX</a:t>
            </a:r>
          </a:p>
          <a:p>
            <a:pPr marL="342900" indent="-342900">
              <a:lnSpc>
                <a:spcPct val="150000"/>
              </a:lnSpc>
              <a:buFont typeface="Arial" charset="0"/>
              <a:buChar char="•"/>
            </a:pPr>
            <a:r>
              <a:rPr lang="en-US" sz="2400" dirty="0">
                <a:latin typeface="Arial" charset="0"/>
                <a:ea typeface="Arial" charset="0"/>
                <a:cs typeface="Arial" charset="0"/>
              </a:rPr>
              <a:t>Taxation is Compulsory; and</a:t>
            </a:r>
          </a:p>
          <a:p>
            <a:pPr marL="342900" indent="-342900">
              <a:lnSpc>
                <a:spcPct val="150000"/>
              </a:lnSpc>
              <a:buFont typeface="Arial" charset="0"/>
              <a:buChar char="•"/>
            </a:pPr>
            <a:r>
              <a:rPr lang="en-US" sz="2400" dirty="0">
                <a:latin typeface="Arial" charset="0"/>
                <a:ea typeface="Arial" charset="0"/>
                <a:cs typeface="Arial" charset="0"/>
              </a:rPr>
              <a:t>There is an absence of Quid Pro Quo </a:t>
            </a:r>
            <a:r>
              <a:rPr lang="mr-IN" sz="2400" dirty="0">
                <a:latin typeface="Arial" charset="0"/>
                <a:ea typeface="Arial" charset="0"/>
                <a:cs typeface="Arial" charset="0"/>
              </a:rPr>
              <a:t>–</a:t>
            </a:r>
            <a:r>
              <a:rPr lang="en-US" sz="2400" dirty="0">
                <a:latin typeface="Arial" charset="0"/>
                <a:ea typeface="Arial" charset="0"/>
                <a:cs typeface="Arial" charset="0"/>
              </a:rPr>
              <a:t> a taxpayer cannot expect to receive measurable value for each unit of currency paid over in the form of taxation.</a:t>
            </a:r>
          </a:p>
          <a:p>
            <a:pPr>
              <a:lnSpc>
                <a:spcPct val="150000"/>
              </a:lnSpc>
            </a:pP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55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1 – Government Revenue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5078313"/>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TYPES OF TAXATION</a:t>
            </a:r>
          </a:p>
          <a:p>
            <a:pPr>
              <a:lnSpc>
                <a:spcPct val="150000"/>
              </a:lnSpc>
            </a:pPr>
            <a:r>
              <a:rPr lang="en-US" sz="2400" dirty="0">
                <a:latin typeface="Arial" panose="020B0604020202020204" pitchFamily="34" charset="0"/>
                <a:cs typeface="Arial" panose="020B0604020202020204" pitchFamily="34" charset="0"/>
              </a:rPr>
              <a:t>Taxes may be: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Direct such as: </a:t>
            </a:r>
          </a:p>
          <a:p>
            <a:pPr marL="1257300" lvl="2" indent="-342900">
              <a:lnSpc>
                <a:spcPct val="150000"/>
              </a:lnSpc>
              <a:buFont typeface="Arial" charset="0"/>
              <a:buChar char="•"/>
            </a:pPr>
            <a:r>
              <a:rPr lang="en-US" sz="2400" dirty="0">
                <a:latin typeface="Arial" panose="020B0604020202020204" pitchFamily="34" charset="0"/>
                <a:cs typeface="Arial" panose="020B0604020202020204" pitchFamily="34" charset="0"/>
              </a:rPr>
              <a:t>Income tax; and</a:t>
            </a:r>
          </a:p>
          <a:p>
            <a:pPr marL="1257300" lvl="2" indent="-342900">
              <a:lnSpc>
                <a:spcPct val="150000"/>
              </a:lnSpc>
              <a:buFont typeface="Arial" charset="0"/>
              <a:buChar char="•"/>
            </a:pPr>
            <a:r>
              <a:rPr lang="en-US" sz="2400" dirty="0">
                <a:latin typeface="Arial" panose="020B0604020202020204" pitchFamily="34" charset="0"/>
                <a:cs typeface="Arial" panose="020B0604020202020204" pitchFamily="34" charset="0"/>
              </a:rPr>
              <a:t>Wealth; or</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Indirect such as:</a:t>
            </a:r>
          </a:p>
          <a:p>
            <a:pPr marL="1257300" lvl="2" indent="-342900">
              <a:lnSpc>
                <a:spcPct val="150000"/>
              </a:lnSpc>
              <a:buFont typeface="Arial" charset="0"/>
              <a:buChar char="•"/>
            </a:pPr>
            <a:r>
              <a:rPr lang="en-US" sz="2400" dirty="0">
                <a:latin typeface="Arial" panose="020B0604020202020204" pitchFamily="34" charset="0"/>
                <a:cs typeface="Arial" panose="020B0604020202020204" pitchFamily="34" charset="0"/>
              </a:rPr>
              <a:t>VAT; and </a:t>
            </a:r>
          </a:p>
          <a:p>
            <a:pPr marL="1257300" lvl="2" indent="-342900">
              <a:lnSpc>
                <a:spcPct val="150000"/>
              </a:lnSpc>
              <a:buFont typeface="Arial" charset="0"/>
              <a:buChar char="•"/>
            </a:pPr>
            <a:r>
              <a:rPr lang="en-US" sz="2400" dirty="0">
                <a:latin typeface="Arial" panose="020B0604020202020204" pitchFamily="34" charset="0"/>
                <a:cs typeface="Arial" panose="020B0604020202020204" pitchFamily="34" charset="0"/>
              </a:rPr>
              <a:t>Excise duty.</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782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1200329"/>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N6 Module 2 – Characteristics and Functions of the Government Budget</a:t>
            </a:r>
            <a:endParaRPr lang="en-GB" sz="3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TENSIONS</a:t>
            </a:r>
          </a:p>
          <a:p>
            <a:pPr>
              <a:lnSpc>
                <a:spcPct val="150000"/>
              </a:lnSpc>
            </a:pPr>
            <a:r>
              <a:rPr lang="en-US" sz="2400" dirty="0">
                <a:latin typeface="Arial" panose="020B0604020202020204" pitchFamily="34" charset="0"/>
                <a:cs typeface="Arial" panose="020B0604020202020204" pitchFamily="34" charset="0"/>
              </a:rPr>
              <a:t>Tension exists in the sense that the political aspirations of a group of people might conflict radically with acceptable economic norms. For example, although a minister of finance might want to build seven new dams to supply his voters/citizens with water, economic common sense might dictate that the country can only afford two.</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70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2 – Characteristics and Functions of the Government Budget</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PROTECTION OF CITIZENS</a:t>
            </a:r>
          </a:p>
          <a:p>
            <a:pPr>
              <a:lnSpc>
                <a:spcPct val="150000"/>
              </a:lnSpc>
            </a:pPr>
            <a:r>
              <a:rPr lang="en-US" sz="2400" dirty="0">
                <a:latin typeface="Arial" panose="020B0604020202020204" pitchFamily="34" charset="0"/>
                <a:cs typeface="Arial" panose="020B0604020202020204" pitchFamily="34" charset="0"/>
              </a:rPr>
              <a:t>The budget is a guideline, and enforceable so it protects the citizen because appointed officials are then expected to act according to the wishes of the legislative authorities.</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266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2 – Characteristics and Functions of the Government Budget</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POLICY DIRECTION</a:t>
            </a:r>
          </a:p>
          <a:p>
            <a:pPr>
              <a:lnSpc>
                <a:spcPct val="150000"/>
              </a:lnSpc>
            </a:pPr>
            <a:r>
              <a:rPr lang="en-US" sz="2400" dirty="0">
                <a:latin typeface="Arial" panose="020B0604020202020204" pitchFamily="34" charset="0"/>
                <a:cs typeface="Arial" panose="020B0604020202020204" pitchFamily="34" charset="0"/>
              </a:rPr>
              <a:t>The most important characteristics of a budget policy are: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It is enforceable;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It reflects the political aspirations of the government of the day;</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It attempts to obey and take sound economic considerations;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It attempts to satisfy tensions;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It reflects the fiscal policy of the government;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It clearly outline a hierarchy of authority.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561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2 – Characteristics and Functions of the Government Budget</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FUNCTIONS OF THE ANNUAL BUDGET</a:t>
            </a:r>
          </a:p>
        </p:txBody>
      </p:sp>
      <p:sp>
        <p:nvSpPr>
          <p:cNvPr id="2" name="Rectangle 1"/>
          <p:cNvSpPr/>
          <p:nvPr/>
        </p:nvSpPr>
        <p:spPr>
          <a:xfrm>
            <a:off x="793376" y="2449107"/>
            <a:ext cx="11398624" cy="3416320"/>
          </a:xfrm>
          <a:prstGeom prst="rect">
            <a:avLst/>
          </a:prstGeom>
        </p:spPr>
        <p:txBody>
          <a:bodyPr wrap="square" numCol="2">
            <a:spAutoFit/>
          </a:bodyPr>
          <a:lstStyle/>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Reflect policy;</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Be a source of information;</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Promote redistribution of wealth;</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Regulate the economy;</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Detail an operating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Co-ordinate and integrate activities;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Control expenditure;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Promote accountability.</a:t>
            </a:r>
            <a:endParaRPr lang="en-US" sz="2400" b="1" dirty="0">
              <a:solidFill>
                <a:schemeClr val="accent2"/>
              </a:solidFill>
              <a:latin typeface="Arial" panose="020B0604020202020204" pitchFamily="34" charset="0"/>
              <a:cs typeface="Arial" panose="020B0604020202020204" pitchFamily="34" charset="0"/>
            </a:endParaRPr>
          </a:p>
          <a:p>
            <a:pPr marL="342900" indent="-342900">
              <a:lnSpc>
                <a:spcPct val="150000"/>
              </a:lnSpc>
              <a:buFont typeface="Arial" charset="0"/>
              <a:buChar char="•"/>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05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SOCIALISM (OR COMMUNISM)</a:t>
            </a:r>
          </a:p>
          <a:p>
            <a:pPr>
              <a:lnSpc>
                <a:spcPct val="150000"/>
              </a:lnSpc>
            </a:pPr>
            <a:r>
              <a:rPr lang="en-US" sz="2400" dirty="0">
                <a:latin typeface="Arial" panose="020B0604020202020204" pitchFamily="34" charset="0"/>
                <a:cs typeface="Arial" panose="020B0604020202020204" pitchFamily="34" charset="0"/>
              </a:rPr>
              <a:t>“Socialism is accepted as a system of </a:t>
            </a:r>
            <a:r>
              <a:rPr lang="en-US" sz="2400" dirty="0" err="1">
                <a:latin typeface="Arial" panose="020B0604020202020204" pitchFamily="34" charset="0"/>
                <a:cs typeface="Arial" panose="020B0604020202020204" pitchFamily="34" charset="0"/>
              </a:rPr>
              <a:t>statism</a:t>
            </a:r>
            <a:r>
              <a:rPr lang="en-US" sz="2400" dirty="0">
                <a:latin typeface="Arial" panose="020B0604020202020204" pitchFamily="34" charset="0"/>
                <a:cs typeface="Arial" panose="020B0604020202020204" pitchFamily="34" charset="0"/>
              </a:rPr>
              <a:t> with centrally concentrated and comprehensive economic/social/physical control of the activities of the individual to the detriment of individual liberty, where the ownership of all the factors of production are vested in the government, and where production, distribution and trade belong to the community and are administered by the government on behalf of the community.</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76246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GB" sz="2400" dirty="0">
                <a:latin typeface="Arial" panose="020B0604020202020204" pitchFamily="34" charset="0"/>
                <a:cs typeface="Arial" panose="020B0604020202020204" pitchFamily="34" charset="0"/>
              </a:rPr>
              <a:t>A budget can be described as a financial statement which contains the estimates of revenue and expenditure over a certain period of time.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N6 Module 3 – Compilation of a Government Budget</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45755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3 – Compilation of a Government Budget</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524315"/>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BUDGET CONCEPTS</a:t>
            </a:r>
          </a:p>
          <a:p>
            <a:pPr>
              <a:lnSpc>
                <a:spcPct val="150000"/>
              </a:lnSpc>
            </a:pPr>
            <a:r>
              <a:rPr lang="en-US" sz="2400" b="1" dirty="0">
                <a:latin typeface="Arial" panose="020B0604020202020204" pitchFamily="34" charset="0"/>
                <a:cs typeface="Arial" panose="020B0604020202020204" pitchFamily="34" charset="0"/>
              </a:rPr>
              <a:t>Revenue</a:t>
            </a:r>
            <a:r>
              <a:rPr lang="en-US" sz="2400" dirty="0">
                <a:latin typeface="Arial" panose="020B0604020202020204" pitchFamily="34" charset="0"/>
                <a:cs typeface="Arial" panose="020B0604020202020204" pitchFamily="34" charset="0"/>
              </a:rPr>
              <a:t>: the source of funds;</a:t>
            </a:r>
          </a:p>
          <a:p>
            <a:pPr>
              <a:lnSpc>
                <a:spcPct val="150000"/>
              </a:lnSpc>
            </a:pPr>
            <a:r>
              <a:rPr lang="en-US" sz="2400" b="1" dirty="0">
                <a:latin typeface="Arial" panose="020B0604020202020204" pitchFamily="34" charset="0"/>
                <a:cs typeface="Arial" panose="020B0604020202020204" pitchFamily="34" charset="0"/>
              </a:rPr>
              <a:t>Expenditure</a:t>
            </a:r>
            <a:r>
              <a:rPr lang="en-US" sz="2400" dirty="0">
                <a:latin typeface="Arial" panose="020B0604020202020204" pitchFamily="34" charset="0"/>
                <a:cs typeface="Arial" panose="020B0604020202020204" pitchFamily="34" charset="0"/>
              </a:rPr>
              <a:t>: the spending of funds;</a:t>
            </a:r>
          </a:p>
          <a:p>
            <a:pPr>
              <a:lnSpc>
                <a:spcPct val="150000"/>
              </a:lnSpc>
            </a:pPr>
            <a:r>
              <a:rPr lang="en-US" sz="2400" b="1" dirty="0">
                <a:latin typeface="Arial" panose="020B0604020202020204" pitchFamily="34" charset="0"/>
                <a:cs typeface="Arial" panose="020B0604020202020204" pitchFamily="34" charset="0"/>
              </a:rPr>
              <a:t>Capital expenditure</a:t>
            </a:r>
            <a:r>
              <a:rPr lang="en-US" sz="2400" dirty="0">
                <a:latin typeface="Arial" panose="020B0604020202020204" pitchFamily="34" charset="0"/>
                <a:cs typeface="Arial" panose="020B0604020202020204" pitchFamily="34" charset="0"/>
              </a:rPr>
              <a:t>: spending on infrastructure or services which last longer than a current year;</a:t>
            </a:r>
          </a:p>
          <a:p>
            <a:pPr>
              <a:lnSpc>
                <a:spcPct val="150000"/>
              </a:lnSpc>
            </a:pPr>
            <a:r>
              <a:rPr lang="en-US" sz="2400" b="1" dirty="0">
                <a:latin typeface="Arial" panose="020B0604020202020204" pitchFamily="34" charset="0"/>
                <a:cs typeface="Arial" panose="020B0604020202020204" pitchFamily="34" charset="0"/>
              </a:rPr>
              <a:t>Operational/current expenditure</a:t>
            </a:r>
            <a:r>
              <a:rPr lang="en-US" sz="2400" dirty="0">
                <a:latin typeface="Arial" panose="020B0604020202020204" pitchFamily="34" charset="0"/>
                <a:cs typeface="Arial" panose="020B0604020202020204" pitchFamily="34" charset="0"/>
              </a:rPr>
              <a:t>: the funds needed to run a department;</a:t>
            </a:r>
          </a:p>
          <a:p>
            <a:pPr>
              <a:lnSpc>
                <a:spcPct val="150000"/>
              </a:lnSpc>
            </a:pPr>
            <a:r>
              <a:rPr lang="en-US" sz="2400" b="1" dirty="0">
                <a:latin typeface="Arial" panose="020B0604020202020204" pitchFamily="34" charset="0"/>
                <a:cs typeface="Arial" panose="020B0604020202020204" pitchFamily="34" charset="0"/>
              </a:rPr>
              <a:t>Policy directives</a:t>
            </a:r>
            <a:r>
              <a:rPr lang="en-US" sz="2400" dirty="0">
                <a:latin typeface="Arial" panose="020B0604020202020204" pitchFamily="34" charset="0"/>
                <a:cs typeface="Arial" panose="020B0604020202020204" pitchFamily="34" charset="0"/>
              </a:rPr>
              <a:t>: the reflection of the overall policy of the government</a:t>
            </a:r>
          </a:p>
          <a:p>
            <a:pPr>
              <a:lnSpc>
                <a:spcPct val="150000"/>
              </a:lnSpc>
            </a:pPr>
            <a:r>
              <a:rPr lang="en-US" sz="2400" dirty="0">
                <a:latin typeface="Arial" panose="020B0604020202020204" pitchFamily="34" charset="0"/>
                <a:cs typeface="Arial" panose="020B0604020202020204" pitchFamily="34" charset="0"/>
              </a:rPr>
              <a:t>of the day.</a:t>
            </a:r>
          </a:p>
        </p:txBody>
      </p:sp>
    </p:spTree>
    <p:extLst>
      <p:ext uri="{BB962C8B-B14F-4D97-AF65-F5344CB8AC3E}">
        <p14:creationId xmlns:p14="http://schemas.microsoft.com/office/powerpoint/2010/main" val="1450547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3 – Compilation of a Government Budget</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BUDGET FOR CENTRAL GOVERNMENT </a:t>
            </a:r>
            <a:r>
              <a:rPr lang="mr-IN" sz="2400" b="1" dirty="0">
                <a:solidFill>
                  <a:schemeClr val="accent2"/>
                </a:solidFill>
                <a:latin typeface="Arial" panose="020B0604020202020204" pitchFamily="34" charset="0"/>
                <a:cs typeface="Arial" panose="020B0604020202020204" pitchFamily="34" charset="0"/>
              </a:rPr>
              <a:t>–</a:t>
            </a:r>
            <a:r>
              <a:rPr lang="en-US" sz="2400" b="1" dirty="0">
                <a:solidFill>
                  <a:schemeClr val="accent2"/>
                </a:solidFill>
                <a:latin typeface="Arial" panose="020B0604020202020204" pitchFamily="34" charset="0"/>
                <a:cs typeface="Arial" panose="020B0604020202020204" pitchFamily="34" charset="0"/>
              </a:rPr>
              <a:t> THE ANNUAL BUDGET</a:t>
            </a:r>
          </a:p>
          <a:p>
            <a:pPr>
              <a:lnSpc>
                <a:spcPct val="150000"/>
              </a:lnSpc>
            </a:pPr>
            <a:r>
              <a:rPr lang="en-US" sz="2400" dirty="0">
                <a:latin typeface="Arial" panose="020B0604020202020204" pitchFamily="34" charset="0"/>
                <a:cs typeface="Arial" panose="020B0604020202020204" pitchFamily="34" charset="0"/>
              </a:rPr>
              <a:t>The budget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is directed towards satisfying the needs and demands of the public – they might be educational, safety or protection needs. The cycle itself may be divided into the following phases: the preparation phase; approval, execution and control.</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238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3 – Compilation of a Government Budget</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TYPES OF BUDGETS</a:t>
            </a:r>
          </a:p>
          <a:p>
            <a:pPr>
              <a:lnSpc>
                <a:spcPct val="150000"/>
              </a:lnSpc>
            </a:pPr>
            <a:r>
              <a:rPr lang="en-US" sz="2400" dirty="0">
                <a:latin typeface="Arial" panose="020B0604020202020204" pitchFamily="34" charset="0"/>
                <a:cs typeface="Arial" panose="020B0604020202020204" pitchFamily="34" charset="0"/>
              </a:rPr>
              <a:t>There are two different budgets, namely:</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Revenue Budget, showing expected income or revenue; and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Expenditure Budget showing proposals for expenditure by the executive authority. </a:t>
            </a:r>
          </a:p>
          <a:p>
            <a:pPr>
              <a:lnSpc>
                <a:spcPct val="150000"/>
              </a:lnSpc>
            </a:pPr>
            <a:r>
              <a:rPr lang="en-US" sz="2400" dirty="0">
                <a:latin typeface="Arial" panose="020B0604020202020204" pitchFamily="34" charset="0"/>
                <a:cs typeface="Arial" panose="020B0604020202020204" pitchFamily="34" charset="0"/>
              </a:rPr>
              <a:t>These two budgets are drafted independently.</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11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3 – Compilation of a Government Budget</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REVENUE BUDGET</a:t>
            </a:r>
          </a:p>
          <a:p>
            <a:pPr>
              <a:lnSpc>
                <a:spcPct val="150000"/>
              </a:lnSpc>
            </a:pPr>
            <a:r>
              <a:rPr lang="en-US" sz="2400" dirty="0">
                <a:latin typeface="Arial" panose="020B0604020202020204" pitchFamily="34" charset="0"/>
                <a:cs typeface="Arial" panose="020B0604020202020204" pitchFamily="34" charset="0"/>
              </a:rPr>
              <a:t>The State Revenue Fund is the fund into which all income is paid. There are two receivers of revenue – the Commissioner of Inland Revenue (SARS) and the Commissioner of Customs and Excise. They draft their own separate revenue budgets which are then combined into the Budget of Revenue.</a:t>
            </a:r>
            <a:endParaRPr 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006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3 – Compilation of a Government Budget</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308324"/>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EXPENDITURE BUDGET</a:t>
            </a:r>
          </a:p>
          <a:p>
            <a:pPr>
              <a:lnSpc>
                <a:spcPct val="150000"/>
              </a:lnSpc>
            </a:pPr>
            <a:r>
              <a:rPr lang="en-US" sz="2400" dirty="0">
                <a:latin typeface="Arial" panose="020B0604020202020204" pitchFamily="34" charset="0"/>
                <a:cs typeface="Arial" panose="020B0604020202020204" pitchFamily="34" charset="0"/>
              </a:rPr>
              <a:t>This forms the main part of the budget which is read and tabled in Parliament every year in March.</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2814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3 – Compilation of a Government Budget</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PROVINCIAL GOVERNMENT FINANCE</a:t>
            </a:r>
          </a:p>
          <a:p>
            <a:pPr>
              <a:lnSpc>
                <a:spcPct val="150000"/>
              </a:lnSpc>
            </a:pPr>
            <a:r>
              <a:rPr lang="en-GB" sz="2400" dirty="0">
                <a:latin typeface="Arial" panose="020B0604020202020204" pitchFamily="34" charset="0"/>
                <a:cs typeface="Arial" panose="020B0604020202020204" pitchFamily="34" charset="0"/>
              </a:rPr>
              <a:t>The principles which apply to the central government should apply to the provincial authorities as well.</a:t>
            </a:r>
          </a:p>
          <a:p>
            <a:pPr>
              <a:lnSpc>
                <a:spcPct val="150000"/>
              </a:lnSpc>
            </a:pP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2754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3 – Compilation of a Government Budget</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PROVINCIAL REVENUE</a:t>
            </a:r>
          </a:p>
          <a:p>
            <a:pPr>
              <a:lnSpc>
                <a:spcPct val="150000"/>
              </a:lnSpc>
            </a:pPr>
            <a:r>
              <a:rPr lang="en-GB" sz="2400" dirty="0">
                <a:latin typeface="Arial" panose="020B0604020202020204" pitchFamily="34" charset="0"/>
                <a:cs typeface="Arial" panose="020B0604020202020204" pitchFamily="34" charset="0"/>
              </a:rPr>
              <a:t>At a provincial level, the following are the main sources of income at present:</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National Government Grants;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Taxation;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Levies and General Activities.</a:t>
            </a:r>
            <a:endParaRPr lang="en-GB" sz="2400" dirty="0">
              <a:latin typeface="Arial" panose="020B0604020202020204" pitchFamily="34" charset="0"/>
              <a:cs typeface="Arial" panose="020B0604020202020204" pitchFamily="34" charset="0"/>
            </a:endParaRPr>
          </a:p>
          <a:p>
            <a:pPr>
              <a:lnSpc>
                <a:spcPct val="150000"/>
              </a:lnSpc>
            </a:pP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9499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3 – Compilation of a Government Budget</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563231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LOCAL GOVERNMENT FINANCE</a:t>
            </a:r>
          </a:p>
          <a:p>
            <a:pPr>
              <a:lnSpc>
                <a:spcPct val="150000"/>
              </a:lnSpc>
            </a:pPr>
            <a:r>
              <a:rPr lang="en-GB" sz="2400" dirty="0">
                <a:latin typeface="Arial" panose="020B0604020202020204" pitchFamily="34" charset="0"/>
                <a:cs typeface="Arial" panose="020B0604020202020204" pitchFamily="34" charset="0"/>
              </a:rPr>
              <a:t>Compared to the budget at a national level, the following applies for local authorities: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Capital budgets and operational budgets are drafted separately;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expenditure and revenue budgets are drafted together;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There is only one main budget;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 budget vote listing programmes is drawn up for each service;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No distinction between collective, particular and quasi-collective services.</a:t>
            </a:r>
          </a:p>
          <a:p>
            <a:pPr>
              <a:lnSpc>
                <a:spcPct val="150000"/>
              </a:lnSpc>
            </a:pP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7870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52431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SEPARATE CAPITAL BUDGETS</a:t>
            </a:r>
          </a:p>
          <a:p>
            <a:pPr>
              <a:lnSpc>
                <a:spcPct val="150000"/>
              </a:lnSpc>
            </a:pPr>
            <a:r>
              <a:rPr lang="en-GB" sz="2400" dirty="0">
                <a:latin typeface="Arial" panose="020B0604020202020204" pitchFamily="34" charset="0"/>
                <a:cs typeface="Arial" panose="020B0604020202020204" pitchFamily="34" charset="0"/>
              </a:rPr>
              <a:t>While the capital budget might be drafted separately, the two work hand in hand to provide a financial plan for realising an objective in the provision of public services. Drafting a separate budget might be advantageous for the following reasons: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It allows equitable Financing</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It has a </a:t>
            </a:r>
            <a:r>
              <a:rPr lang="en-US" sz="2400" dirty="0" err="1">
                <a:latin typeface="Arial" panose="020B0604020202020204" pitchFamily="34" charset="0"/>
                <a:cs typeface="Arial" panose="020B0604020202020204" pitchFamily="34" charset="0"/>
              </a:rPr>
              <a:t>stabilising</a:t>
            </a:r>
            <a:r>
              <a:rPr lang="en-US" sz="2400" dirty="0">
                <a:latin typeface="Arial" panose="020B0604020202020204" pitchFamily="34" charset="0"/>
                <a:cs typeface="Arial" panose="020B0604020202020204" pitchFamily="34" charset="0"/>
              </a:rPr>
              <a:t> Effect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It provides Greater Control.</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N6 Module 4 – Capital Budgeting</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98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IDEALOGY OF SOCIALISM</a:t>
            </a:r>
          </a:p>
          <a:p>
            <a:pPr>
              <a:lnSpc>
                <a:spcPct val="150000"/>
              </a:lnSpc>
            </a:pPr>
            <a:r>
              <a:rPr lang="en-US" sz="2400" dirty="0">
                <a:latin typeface="Arial" panose="020B0604020202020204" pitchFamily="34" charset="0"/>
                <a:cs typeface="Arial" panose="020B0604020202020204" pitchFamily="34" charset="0"/>
              </a:rPr>
              <a:t>Socialism advocates the transformation of private property into public property and income provided from such property to be divided in accordance with individual needs. This amounts to the common ownership of all the means of production.</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67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4 – Capital Budgeting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PROCESS OF CAPITAL BUDGETING</a:t>
            </a:r>
          </a:p>
          <a:p>
            <a:pPr>
              <a:lnSpc>
                <a:spcPct val="150000"/>
              </a:lnSpc>
            </a:pPr>
            <a:r>
              <a:rPr lang="en-US" sz="2400" dirty="0">
                <a:latin typeface="Arial" panose="020B0604020202020204" pitchFamily="34" charset="0"/>
                <a:cs typeface="Arial" panose="020B0604020202020204" pitchFamily="34" charset="0"/>
              </a:rPr>
              <a:t>Capital Development </a:t>
            </a:r>
            <a:r>
              <a:rPr lang="en-US" sz="2400" dirty="0" err="1">
                <a:latin typeface="Arial" panose="020B0604020202020204" pitchFamily="34" charset="0"/>
                <a:cs typeface="Arial" panose="020B0604020202020204" pitchFamily="34" charset="0"/>
              </a:rPr>
              <a:t>Programme</a:t>
            </a:r>
            <a:r>
              <a:rPr lang="en-US" sz="2400" dirty="0">
                <a:latin typeface="Arial" panose="020B0604020202020204" pitchFamily="34" charset="0"/>
                <a:cs typeface="Arial" panose="020B0604020202020204" pitchFamily="34" charset="0"/>
              </a:rPr>
              <a:t>: A list of essential capital projects for a period of time is drawn up. Certain criteria are used to </a:t>
            </a:r>
            <a:r>
              <a:rPr lang="en-US" sz="2400" dirty="0" err="1">
                <a:latin typeface="Arial" panose="020B0604020202020204" pitchFamily="34" charset="0"/>
                <a:cs typeface="Arial" panose="020B0604020202020204" pitchFamily="34" charset="0"/>
              </a:rPr>
              <a:t>prioritise</a:t>
            </a:r>
            <a:r>
              <a:rPr lang="en-US" sz="2400" dirty="0">
                <a:latin typeface="Arial" panose="020B0604020202020204" pitchFamily="34" charset="0"/>
                <a:cs typeface="Arial" panose="020B0604020202020204" pitchFamily="34" charset="0"/>
              </a:rPr>
              <a:t> projects: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High priority for original construction or for essential extensions.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Desirable completion.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Useful completion.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Dispensable completion.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440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4 – Capital Budgeting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FINANCIAL ANALYSIS</a:t>
            </a:r>
          </a:p>
          <a:p>
            <a:pPr>
              <a:lnSpc>
                <a:spcPct val="150000"/>
              </a:lnSpc>
            </a:pPr>
            <a:r>
              <a:rPr lang="en-US" sz="2400" dirty="0">
                <a:latin typeface="Arial" panose="020B0604020202020204" pitchFamily="34" charset="0"/>
                <a:cs typeface="Arial" panose="020B0604020202020204" pitchFamily="34" charset="0"/>
              </a:rPr>
              <a:t>When doing a financial analysis is important to consider the following:</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There should be enough money for extensions;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New loans cannot be taken out if the tax base only just covers the repayments for existing loans. The possible growth in the tax base is also taken in account.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9716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4 – Capital Budgeting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OPERATING BUDGET</a:t>
            </a:r>
          </a:p>
          <a:p>
            <a:pPr>
              <a:lnSpc>
                <a:spcPct val="150000"/>
              </a:lnSpc>
            </a:pPr>
            <a:r>
              <a:rPr lang="en-US" sz="2400" dirty="0">
                <a:latin typeface="Arial" panose="020B0604020202020204" pitchFamily="34" charset="0"/>
                <a:cs typeface="Arial" panose="020B0604020202020204" pitchFamily="34" charset="0"/>
              </a:rPr>
              <a:t>If a project is financed by using a loan the following three items will have to appear on the operating budget:</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Loan repayments;</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Operating costs; and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Maintenance.</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443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4 – Capital Budgeting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IMPACT ON TAX AND USER CHARGES</a:t>
            </a:r>
          </a:p>
          <a:p>
            <a:pPr>
              <a:lnSpc>
                <a:spcPct val="150000"/>
              </a:lnSpc>
            </a:pPr>
            <a:r>
              <a:rPr lang="en-US" sz="2400" dirty="0">
                <a:latin typeface="Arial" panose="020B0604020202020204" pitchFamily="34" charset="0"/>
                <a:cs typeface="Arial" panose="020B0604020202020204" pitchFamily="34" charset="0"/>
              </a:rPr>
              <a:t>Whether the project is financed from revenue within one year, or whether loans are made over a number of years, taxpayers will be directly affected. Not only will the tax base have to cope with the repayments, but it will also have to provide operating expenses and maintenance. Added to this will be the user charges or tariffs.</a:t>
            </a:r>
            <a:endParaRPr lang="en-US" sz="2400" b="1" dirty="0">
              <a:solidFill>
                <a:schemeClr val="accent2"/>
              </a:solidFill>
              <a:latin typeface="Arial" panose="020B0604020202020204" pitchFamily="34" charset="0"/>
              <a:cs typeface="Arial" panose="020B0604020202020204" pitchFamily="34" charset="0"/>
            </a:endParaRP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8345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4 – Capital Budgeting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970318"/>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BUDGET ISSUES AND PROBLEMS</a:t>
            </a:r>
          </a:p>
          <a:p>
            <a:pPr>
              <a:lnSpc>
                <a:spcPct val="150000"/>
              </a:lnSpc>
            </a:pPr>
            <a:r>
              <a:rPr lang="en-GB" sz="2400" dirty="0">
                <a:latin typeface="Arial" panose="020B0604020202020204" pitchFamily="34" charset="0"/>
                <a:cs typeface="Arial" panose="020B0604020202020204" pitchFamily="34" charset="0"/>
              </a:rPr>
              <a:t>Issues might arise in the following fields or owing to the following reasons:</a:t>
            </a:r>
          </a:p>
          <a:p>
            <a:pPr>
              <a:lnSpc>
                <a:spcPct val="150000"/>
              </a:lnSpc>
            </a:pPr>
            <a:r>
              <a:rPr lang="en-GB" sz="2400" dirty="0">
                <a:latin typeface="Arial" panose="020B0604020202020204" pitchFamily="34" charset="0"/>
                <a:cs typeface="Arial" panose="020B0604020202020204" pitchFamily="34" charset="0"/>
              </a:rPr>
              <a:t>Political consideration;</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Purchasing of capital assets;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Factors related to community needs, technological changes, cost escalations and other projects;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Volatile domestic economies.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1677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4 – Capital Budgeting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2862322"/>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INTERNAL CAPITAL SOURCES</a:t>
            </a:r>
          </a:p>
          <a:p>
            <a:pPr>
              <a:lnSpc>
                <a:spcPct val="150000"/>
              </a:lnSpc>
            </a:pPr>
            <a:r>
              <a:rPr lang="en-US" sz="2400" dirty="0">
                <a:latin typeface="Arial" panose="020B0604020202020204" pitchFamily="34" charset="0"/>
                <a:cs typeface="Arial" panose="020B0604020202020204" pitchFamily="34" charset="0"/>
              </a:rPr>
              <a:t>Both capital expenditure and operating expenditure are financed from the State Revenue Fund into which all taxes and other sources of revenue are paid. Finance for capital projects may be financed from external loans or from internal revenue such as taxes.</a:t>
            </a:r>
            <a:endParaRPr lang="en-GB"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6370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N6 Module 4 – Capital Budgeting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3416320"/>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FORMAT FOR CAPITAL BUDGETS</a:t>
            </a:r>
          </a:p>
          <a:p>
            <a:pPr>
              <a:lnSpc>
                <a:spcPct val="150000"/>
              </a:lnSpc>
            </a:pPr>
            <a:r>
              <a:rPr lang="en-US" sz="2400" dirty="0">
                <a:latin typeface="Arial" panose="020B0604020202020204" pitchFamily="34" charset="0"/>
                <a:cs typeface="Arial" panose="020B0604020202020204" pitchFamily="34" charset="0"/>
              </a:rPr>
              <a:t>If a capital budget be drafted separately the following should be included:</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A budget vote for each service;</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The details of the costs of the project appears under each sub-vote for each capital project of a budget vote; </a:t>
            </a:r>
          </a:p>
          <a:p>
            <a:pPr marL="342900" indent="-342900">
              <a:lnSpc>
                <a:spcPct val="150000"/>
              </a:lnSpc>
              <a:buFont typeface="Arial" charset="0"/>
              <a:buChar char="•"/>
            </a:pPr>
            <a:r>
              <a:rPr lang="en-US" sz="2400" dirty="0">
                <a:latin typeface="Arial" panose="020B0604020202020204" pitchFamily="34" charset="0"/>
                <a:cs typeface="Arial" panose="020B0604020202020204" pitchFamily="34" charset="0"/>
              </a:rPr>
              <a:t>Financial sources.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236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N5 Module 1 – Fundamental Principles of Public Finance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4962897"/>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THE 10 COMMANDMENTS OF SOCIALISM</a:t>
            </a:r>
          </a:p>
          <a:p>
            <a:pPr marL="457200" indent="-457200">
              <a:lnSpc>
                <a:spcPct val="150000"/>
              </a:lnSpc>
              <a:buFont typeface="+mj-lt"/>
              <a:buAutoNum type="arabicPeriod"/>
            </a:pPr>
            <a:r>
              <a:rPr lang="en-US" sz="1700" dirty="0">
                <a:latin typeface="Arial" panose="020B0604020202020204" pitchFamily="34" charset="0"/>
                <a:cs typeface="Arial" panose="020B0604020202020204" pitchFamily="34" charset="0"/>
              </a:rPr>
              <a:t>The abolition of property rights for land and </a:t>
            </a:r>
            <a:r>
              <a:rPr lang="en-US" sz="1700" dirty="0" err="1">
                <a:latin typeface="Arial" panose="020B0604020202020204" pitchFamily="34" charset="0"/>
                <a:cs typeface="Arial" panose="020B0604020202020204" pitchFamily="34" charset="0"/>
              </a:rPr>
              <a:t>utilisation</a:t>
            </a:r>
            <a:r>
              <a:rPr lang="en-US" sz="1700" dirty="0">
                <a:latin typeface="Arial" panose="020B0604020202020204" pitchFamily="34" charset="0"/>
                <a:cs typeface="Arial" panose="020B0604020202020204" pitchFamily="34" charset="0"/>
              </a:rPr>
              <a:t> of all income from rents for public purposes;</a:t>
            </a:r>
          </a:p>
          <a:p>
            <a:pPr marL="457200" indent="-457200">
              <a:lnSpc>
                <a:spcPct val="150000"/>
              </a:lnSpc>
              <a:buFont typeface="+mj-lt"/>
              <a:buAutoNum type="arabicPeriod"/>
            </a:pPr>
            <a:r>
              <a:rPr lang="en-US" sz="1700" dirty="0">
                <a:latin typeface="Arial" panose="020B0604020202020204" pitchFamily="34" charset="0"/>
                <a:cs typeface="Arial" panose="020B0604020202020204" pitchFamily="34" charset="0"/>
              </a:rPr>
              <a:t>Abolition of all inheritance rights;</a:t>
            </a:r>
          </a:p>
          <a:p>
            <a:pPr marL="457200" indent="-457200">
              <a:lnSpc>
                <a:spcPct val="150000"/>
              </a:lnSpc>
              <a:buFont typeface="+mj-lt"/>
              <a:buAutoNum type="arabicPeriod"/>
            </a:pPr>
            <a:r>
              <a:rPr lang="en-US" sz="1700" dirty="0">
                <a:latin typeface="Arial" panose="020B0604020202020204" pitchFamily="34" charset="0"/>
                <a:cs typeface="Arial" panose="020B0604020202020204" pitchFamily="34" charset="0"/>
              </a:rPr>
              <a:t>Confiscation of all property of immigrants and rebels;</a:t>
            </a:r>
          </a:p>
          <a:p>
            <a:pPr marL="457200" indent="-457200">
              <a:lnSpc>
                <a:spcPct val="150000"/>
              </a:lnSpc>
              <a:buFont typeface="+mj-lt"/>
              <a:buAutoNum type="arabicPeriod"/>
            </a:pPr>
            <a:r>
              <a:rPr lang="en-US" sz="1700" dirty="0" err="1">
                <a:latin typeface="Arial" panose="020B0604020202020204" pitchFamily="34" charset="0"/>
                <a:cs typeface="Arial" panose="020B0604020202020204" pitchFamily="34" charset="0"/>
              </a:rPr>
              <a:t>Centralisation</a:t>
            </a:r>
            <a:r>
              <a:rPr lang="en-US" sz="1700" dirty="0">
                <a:latin typeface="Arial" panose="020B0604020202020204" pitchFamily="34" charset="0"/>
                <a:cs typeface="Arial" panose="020B0604020202020204" pitchFamily="34" charset="0"/>
              </a:rPr>
              <a:t> of credit in the hands of the state;</a:t>
            </a:r>
          </a:p>
          <a:p>
            <a:pPr marL="457200" indent="-457200">
              <a:lnSpc>
                <a:spcPct val="150000"/>
              </a:lnSpc>
              <a:buFont typeface="+mj-lt"/>
              <a:buAutoNum type="arabicPeriod"/>
            </a:pPr>
            <a:r>
              <a:rPr lang="en-US" sz="1700" dirty="0">
                <a:latin typeface="Arial" panose="020B0604020202020204" pitchFamily="34" charset="0"/>
                <a:cs typeface="Arial" panose="020B0604020202020204" pitchFamily="34" charset="0"/>
              </a:rPr>
              <a:t>A heavy progressive or graduated income tax;</a:t>
            </a:r>
          </a:p>
          <a:p>
            <a:pPr marL="457200" indent="-457200">
              <a:lnSpc>
                <a:spcPct val="150000"/>
              </a:lnSpc>
              <a:buFont typeface="+mj-lt"/>
              <a:buAutoNum type="arabicPeriod"/>
            </a:pPr>
            <a:r>
              <a:rPr lang="en-US" sz="1700" dirty="0" err="1">
                <a:latin typeface="Arial" panose="020B0604020202020204" pitchFamily="34" charset="0"/>
                <a:cs typeface="Arial" panose="020B0604020202020204" pitchFamily="34" charset="0"/>
              </a:rPr>
              <a:t>Centralisation</a:t>
            </a:r>
            <a:r>
              <a:rPr lang="en-US" sz="1700" dirty="0">
                <a:latin typeface="Arial" panose="020B0604020202020204" pitchFamily="34" charset="0"/>
                <a:cs typeface="Arial" panose="020B0604020202020204" pitchFamily="34" charset="0"/>
              </a:rPr>
              <a:t> of the means of communication and transport to the state;</a:t>
            </a:r>
          </a:p>
          <a:p>
            <a:pPr marL="457200" indent="-457200">
              <a:lnSpc>
                <a:spcPct val="150000"/>
              </a:lnSpc>
              <a:buFont typeface="+mj-lt"/>
              <a:buAutoNum type="arabicPeriod"/>
            </a:pPr>
            <a:r>
              <a:rPr lang="en-US" sz="1700" dirty="0">
                <a:latin typeface="Arial" panose="020B0604020202020204" pitchFamily="34" charset="0"/>
                <a:cs typeface="Arial" panose="020B0604020202020204" pitchFamily="34" charset="0"/>
              </a:rPr>
              <a:t>Extension of factories and instruments of production owned by the state;</a:t>
            </a:r>
          </a:p>
          <a:p>
            <a:pPr marL="457200" indent="-457200">
              <a:lnSpc>
                <a:spcPct val="150000"/>
              </a:lnSpc>
              <a:buFont typeface="+mj-lt"/>
              <a:buAutoNum type="arabicPeriod"/>
            </a:pPr>
            <a:r>
              <a:rPr lang="en-US" sz="1700" dirty="0">
                <a:latin typeface="Arial" panose="020B0604020202020204" pitchFamily="34" charset="0"/>
                <a:cs typeface="Arial" panose="020B0604020202020204" pitchFamily="34" charset="0"/>
              </a:rPr>
              <a:t>Equal obligation on all to work;</a:t>
            </a:r>
          </a:p>
          <a:p>
            <a:pPr marL="457200" indent="-457200">
              <a:lnSpc>
                <a:spcPct val="150000"/>
              </a:lnSpc>
              <a:buFont typeface="+mj-lt"/>
              <a:buAutoNum type="arabicPeriod"/>
            </a:pPr>
            <a:r>
              <a:rPr lang="en-US" sz="1700" dirty="0">
                <a:latin typeface="Arial" panose="020B0604020202020204" pitchFamily="34" charset="0"/>
                <a:cs typeface="Arial" panose="020B0604020202020204" pitchFamily="34" charset="0"/>
              </a:rPr>
              <a:t>Integration of agriculture with manufacturing industries;</a:t>
            </a:r>
          </a:p>
          <a:p>
            <a:pPr marL="457200" indent="-457200">
              <a:lnSpc>
                <a:spcPct val="150000"/>
              </a:lnSpc>
              <a:buFont typeface="+mj-lt"/>
              <a:buAutoNum type="arabicPeriod"/>
            </a:pPr>
            <a:r>
              <a:rPr lang="en-US" sz="1700" dirty="0">
                <a:latin typeface="Arial" panose="020B0604020202020204" pitchFamily="34" charset="0"/>
                <a:cs typeface="Arial" panose="020B0604020202020204" pitchFamily="34" charset="0"/>
              </a:rPr>
              <a:t>Free education for all children in public schools.</a:t>
            </a:r>
            <a:endParaRPr lang="en-US" sz="1700" b="1" dirty="0">
              <a:solidFill>
                <a:schemeClr val="accent2"/>
              </a:solidFill>
              <a:latin typeface="Arial" panose="020B0604020202020204" pitchFamily="34" charset="0"/>
              <a:cs typeface="Arial" panose="020B0604020202020204" pitchFamily="34" charset="0"/>
            </a:endParaRPr>
          </a:p>
          <a:p>
            <a:pPr>
              <a:lnSpc>
                <a:spcPct val="150000"/>
              </a:lnSpc>
            </a:pPr>
            <a:endParaRPr lang="en-GB" sz="17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892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7949</TotalTime>
  <Words>5887</Words>
  <Application>Microsoft Office PowerPoint</Application>
  <PresentationFormat>Widescreen</PresentationFormat>
  <Paragraphs>510</Paragraphs>
  <Slides>86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Ryk Cloete</cp:lastModifiedBy>
  <cp:revision>228</cp:revision>
  <dcterms:created xsi:type="dcterms:W3CDTF">2018-09-18T08:47:31Z</dcterms:created>
  <dcterms:modified xsi:type="dcterms:W3CDTF">2018-12-18T11:35:18Z</dcterms:modified>
</cp:coreProperties>
</file>