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60" r:id="rId4"/>
    <p:sldId id="269" r:id="rId5"/>
    <p:sldId id="268" r:id="rId6"/>
    <p:sldId id="261" r:id="rId7"/>
    <p:sldId id="270" r:id="rId8"/>
    <p:sldId id="271" r:id="rId9"/>
    <p:sldId id="272" r:id="rId10"/>
    <p:sldId id="262" r:id="rId11"/>
    <p:sldId id="273" r:id="rId12"/>
    <p:sldId id="274" r:id="rId13"/>
    <p:sldId id="275" r:id="rId14"/>
    <p:sldId id="263" r:id="rId15"/>
    <p:sldId id="276" r:id="rId16"/>
    <p:sldId id="277" r:id="rId17"/>
    <p:sldId id="264" r:id="rId18"/>
    <p:sldId id="278" r:id="rId19"/>
    <p:sldId id="279" r:id="rId20"/>
    <p:sldId id="280" r:id="rId21"/>
    <p:sldId id="281" r:id="rId22"/>
    <p:sldId id="265" r:id="rId23"/>
    <p:sldId id="282" r:id="rId24"/>
    <p:sldId id="283" r:id="rId25"/>
    <p:sldId id="266" r:id="rId26"/>
    <p:sldId id="284" r:id="rId27"/>
    <p:sldId id="285" r:id="rId28"/>
    <p:sldId id="286" r:id="rId29"/>
    <p:sldId id="287" r:id="rId30"/>
    <p:sldId id="288" r:id="rId31"/>
    <p:sldId id="267" r:id="rId32"/>
    <p:sldId id="289" r:id="rId33"/>
    <p:sldId id="290" r:id="rId34"/>
    <p:sldId id="291" r:id="rId35"/>
    <p:sldId id="292"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611"/>
    <p:restoredTop sz="94570"/>
  </p:normalViewPr>
  <p:slideViewPr>
    <p:cSldViewPr snapToGrid="0" snapToObjects="1">
      <p:cViewPr varScale="1">
        <p:scale>
          <a:sx n="54" d="100"/>
          <a:sy n="54" d="100"/>
        </p:scale>
        <p:origin x="102" y="32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1C996-B2B9-5240-B316-5F32F694CD1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9150061-F33B-1B4A-91E5-C949D034E9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685B5E1-A19B-704F-8702-F512E9442226}"/>
              </a:ext>
            </a:extLst>
          </p:cNvPr>
          <p:cNvSpPr>
            <a:spLocks noGrp="1"/>
          </p:cNvSpPr>
          <p:nvPr>
            <p:ph type="dt" sz="half" idx="10"/>
          </p:nvPr>
        </p:nvSpPr>
        <p:spPr/>
        <p:txBody>
          <a:bodyPr/>
          <a:lstStyle/>
          <a:p>
            <a:fld id="{6E9B9E68-4850-8440-9130-1569DB7DBD3D}" type="datetimeFigureOut">
              <a:rPr lang="en-GB" smtClean="0"/>
              <a:t>18/12/2018</a:t>
            </a:fld>
            <a:endParaRPr lang="en-GB"/>
          </a:p>
        </p:txBody>
      </p:sp>
      <p:sp>
        <p:nvSpPr>
          <p:cNvPr id="5" name="Footer Placeholder 4">
            <a:extLst>
              <a:ext uri="{FF2B5EF4-FFF2-40B4-BE49-F238E27FC236}">
                <a16:creationId xmlns:a16="http://schemas.microsoft.com/office/drawing/2014/main" id="{4DE411AE-BFF1-9A41-83A8-41AAE6C746E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4A59E9A-86AB-234B-9208-CBE0FF33772B}"/>
              </a:ext>
            </a:extLst>
          </p:cNvPr>
          <p:cNvSpPr>
            <a:spLocks noGrp="1"/>
          </p:cNvSpPr>
          <p:nvPr>
            <p:ph type="sldNum" sz="quarter" idx="12"/>
          </p:nvPr>
        </p:nvSpPr>
        <p:spPr/>
        <p:txBody>
          <a:bodyPr/>
          <a:lstStyle/>
          <a:p>
            <a:fld id="{D35ECE69-9CD1-F14B-A56D-9503437A8985}" type="slidenum">
              <a:rPr lang="en-GB" smtClean="0"/>
              <a:t>‹#›</a:t>
            </a:fld>
            <a:endParaRPr lang="en-GB"/>
          </a:p>
        </p:txBody>
      </p:sp>
    </p:spTree>
    <p:extLst>
      <p:ext uri="{BB962C8B-B14F-4D97-AF65-F5344CB8AC3E}">
        <p14:creationId xmlns:p14="http://schemas.microsoft.com/office/powerpoint/2010/main" val="2530424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D51DE-1CDB-1F4B-BC0E-3B66D909FC8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AEF3569-F8AB-9A4A-994A-749B93653A7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0E29316-AB93-C642-9A75-2F6D0AE98E05}"/>
              </a:ext>
            </a:extLst>
          </p:cNvPr>
          <p:cNvSpPr>
            <a:spLocks noGrp="1"/>
          </p:cNvSpPr>
          <p:nvPr>
            <p:ph type="dt" sz="half" idx="10"/>
          </p:nvPr>
        </p:nvSpPr>
        <p:spPr/>
        <p:txBody>
          <a:bodyPr/>
          <a:lstStyle/>
          <a:p>
            <a:fld id="{6E9B9E68-4850-8440-9130-1569DB7DBD3D}" type="datetimeFigureOut">
              <a:rPr lang="en-GB" smtClean="0"/>
              <a:t>18/12/2018</a:t>
            </a:fld>
            <a:endParaRPr lang="en-GB"/>
          </a:p>
        </p:txBody>
      </p:sp>
      <p:sp>
        <p:nvSpPr>
          <p:cNvPr id="5" name="Footer Placeholder 4">
            <a:extLst>
              <a:ext uri="{FF2B5EF4-FFF2-40B4-BE49-F238E27FC236}">
                <a16:creationId xmlns:a16="http://schemas.microsoft.com/office/drawing/2014/main" id="{C3B41DCC-FA20-DC41-8FAD-2CE86B5F0C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C09FB14-979F-B449-9D48-74BE686816FB}"/>
              </a:ext>
            </a:extLst>
          </p:cNvPr>
          <p:cNvSpPr>
            <a:spLocks noGrp="1"/>
          </p:cNvSpPr>
          <p:nvPr>
            <p:ph type="sldNum" sz="quarter" idx="12"/>
          </p:nvPr>
        </p:nvSpPr>
        <p:spPr/>
        <p:txBody>
          <a:bodyPr/>
          <a:lstStyle/>
          <a:p>
            <a:fld id="{D35ECE69-9CD1-F14B-A56D-9503437A8985}" type="slidenum">
              <a:rPr lang="en-GB" smtClean="0"/>
              <a:t>‹#›</a:t>
            </a:fld>
            <a:endParaRPr lang="en-GB"/>
          </a:p>
        </p:txBody>
      </p:sp>
    </p:spTree>
    <p:extLst>
      <p:ext uri="{BB962C8B-B14F-4D97-AF65-F5344CB8AC3E}">
        <p14:creationId xmlns:p14="http://schemas.microsoft.com/office/powerpoint/2010/main" val="2258444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5250C3-D53E-A041-A9DB-1045605D2E0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8BA64DC-20F7-AD49-920F-A006498DE1F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499E27B-924A-0249-8B0C-E673A4375B98}"/>
              </a:ext>
            </a:extLst>
          </p:cNvPr>
          <p:cNvSpPr>
            <a:spLocks noGrp="1"/>
          </p:cNvSpPr>
          <p:nvPr>
            <p:ph type="dt" sz="half" idx="10"/>
          </p:nvPr>
        </p:nvSpPr>
        <p:spPr/>
        <p:txBody>
          <a:bodyPr/>
          <a:lstStyle/>
          <a:p>
            <a:fld id="{6E9B9E68-4850-8440-9130-1569DB7DBD3D}" type="datetimeFigureOut">
              <a:rPr lang="en-GB" smtClean="0"/>
              <a:t>18/12/2018</a:t>
            </a:fld>
            <a:endParaRPr lang="en-GB"/>
          </a:p>
        </p:txBody>
      </p:sp>
      <p:sp>
        <p:nvSpPr>
          <p:cNvPr id="5" name="Footer Placeholder 4">
            <a:extLst>
              <a:ext uri="{FF2B5EF4-FFF2-40B4-BE49-F238E27FC236}">
                <a16:creationId xmlns:a16="http://schemas.microsoft.com/office/drawing/2014/main" id="{F876B186-AD16-124B-BE89-F100238EF6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37A8E32-8AA1-6E4A-8993-363D1F968077}"/>
              </a:ext>
            </a:extLst>
          </p:cNvPr>
          <p:cNvSpPr>
            <a:spLocks noGrp="1"/>
          </p:cNvSpPr>
          <p:nvPr>
            <p:ph type="sldNum" sz="quarter" idx="12"/>
          </p:nvPr>
        </p:nvSpPr>
        <p:spPr/>
        <p:txBody>
          <a:bodyPr/>
          <a:lstStyle/>
          <a:p>
            <a:fld id="{D35ECE69-9CD1-F14B-A56D-9503437A8985}" type="slidenum">
              <a:rPr lang="en-GB" smtClean="0"/>
              <a:t>‹#›</a:t>
            </a:fld>
            <a:endParaRPr lang="en-GB"/>
          </a:p>
        </p:txBody>
      </p:sp>
    </p:spTree>
    <p:extLst>
      <p:ext uri="{BB962C8B-B14F-4D97-AF65-F5344CB8AC3E}">
        <p14:creationId xmlns:p14="http://schemas.microsoft.com/office/powerpoint/2010/main" val="676253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5DF35-2610-7D4D-A15B-38E23A711C4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6774792-A591-0C43-A39A-596364DDF4C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AF12403-A56B-954C-A4E0-716C875DB96A}"/>
              </a:ext>
            </a:extLst>
          </p:cNvPr>
          <p:cNvSpPr>
            <a:spLocks noGrp="1"/>
          </p:cNvSpPr>
          <p:nvPr>
            <p:ph type="dt" sz="half" idx="10"/>
          </p:nvPr>
        </p:nvSpPr>
        <p:spPr/>
        <p:txBody>
          <a:bodyPr/>
          <a:lstStyle/>
          <a:p>
            <a:fld id="{6E9B9E68-4850-8440-9130-1569DB7DBD3D}" type="datetimeFigureOut">
              <a:rPr lang="en-GB" smtClean="0"/>
              <a:t>18/12/2018</a:t>
            </a:fld>
            <a:endParaRPr lang="en-GB"/>
          </a:p>
        </p:txBody>
      </p:sp>
      <p:sp>
        <p:nvSpPr>
          <p:cNvPr id="5" name="Footer Placeholder 4">
            <a:extLst>
              <a:ext uri="{FF2B5EF4-FFF2-40B4-BE49-F238E27FC236}">
                <a16:creationId xmlns:a16="http://schemas.microsoft.com/office/drawing/2014/main" id="{A7D762AB-59D0-F04F-8C34-35F2AECCAE5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56A6CB-52D2-5B4D-B0FC-E5CA94A6915A}"/>
              </a:ext>
            </a:extLst>
          </p:cNvPr>
          <p:cNvSpPr>
            <a:spLocks noGrp="1"/>
          </p:cNvSpPr>
          <p:nvPr>
            <p:ph type="sldNum" sz="quarter" idx="12"/>
          </p:nvPr>
        </p:nvSpPr>
        <p:spPr/>
        <p:txBody>
          <a:bodyPr/>
          <a:lstStyle/>
          <a:p>
            <a:fld id="{D35ECE69-9CD1-F14B-A56D-9503437A8985}" type="slidenum">
              <a:rPr lang="en-GB" smtClean="0"/>
              <a:t>‹#›</a:t>
            </a:fld>
            <a:endParaRPr lang="en-GB"/>
          </a:p>
        </p:txBody>
      </p:sp>
    </p:spTree>
    <p:extLst>
      <p:ext uri="{BB962C8B-B14F-4D97-AF65-F5344CB8AC3E}">
        <p14:creationId xmlns:p14="http://schemas.microsoft.com/office/powerpoint/2010/main" val="2569762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B1E9E-6383-934F-A592-666F1B4772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955E675-05B5-8645-ABC3-CFFE91C188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F9AC746-9B0D-AD4C-AA37-3E4813359926}"/>
              </a:ext>
            </a:extLst>
          </p:cNvPr>
          <p:cNvSpPr>
            <a:spLocks noGrp="1"/>
          </p:cNvSpPr>
          <p:nvPr>
            <p:ph type="dt" sz="half" idx="10"/>
          </p:nvPr>
        </p:nvSpPr>
        <p:spPr/>
        <p:txBody>
          <a:bodyPr/>
          <a:lstStyle/>
          <a:p>
            <a:fld id="{6E9B9E68-4850-8440-9130-1569DB7DBD3D}" type="datetimeFigureOut">
              <a:rPr lang="en-GB" smtClean="0"/>
              <a:t>18/12/2018</a:t>
            </a:fld>
            <a:endParaRPr lang="en-GB"/>
          </a:p>
        </p:txBody>
      </p:sp>
      <p:sp>
        <p:nvSpPr>
          <p:cNvPr id="5" name="Footer Placeholder 4">
            <a:extLst>
              <a:ext uri="{FF2B5EF4-FFF2-40B4-BE49-F238E27FC236}">
                <a16:creationId xmlns:a16="http://schemas.microsoft.com/office/drawing/2014/main" id="{29A9664B-DEB2-6849-B2CF-91A197B6BC9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3BE64E7-1787-0E4B-93E6-10DABAC204FD}"/>
              </a:ext>
            </a:extLst>
          </p:cNvPr>
          <p:cNvSpPr>
            <a:spLocks noGrp="1"/>
          </p:cNvSpPr>
          <p:nvPr>
            <p:ph type="sldNum" sz="quarter" idx="12"/>
          </p:nvPr>
        </p:nvSpPr>
        <p:spPr/>
        <p:txBody>
          <a:bodyPr/>
          <a:lstStyle/>
          <a:p>
            <a:fld id="{D35ECE69-9CD1-F14B-A56D-9503437A8985}" type="slidenum">
              <a:rPr lang="en-GB" smtClean="0"/>
              <a:t>‹#›</a:t>
            </a:fld>
            <a:endParaRPr lang="en-GB"/>
          </a:p>
        </p:txBody>
      </p:sp>
    </p:spTree>
    <p:extLst>
      <p:ext uri="{BB962C8B-B14F-4D97-AF65-F5344CB8AC3E}">
        <p14:creationId xmlns:p14="http://schemas.microsoft.com/office/powerpoint/2010/main" val="3996387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1E4FC-0EE0-9F47-8AB9-6678F2305D7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AD65237-F45C-1842-9DF3-370D3AB1BA1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79DEFCD-7FF3-DE43-BDE5-42CE773DA46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09812F5-1021-C246-B4E4-D46D0E2A6C6E}"/>
              </a:ext>
            </a:extLst>
          </p:cNvPr>
          <p:cNvSpPr>
            <a:spLocks noGrp="1"/>
          </p:cNvSpPr>
          <p:nvPr>
            <p:ph type="dt" sz="half" idx="10"/>
          </p:nvPr>
        </p:nvSpPr>
        <p:spPr/>
        <p:txBody>
          <a:bodyPr/>
          <a:lstStyle/>
          <a:p>
            <a:fld id="{6E9B9E68-4850-8440-9130-1569DB7DBD3D}" type="datetimeFigureOut">
              <a:rPr lang="en-GB" smtClean="0"/>
              <a:t>18/12/2018</a:t>
            </a:fld>
            <a:endParaRPr lang="en-GB"/>
          </a:p>
        </p:txBody>
      </p:sp>
      <p:sp>
        <p:nvSpPr>
          <p:cNvPr id="6" name="Footer Placeholder 5">
            <a:extLst>
              <a:ext uri="{FF2B5EF4-FFF2-40B4-BE49-F238E27FC236}">
                <a16:creationId xmlns:a16="http://schemas.microsoft.com/office/drawing/2014/main" id="{47A7527D-1E2A-5442-8A21-63CF03ECB3E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6B47F9-C074-D34C-8B3E-49A1E821EA07}"/>
              </a:ext>
            </a:extLst>
          </p:cNvPr>
          <p:cNvSpPr>
            <a:spLocks noGrp="1"/>
          </p:cNvSpPr>
          <p:nvPr>
            <p:ph type="sldNum" sz="quarter" idx="12"/>
          </p:nvPr>
        </p:nvSpPr>
        <p:spPr/>
        <p:txBody>
          <a:bodyPr/>
          <a:lstStyle/>
          <a:p>
            <a:fld id="{D35ECE69-9CD1-F14B-A56D-9503437A8985}" type="slidenum">
              <a:rPr lang="en-GB" smtClean="0"/>
              <a:t>‹#›</a:t>
            </a:fld>
            <a:endParaRPr lang="en-GB"/>
          </a:p>
        </p:txBody>
      </p:sp>
    </p:spTree>
    <p:extLst>
      <p:ext uri="{BB962C8B-B14F-4D97-AF65-F5344CB8AC3E}">
        <p14:creationId xmlns:p14="http://schemas.microsoft.com/office/powerpoint/2010/main" val="1599907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6F142-7397-134B-8816-B6156965040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00A7593-10F5-D546-8CC0-773B3A36B1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8156E0F-EE48-2446-9BFD-94C0BB5E1CD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F408884-E1C4-6A41-8A74-F235FF4DE1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C501CA7-3A87-F941-9BEB-6AD71F516B4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6B77EB5-BB91-C246-A4C2-A6511A489F2D}"/>
              </a:ext>
            </a:extLst>
          </p:cNvPr>
          <p:cNvSpPr>
            <a:spLocks noGrp="1"/>
          </p:cNvSpPr>
          <p:nvPr>
            <p:ph type="dt" sz="half" idx="10"/>
          </p:nvPr>
        </p:nvSpPr>
        <p:spPr/>
        <p:txBody>
          <a:bodyPr/>
          <a:lstStyle/>
          <a:p>
            <a:fld id="{6E9B9E68-4850-8440-9130-1569DB7DBD3D}" type="datetimeFigureOut">
              <a:rPr lang="en-GB" smtClean="0"/>
              <a:t>18/12/2018</a:t>
            </a:fld>
            <a:endParaRPr lang="en-GB"/>
          </a:p>
        </p:txBody>
      </p:sp>
      <p:sp>
        <p:nvSpPr>
          <p:cNvPr id="8" name="Footer Placeholder 7">
            <a:extLst>
              <a:ext uri="{FF2B5EF4-FFF2-40B4-BE49-F238E27FC236}">
                <a16:creationId xmlns:a16="http://schemas.microsoft.com/office/drawing/2014/main" id="{0C68161F-E103-774E-AF32-7A1536F5946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B688133-4C64-B241-BAFD-20C898ED8F79}"/>
              </a:ext>
            </a:extLst>
          </p:cNvPr>
          <p:cNvSpPr>
            <a:spLocks noGrp="1"/>
          </p:cNvSpPr>
          <p:nvPr>
            <p:ph type="sldNum" sz="quarter" idx="12"/>
          </p:nvPr>
        </p:nvSpPr>
        <p:spPr/>
        <p:txBody>
          <a:bodyPr/>
          <a:lstStyle/>
          <a:p>
            <a:fld id="{D35ECE69-9CD1-F14B-A56D-9503437A8985}" type="slidenum">
              <a:rPr lang="en-GB" smtClean="0"/>
              <a:t>‹#›</a:t>
            </a:fld>
            <a:endParaRPr lang="en-GB"/>
          </a:p>
        </p:txBody>
      </p:sp>
    </p:spTree>
    <p:extLst>
      <p:ext uri="{BB962C8B-B14F-4D97-AF65-F5344CB8AC3E}">
        <p14:creationId xmlns:p14="http://schemas.microsoft.com/office/powerpoint/2010/main" val="1668763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F5658-9AB8-6D47-82B1-FE28A752094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2EFBAAB-5A28-3646-B5A3-3C70F15071A6}"/>
              </a:ext>
            </a:extLst>
          </p:cNvPr>
          <p:cNvSpPr>
            <a:spLocks noGrp="1"/>
          </p:cNvSpPr>
          <p:nvPr>
            <p:ph type="dt" sz="half" idx="10"/>
          </p:nvPr>
        </p:nvSpPr>
        <p:spPr/>
        <p:txBody>
          <a:bodyPr/>
          <a:lstStyle/>
          <a:p>
            <a:fld id="{6E9B9E68-4850-8440-9130-1569DB7DBD3D}" type="datetimeFigureOut">
              <a:rPr lang="en-GB" smtClean="0"/>
              <a:t>18/12/2018</a:t>
            </a:fld>
            <a:endParaRPr lang="en-GB"/>
          </a:p>
        </p:txBody>
      </p:sp>
      <p:sp>
        <p:nvSpPr>
          <p:cNvPr id="4" name="Footer Placeholder 3">
            <a:extLst>
              <a:ext uri="{FF2B5EF4-FFF2-40B4-BE49-F238E27FC236}">
                <a16:creationId xmlns:a16="http://schemas.microsoft.com/office/drawing/2014/main" id="{BC549E09-20BB-EC43-86CE-81E72A3A8F8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380216F-DEAD-FA4E-9959-32A9F9EE2B5F}"/>
              </a:ext>
            </a:extLst>
          </p:cNvPr>
          <p:cNvSpPr>
            <a:spLocks noGrp="1"/>
          </p:cNvSpPr>
          <p:nvPr>
            <p:ph type="sldNum" sz="quarter" idx="12"/>
          </p:nvPr>
        </p:nvSpPr>
        <p:spPr/>
        <p:txBody>
          <a:bodyPr/>
          <a:lstStyle/>
          <a:p>
            <a:fld id="{D35ECE69-9CD1-F14B-A56D-9503437A8985}" type="slidenum">
              <a:rPr lang="en-GB" smtClean="0"/>
              <a:t>‹#›</a:t>
            </a:fld>
            <a:endParaRPr lang="en-GB"/>
          </a:p>
        </p:txBody>
      </p:sp>
    </p:spTree>
    <p:extLst>
      <p:ext uri="{BB962C8B-B14F-4D97-AF65-F5344CB8AC3E}">
        <p14:creationId xmlns:p14="http://schemas.microsoft.com/office/powerpoint/2010/main" val="859266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CD9C0C-84EB-D04C-AE55-EA2CA6003F1C}"/>
              </a:ext>
            </a:extLst>
          </p:cNvPr>
          <p:cNvSpPr>
            <a:spLocks noGrp="1"/>
          </p:cNvSpPr>
          <p:nvPr>
            <p:ph type="dt" sz="half" idx="10"/>
          </p:nvPr>
        </p:nvSpPr>
        <p:spPr/>
        <p:txBody>
          <a:bodyPr/>
          <a:lstStyle/>
          <a:p>
            <a:fld id="{6E9B9E68-4850-8440-9130-1569DB7DBD3D}" type="datetimeFigureOut">
              <a:rPr lang="en-GB" smtClean="0"/>
              <a:t>18/12/2018</a:t>
            </a:fld>
            <a:endParaRPr lang="en-GB"/>
          </a:p>
        </p:txBody>
      </p:sp>
      <p:sp>
        <p:nvSpPr>
          <p:cNvPr id="3" name="Footer Placeholder 2">
            <a:extLst>
              <a:ext uri="{FF2B5EF4-FFF2-40B4-BE49-F238E27FC236}">
                <a16:creationId xmlns:a16="http://schemas.microsoft.com/office/drawing/2014/main" id="{52DDEC6D-E524-4446-ACF7-5E570DDFAD2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C877F6E-5903-8A4F-B6B4-506ADA2BF843}"/>
              </a:ext>
            </a:extLst>
          </p:cNvPr>
          <p:cNvSpPr>
            <a:spLocks noGrp="1"/>
          </p:cNvSpPr>
          <p:nvPr>
            <p:ph type="sldNum" sz="quarter" idx="12"/>
          </p:nvPr>
        </p:nvSpPr>
        <p:spPr/>
        <p:txBody>
          <a:bodyPr/>
          <a:lstStyle/>
          <a:p>
            <a:fld id="{D35ECE69-9CD1-F14B-A56D-9503437A8985}" type="slidenum">
              <a:rPr lang="en-GB" smtClean="0"/>
              <a:t>‹#›</a:t>
            </a:fld>
            <a:endParaRPr lang="en-GB"/>
          </a:p>
        </p:txBody>
      </p:sp>
    </p:spTree>
    <p:extLst>
      <p:ext uri="{BB962C8B-B14F-4D97-AF65-F5344CB8AC3E}">
        <p14:creationId xmlns:p14="http://schemas.microsoft.com/office/powerpoint/2010/main" val="2018127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1C2AF-CB84-CE4D-BB17-9BCD0BEE0B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99B20B3-45CE-EC4E-BA6D-FA4FD4B16C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154BC5E-71F7-E742-9409-CA8CA235B8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1E0B373-D001-604D-982A-08CA677FD784}"/>
              </a:ext>
            </a:extLst>
          </p:cNvPr>
          <p:cNvSpPr>
            <a:spLocks noGrp="1"/>
          </p:cNvSpPr>
          <p:nvPr>
            <p:ph type="dt" sz="half" idx="10"/>
          </p:nvPr>
        </p:nvSpPr>
        <p:spPr/>
        <p:txBody>
          <a:bodyPr/>
          <a:lstStyle/>
          <a:p>
            <a:fld id="{6E9B9E68-4850-8440-9130-1569DB7DBD3D}" type="datetimeFigureOut">
              <a:rPr lang="en-GB" smtClean="0"/>
              <a:t>18/12/2018</a:t>
            </a:fld>
            <a:endParaRPr lang="en-GB"/>
          </a:p>
        </p:txBody>
      </p:sp>
      <p:sp>
        <p:nvSpPr>
          <p:cNvPr id="6" name="Footer Placeholder 5">
            <a:extLst>
              <a:ext uri="{FF2B5EF4-FFF2-40B4-BE49-F238E27FC236}">
                <a16:creationId xmlns:a16="http://schemas.microsoft.com/office/drawing/2014/main" id="{540A53A4-9FF5-354D-9804-63AC381E503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46BE2C6-B8B8-094D-A85A-744FFA7DFD34}"/>
              </a:ext>
            </a:extLst>
          </p:cNvPr>
          <p:cNvSpPr>
            <a:spLocks noGrp="1"/>
          </p:cNvSpPr>
          <p:nvPr>
            <p:ph type="sldNum" sz="quarter" idx="12"/>
          </p:nvPr>
        </p:nvSpPr>
        <p:spPr/>
        <p:txBody>
          <a:bodyPr/>
          <a:lstStyle/>
          <a:p>
            <a:fld id="{D35ECE69-9CD1-F14B-A56D-9503437A8985}" type="slidenum">
              <a:rPr lang="en-GB" smtClean="0"/>
              <a:t>‹#›</a:t>
            </a:fld>
            <a:endParaRPr lang="en-GB"/>
          </a:p>
        </p:txBody>
      </p:sp>
    </p:spTree>
    <p:extLst>
      <p:ext uri="{BB962C8B-B14F-4D97-AF65-F5344CB8AC3E}">
        <p14:creationId xmlns:p14="http://schemas.microsoft.com/office/powerpoint/2010/main" val="1566393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97EDF-2AC2-6D43-91AD-2FC7CA5634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171A7A0-8EE4-5F4E-8431-6698219AC6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FA29AC0-5F77-6A4E-9E7E-2470D20875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F012124-AAD0-434C-BB3D-99DF851B953C}"/>
              </a:ext>
            </a:extLst>
          </p:cNvPr>
          <p:cNvSpPr>
            <a:spLocks noGrp="1"/>
          </p:cNvSpPr>
          <p:nvPr>
            <p:ph type="dt" sz="half" idx="10"/>
          </p:nvPr>
        </p:nvSpPr>
        <p:spPr/>
        <p:txBody>
          <a:bodyPr/>
          <a:lstStyle/>
          <a:p>
            <a:fld id="{6E9B9E68-4850-8440-9130-1569DB7DBD3D}" type="datetimeFigureOut">
              <a:rPr lang="en-GB" smtClean="0"/>
              <a:t>18/12/2018</a:t>
            </a:fld>
            <a:endParaRPr lang="en-GB"/>
          </a:p>
        </p:txBody>
      </p:sp>
      <p:sp>
        <p:nvSpPr>
          <p:cNvPr id="6" name="Footer Placeholder 5">
            <a:extLst>
              <a:ext uri="{FF2B5EF4-FFF2-40B4-BE49-F238E27FC236}">
                <a16:creationId xmlns:a16="http://schemas.microsoft.com/office/drawing/2014/main" id="{EA971030-798C-1C48-9A71-7398ECA8619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91CB539-5901-1540-9072-7C0C108B2F3C}"/>
              </a:ext>
            </a:extLst>
          </p:cNvPr>
          <p:cNvSpPr>
            <a:spLocks noGrp="1"/>
          </p:cNvSpPr>
          <p:nvPr>
            <p:ph type="sldNum" sz="quarter" idx="12"/>
          </p:nvPr>
        </p:nvSpPr>
        <p:spPr/>
        <p:txBody>
          <a:bodyPr/>
          <a:lstStyle/>
          <a:p>
            <a:fld id="{D35ECE69-9CD1-F14B-A56D-9503437A8985}" type="slidenum">
              <a:rPr lang="en-GB" smtClean="0"/>
              <a:t>‹#›</a:t>
            </a:fld>
            <a:endParaRPr lang="en-GB"/>
          </a:p>
        </p:txBody>
      </p:sp>
    </p:spTree>
    <p:extLst>
      <p:ext uri="{BB962C8B-B14F-4D97-AF65-F5344CB8AC3E}">
        <p14:creationId xmlns:p14="http://schemas.microsoft.com/office/powerpoint/2010/main" val="953057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A0815C-FC18-0D4F-9BB0-7E51A018C2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9A39992-E157-964F-9AA8-EEFBFFCC11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B1A1A3F-696C-0B4F-B81C-505E822DA6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9B9E68-4850-8440-9130-1569DB7DBD3D}" type="datetimeFigureOut">
              <a:rPr lang="en-GB" smtClean="0"/>
              <a:t>18/12/2018</a:t>
            </a:fld>
            <a:endParaRPr lang="en-GB"/>
          </a:p>
        </p:txBody>
      </p:sp>
      <p:sp>
        <p:nvSpPr>
          <p:cNvPr id="5" name="Footer Placeholder 4">
            <a:extLst>
              <a:ext uri="{FF2B5EF4-FFF2-40B4-BE49-F238E27FC236}">
                <a16:creationId xmlns:a16="http://schemas.microsoft.com/office/drawing/2014/main" id="{775A592D-4E04-0940-8787-6F9AF0A732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0887DF6-B662-1A43-8D83-3032652B80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5ECE69-9CD1-F14B-A56D-9503437A8985}" type="slidenum">
              <a:rPr lang="en-GB" smtClean="0"/>
              <a:t>‹#›</a:t>
            </a:fld>
            <a:endParaRPr lang="en-GB"/>
          </a:p>
        </p:txBody>
      </p:sp>
    </p:spTree>
    <p:extLst>
      <p:ext uri="{BB962C8B-B14F-4D97-AF65-F5344CB8AC3E}">
        <p14:creationId xmlns:p14="http://schemas.microsoft.com/office/powerpoint/2010/main" val="42173668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6.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27.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3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42B9EC7-C510-4575-B6DB-F8EF03B49814}"/>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1021" y="0"/>
            <a:ext cx="12191999" cy="6862982"/>
          </a:xfrm>
          <a:prstGeom prst="rect">
            <a:avLst/>
          </a:prstGeom>
        </p:spPr>
      </p:pic>
      <p:sp>
        <p:nvSpPr>
          <p:cNvPr id="6" name="TextBox 5">
            <a:extLst>
              <a:ext uri="{FF2B5EF4-FFF2-40B4-BE49-F238E27FC236}">
                <a16:creationId xmlns:a16="http://schemas.microsoft.com/office/drawing/2014/main" id="{2010E631-21CE-6343-B0E6-9C72C5DAC70D}"/>
              </a:ext>
            </a:extLst>
          </p:cNvPr>
          <p:cNvSpPr txBox="1"/>
          <p:nvPr/>
        </p:nvSpPr>
        <p:spPr>
          <a:xfrm>
            <a:off x="-1020" y="5108656"/>
            <a:ext cx="12191999" cy="1754326"/>
          </a:xfrm>
          <a:prstGeom prst="rect">
            <a:avLst/>
          </a:prstGeom>
          <a:solidFill>
            <a:schemeClr val="accent2"/>
          </a:solidFill>
        </p:spPr>
        <p:txBody>
          <a:bodyPr wrap="square" rtlCol="0">
            <a:spAutoFit/>
          </a:bodyPr>
          <a:lstStyle/>
          <a:p>
            <a:pPr algn="r"/>
            <a:r>
              <a:rPr lang="en-GB" sz="5400" b="1">
                <a:solidFill>
                  <a:schemeClr val="bg1"/>
                </a:solidFill>
                <a:latin typeface="Brandon Grotesque Medium" panose="020B0603020203060202" pitchFamily="34" charset="77"/>
              </a:rPr>
              <a:t>Entrepreneurship &amp; </a:t>
            </a:r>
            <a:r>
              <a:rPr lang="en-GB" sz="5400" b="1" dirty="0">
                <a:solidFill>
                  <a:schemeClr val="bg1"/>
                </a:solidFill>
                <a:latin typeface="Brandon Grotesque Medium" panose="020B0603020203060202" pitchFamily="34" charset="77"/>
              </a:rPr>
              <a:t>Business Management N5</a:t>
            </a:r>
          </a:p>
        </p:txBody>
      </p:sp>
      <p:pic>
        <p:nvPicPr>
          <p:cNvPr id="8" name="Picture 7">
            <a:extLst>
              <a:ext uri="{FF2B5EF4-FFF2-40B4-BE49-F238E27FC236}">
                <a16:creationId xmlns:a16="http://schemas.microsoft.com/office/drawing/2014/main" id="{AEAFD9B4-3832-9845-B14D-BFFC5D28A267}"/>
              </a:ext>
            </a:extLst>
          </p:cNvPr>
          <p:cNvPicPr>
            <a:picLocks noChangeAspect="1"/>
          </p:cNvPicPr>
          <p:nvPr/>
        </p:nvPicPr>
        <p:blipFill>
          <a:blip r:embed="rId3"/>
          <a:stretch>
            <a:fillRect/>
          </a:stretch>
        </p:blipFill>
        <p:spPr>
          <a:xfrm>
            <a:off x="-1523627" y="-858622"/>
            <a:ext cx="6512486" cy="6512486"/>
          </a:xfrm>
          <a:prstGeom prst="rect">
            <a:avLst/>
          </a:prstGeom>
        </p:spPr>
      </p:pic>
    </p:spTree>
    <p:extLst>
      <p:ext uri="{BB962C8B-B14F-4D97-AF65-F5344CB8AC3E}">
        <p14:creationId xmlns:p14="http://schemas.microsoft.com/office/powerpoint/2010/main" val="38001000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D4F8E16-7243-412B-9907-8E64F91C9395}"/>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1" y="0"/>
            <a:ext cx="12191999"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5" name="Rectangle 14">
            <a:extLst>
              <a:ext uri="{FF2B5EF4-FFF2-40B4-BE49-F238E27FC236}">
                <a16:creationId xmlns:a16="http://schemas.microsoft.com/office/drawing/2014/main" id="{09DBDF20-6C58-4C10-890E-E99404A4841A}"/>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2862322"/>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INTRODUCTION</a:t>
            </a:r>
          </a:p>
          <a:p>
            <a:pPr>
              <a:lnSpc>
                <a:spcPct val="150000"/>
              </a:lnSpc>
            </a:pPr>
            <a:r>
              <a:rPr lang="en-GB" sz="2400" dirty="0">
                <a:latin typeface="Arial" panose="020B0604020202020204" pitchFamily="34" charset="0"/>
                <a:cs typeface="Arial" panose="020B0604020202020204" pitchFamily="34" charset="0"/>
              </a:rPr>
              <a:t>Ethics refer to moral principles or a set of values held by an individual or group. Decisions are then taken in accordance with these principles of conduct. Your personal mission statement is another example of such a set of rules: a set of rules that reflects your own beliefs.</a:t>
            </a:r>
          </a:p>
        </p:txBody>
      </p:sp>
      <p:sp>
        <p:nvSpPr>
          <p:cNvPr id="9" name="TextBox 8">
            <a:extLst>
              <a:ext uri="{FF2B5EF4-FFF2-40B4-BE49-F238E27FC236}">
                <a16:creationId xmlns:a16="http://schemas.microsoft.com/office/drawing/2014/main" id="{73DE21AF-DCC8-47F2-BCAC-14C9406629F4}"/>
              </a:ext>
            </a:extLst>
          </p:cNvPr>
          <p:cNvSpPr txBox="1"/>
          <p:nvPr/>
        </p:nvSpPr>
        <p:spPr>
          <a:xfrm>
            <a:off x="669602" y="668500"/>
            <a:ext cx="10824882" cy="646331"/>
          </a:xfrm>
          <a:prstGeom prst="rect">
            <a:avLst/>
          </a:prstGeom>
          <a:noFill/>
        </p:spPr>
        <p:txBody>
          <a:bodyPr wrap="square" rtlCol="0">
            <a:spAutoFit/>
          </a:bodyPr>
          <a:lstStyle/>
          <a:p>
            <a:pPr algn="r"/>
            <a:r>
              <a:rPr lang="en-GB" sz="3600" b="1" dirty="0">
                <a:latin typeface="Arial" panose="020B0604020202020204" pitchFamily="34" charset="0"/>
                <a:cs typeface="Arial" panose="020B0604020202020204" pitchFamily="34" charset="0"/>
              </a:rPr>
              <a:t>Module 3 – Ethics and social responsibility</a:t>
            </a:r>
          </a:p>
        </p:txBody>
      </p:sp>
    </p:spTree>
    <p:extLst>
      <p:ext uri="{BB962C8B-B14F-4D97-AF65-F5344CB8AC3E}">
        <p14:creationId xmlns:p14="http://schemas.microsoft.com/office/powerpoint/2010/main" val="232322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B01075C-94D0-40EF-844D-D3D1E61A7B2E}"/>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1" y="0"/>
            <a:ext cx="12191999"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Module 3 – Ethics and social responsibility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3970318"/>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BUSINESS ETHICS</a:t>
            </a:r>
          </a:p>
          <a:p>
            <a:pPr>
              <a:lnSpc>
                <a:spcPct val="150000"/>
              </a:lnSpc>
            </a:pPr>
            <a:r>
              <a:rPr lang="en-GB" sz="2400" dirty="0">
                <a:latin typeface="Arial" panose="020B0604020202020204" pitchFamily="34" charset="0"/>
                <a:cs typeface="Arial" panose="020B0604020202020204" pitchFamily="34" charset="0"/>
              </a:rPr>
              <a:t>The business environment is a place where “right” or “wrong” issues can be confusing. A suggested method to come to a decision is to apply the “ethics check”. This includes three questions:</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Is it legal?</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Is it balanced?</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How will it make me feel about myself?</a:t>
            </a:r>
          </a:p>
        </p:txBody>
      </p:sp>
    </p:spTree>
    <p:extLst>
      <p:ext uri="{BB962C8B-B14F-4D97-AF65-F5344CB8AC3E}">
        <p14:creationId xmlns:p14="http://schemas.microsoft.com/office/powerpoint/2010/main" val="1035840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B01075C-94D0-40EF-844D-D3D1E61A7B2E}"/>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1" y="0"/>
            <a:ext cx="12191999"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Module 3 – Ethics and social responsibility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2308324"/>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ESTABLISHING ETHICAL STANDARDS</a:t>
            </a:r>
          </a:p>
          <a:p>
            <a:pPr>
              <a:lnSpc>
                <a:spcPct val="150000"/>
              </a:lnSpc>
            </a:pPr>
            <a:r>
              <a:rPr lang="en-GB" sz="2400" dirty="0">
                <a:latin typeface="Arial" panose="020B0604020202020204" pitchFamily="34" charset="0"/>
                <a:cs typeface="Arial" panose="020B0604020202020204" pitchFamily="34" charset="0"/>
              </a:rPr>
              <a:t>There is no single standard for ethical behaviour. It is therefore up to the individual businessperson to establish a code of ethics for his/her own business.</a:t>
            </a:r>
          </a:p>
        </p:txBody>
      </p:sp>
    </p:spTree>
    <p:extLst>
      <p:ext uri="{BB962C8B-B14F-4D97-AF65-F5344CB8AC3E}">
        <p14:creationId xmlns:p14="http://schemas.microsoft.com/office/powerpoint/2010/main" val="523074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B01075C-94D0-40EF-844D-D3D1E61A7B2E}"/>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1" y="0"/>
            <a:ext cx="12191999"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Module 3 – Ethics and social responsibility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1754326"/>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SOCIAL RESPONSIBILITY</a:t>
            </a:r>
          </a:p>
          <a:p>
            <a:pPr>
              <a:lnSpc>
                <a:spcPct val="150000"/>
              </a:lnSpc>
            </a:pPr>
            <a:r>
              <a:rPr lang="en-GB" sz="2400" dirty="0">
                <a:latin typeface="Arial" panose="020B0604020202020204" pitchFamily="34" charset="0"/>
                <a:cs typeface="Arial" panose="020B0604020202020204" pitchFamily="34" charset="0"/>
              </a:rPr>
              <a:t>Social responsibility refers to an obligation that a person has towards other individuals. A business has the following aspects of social responsibilities:</a:t>
            </a:r>
          </a:p>
        </p:txBody>
      </p:sp>
      <p:pic>
        <p:nvPicPr>
          <p:cNvPr id="2" name="Picture 1"/>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2233943" y="3711638"/>
            <a:ext cx="7696200" cy="1917700"/>
          </a:xfrm>
          <a:prstGeom prst="rect">
            <a:avLst/>
          </a:prstGeom>
        </p:spPr>
      </p:pic>
    </p:spTree>
    <p:extLst>
      <p:ext uri="{BB962C8B-B14F-4D97-AF65-F5344CB8AC3E}">
        <p14:creationId xmlns:p14="http://schemas.microsoft.com/office/powerpoint/2010/main" val="1905818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D4F8E16-7243-412B-9907-8E64F91C9395}"/>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1" y="0"/>
            <a:ext cx="12191999"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5" name="Rectangle 14">
            <a:extLst>
              <a:ext uri="{FF2B5EF4-FFF2-40B4-BE49-F238E27FC236}">
                <a16:creationId xmlns:a16="http://schemas.microsoft.com/office/drawing/2014/main" id="{09DBDF20-6C58-4C10-890E-E99404A4841A}"/>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2862322"/>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INTRODUCTION</a:t>
            </a:r>
          </a:p>
          <a:p>
            <a:pPr>
              <a:lnSpc>
                <a:spcPct val="150000"/>
              </a:lnSpc>
            </a:pPr>
            <a:r>
              <a:rPr lang="en-GB" sz="2400" dirty="0">
                <a:latin typeface="Arial" panose="020B0604020202020204" pitchFamily="34" charset="0"/>
                <a:cs typeface="Arial" panose="020B0604020202020204" pitchFamily="34" charset="0"/>
              </a:rPr>
              <a:t>The need for organising arises when the business starts to grow and informal arrangements between the small business manager and workers are no longer practical. More work will require a manager to formalise work arrangements. This includes the assigning of tasks to specific individuals.</a:t>
            </a:r>
          </a:p>
        </p:txBody>
      </p:sp>
      <p:sp>
        <p:nvSpPr>
          <p:cNvPr id="9" name="TextBox 8">
            <a:extLst>
              <a:ext uri="{FF2B5EF4-FFF2-40B4-BE49-F238E27FC236}">
                <a16:creationId xmlns:a16="http://schemas.microsoft.com/office/drawing/2014/main" id="{73DE21AF-DCC8-47F2-BCAC-14C9406629F4}"/>
              </a:ext>
            </a:extLst>
          </p:cNvPr>
          <p:cNvSpPr txBox="1"/>
          <p:nvPr/>
        </p:nvSpPr>
        <p:spPr>
          <a:xfrm>
            <a:off x="669602" y="668500"/>
            <a:ext cx="10824882" cy="646331"/>
          </a:xfrm>
          <a:prstGeom prst="rect">
            <a:avLst/>
          </a:prstGeom>
          <a:noFill/>
        </p:spPr>
        <p:txBody>
          <a:bodyPr wrap="square" rtlCol="0">
            <a:spAutoFit/>
          </a:bodyPr>
          <a:lstStyle/>
          <a:p>
            <a:pPr algn="r"/>
            <a:r>
              <a:rPr lang="en-GB" sz="3600" b="1" dirty="0">
                <a:latin typeface="Arial" panose="020B0604020202020204" pitchFamily="34" charset="0"/>
                <a:cs typeface="Arial" panose="020B0604020202020204" pitchFamily="34" charset="0"/>
              </a:rPr>
              <a:t>Module 4 – Organising your business</a:t>
            </a:r>
          </a:p>
        </p:txBody>
      </p:sp>
    </p:spTree>
    <p:extLst>
      <p:ext uri="{BB962C8B-B14F-4D97-AF65-F5344CB8AC3E}">
        <p14:creationId xmlns:p14="http://schemas.microsoft.com/office/powerpoint/2010/main" val="5121804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B01075C-94D0-40EF-844D-D3D1E61A7B2E}"/>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1" y="0"/>
            <a:ext cx="12191999"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Module 4 – Organising your business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3416320"/>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ORGANISATIONAL STRUCTURE</a:t>
            </a:r>
          </a:p>
          <a:p>
            <a:pPr>
              <a:lnSpc>
                <a:spcPct val="150000"/>
              </a:lnSpc>
            </a:pPr>
            <a:r>
              <a:rPr lang="en-GB" sz="2400" dirty="0">
                <a:latin typeface="Arial" panose="020B0604020202020204" pitchFamily="34" charset="0"/>
                <a:cs typeface="Arial" panose="020B0604020202020204" pitchFamily="34" charset="0"/>
              </a:rPr>
              <a:t>There are several types of organisational structures:</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The bureaucratic organisational structure;</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Matrix organisational structure;</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Flat organisational structure; and</a:t>
            </a:r>
          </a:p>
          <a:p>
            <a:pPr marL="342900" indent="-342900">
              <a:lnSpc>
                <a:spcPct val="150000"/>
              </a:lnSpc>
              <a:buFont typeface="Arial" charset="0"/>
              <a:buChar char="•"/>
            </a:pPr>
            <a:r>
              <a:rPr lang="en-GB" sz="2400" dirty="0" err="1">
                <a:latin typeface="Arial" panose="020B0604020202020204" pitchFamily="34" charset="0"/>
                <a:cs typeface="Arial" panose="020B0604020202020204" pitchFamily="34" charset="0"/>
              </a:rPr>
              <a:t>Departmentation</a:t>
            </a:r>
            <a:r>
              <a:rPr lang="en-GB" sz="2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8671309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B01075C-94D0-40EF-844D-D3D1E61A7B2E}"/>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1" y="0"/>
            <a:ext cx="12191999"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Module 4 – Organising your business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2308324"/>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DELEGATION</a:t>
            </a:r>
          </a:p>
          <a:p>
            <a:pPr>
              <a:lnSpc>
                <a:spcPct val="150000"/>
              </a:lnSpc>
            </a:pPr>
            <a:r>
              <a:rPr lang="en-GB" sz="2400" dirty="0">
                <a:latin typeface="Arial" panose="020B0604020202020204" pitchFamily="34" charset="0"/>
                <a:cs typeface="Arial" panose="020B0604020202020204" pitchFamily="34" charset="0"/>
              </a:rPr>
              <a:t>Delegation is the process whereby a manager assigns authority and responsibility to subordinates. The delegation process consists of three different but interrelated phases.</a:t>
            </a:r>
          </a:p>
        </p:txBody>
      </p:sp>
      <p:pic>
        <p:nvPicPr>
          <p:cNvPr id="2" name="Picture 1"/>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2334372" y="4165545"/>
            <a:ext cx="7495342" cy="2093402"/>
          </a:xfrm>
          <a:prstGeom prst="rect">
            <a:avLst/>
          </a:prstGeom>
        </p:spPr>
      </p:pic>
    </p:spTree>
    <p:extLst>
      <p:ext uri="{BB962C8B-B14F-4D97-AF65-F5344CB8AC3E}">
        <p14:creationId xmlns:p14="http://schemas.microsoft.com/office/powerpoint/2010/main" val="18659181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D4F8E16-7243-412B-9907-8E64F91C9395}"/>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1" y="0"/>
            <a:ext cx="12191999"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5" name="Rectangle 14">
            <a:extLst>
              <a:ext uri="{FF2B5EF4-FFF2-40B4-BE49-F238E27FC236}">
                <a16:creationId xmlns:a16="http://schemas.microsoft.com/office/drawing/2014/main" id="{09DBDF20-6C58-4C10-890E-E99404A4841A}"/>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1754326"/>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INTRODUCTION</a:t>
            </a:r>
          </a:p>
          <a:p>
            <a:pPr>
              <a:lnSpc>
                <a:spcPct val="150000"/>
              </a:lnSpc>
            </a:pPr>
            <a:r>
              <a:rPr lang="en-GB" sz="2400" dirty="0">
                <a:latin typeface="Arial" panose="020B0604020202020204" pitchFamily="34" charset="0"/>
                <a:cs typeface="Arial" panose="020B0604020202020204" pitchFamily="34" charset="0"/>
              </a:rPr>
              <a:t>Staffing refers to the formal process of ensuring that a business has a qualified workforce to meet its objectives.</a:t>
            </a:r>
          </a:p>
        </p:txBody>
      </p:sp>
      <p:sp>
        <p:nvSpPr>
          <p:cNvPr id="9" name="TextBox 8">
            <a:extLst>
              <a:ext uri="{FF2B5EF4-FFF2-40B4-BE49-F238E27FC236}">
                <a16:creationId xmlns:a16="http://schemas.microsoft.com/office/drawing/2014/main" id="{73DE21AF-DCC8-47F2-BCAC-14C9406629F4}"/>
              </a:ext>
            </a:extLst>
          </p:cNvPr>
          <p:cNvSpPr txBox="1"/>
          <p:nvPr/>
        </p:nvSpPr>
        <p:spPr>
          <a:xfrm>
            <a:off x="669602" y="668500"/>
            <a:ext cx="10824882" cy="646331"/>
          </a:xfrm>
          <a:prstGeom prst="rect">
            <a:avLst/>
          </a:prstGeom>
          <a:noFill/>
        </p:spPr>
        <p:txBody>
          <a:bodyPr wrap="square" rtlCol="0">
            <a:spAutoFit/>
          </a:bodyPr>
          <a:lstStyle/>
          <a:p>
            <a:pPr algn="r"/>
            <a:r>
              <a:rPr lang="en-GB" sz="3600" b="1" dirty="0">
                <a:latin typeface="Arial" panose="020B0604020202020204" pitchFamily="34" charset="0"/>
                <a:cs typeface="Arial" panose="020B0604020202020204" pitchFamily="34" charset="0"/>
              </a:rPr>
              <a:t>Module 5 – Staffing your business</a:t>
            </a:r>
          </a:p>
        </p:txBody>
      </p:sp>
    </p:spTree>
    <p:extLst>
      <p:ext uri="{BB962C8B-B14F-4D97-AF65-F5344CB8AC3E}">
        <p14:creationId xmlns:p14="http://schemas.microsoft.com/office/powerpoint/2010/main" val="11018449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B01075C-94D0-40EF-844D-D3D1E61A7B2E}"/>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1" y="0"/>
            <a:ext cx="12191999"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Module 5 – Staffing your business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2308324"/>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HUMAN RESOURCES PLANNING</a:t>
            </a:r>
          </a:p>
          <a:p>
            <a:pPr>
              <a:lnSpc>
                <a:spcPct val="150000"/>
              </a:lnSpc>
            </a:pPr>
            <a:r>
              <a:rPr lang="en-GB" sz="2400" dirty="0">
                <a:latin typeface="Arial" panose="020B0604020202020204" pitchFamily="34" charset="0"/>
                <a:cs typeface="Arial" panose="020B0604020202020204" pitchFamily="34" charset="0"/>
              </a:rPr>
              <a:t>Human resource planning involves having the right number of people with the proper skills in the right place at the right time to perform the various activities in the business.</a:t>
            </a:r>
          </a:p>
        </p:txBody>
      </p:sp>
    </p:spTree>
    <p:extLst>
      <p:ext uri="{BB962C8B-B14F-4D97-AF65-F5344CB8AC3E}">
        <p14:creationId xmlns:p14="http://schemas.microsoft.com/office/powerpoint/2010/main" val="12195702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B01075C-94D0-40EF-844D-D3D1E61A7B2E}"/>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1" y="0"/>
            <a:ext cx="12191999"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Module 5 – Staffing your business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3970318"/>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TRAINING AND DEVELOPMENT</a:t>
            </a:r>
          </a:p>
          <a:p>
            <a:pPr>
              <a:lnSpc>
                <a:spcPct val="150000"/>
              </a:lnSpc>
            </a:pPr>
            <a:r>
              <a:rPr lang="en-GB" sz="2400" dirty="0">
                <a:latin typeface="Arial" panose="020B0604020202020204" pitchFamily="34" charset="0"/>
                <a:cs typeface="Arial" panose="020B0604020202020204" pitchFamily="34" charset="0"/>
              </a:rPr>
              <a:t>Training and development of your staff is of vital importance if you want to provide the best possible service to your customers.</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Training is generally aimed at upgrading the lower level worker in a business. </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The objective of development is more to maintain and improve the effectiveness of managers.</a:t>
            </a:r>
          </a:p>
        </p:txBody>
      </p:sp>
    </p:spTree>
    <p:extLst>
      <p:ext uri="{BB962C8B-B14F-4D97-AF65-F5344CB8AC3E}">
        <p14:creationId xmlns:p14="http://schemas.microsoft.com/office/powerpoint/2010/main" val="1502575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D4F8E16-7243-412B-9907-8E64F91C9395}"/>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1" y="0"/>
            <a:ext cx="12191999"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5" name="Rectangle 14">
            <a:extLst>
              <a:ext uri="{FF2B5EF4-FFF2-40B4-BE49-F238E27FC236}">
                <a16:creationId xmlns:a16="http://schemas.microsoft.com/office/drawing/2014/main" id="{09DBDF20-6C58-4C10-890E-E99404A4841A}"/>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2862322"/>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INTRODUCTION</a:t>
            </a:r>
          </a:p>
          <a:p>
            <a:pPr>
              <a:lnSpc>
                <a:spcPct val="150000"/>
              </a:lnSpc>
            </a:pPr>
            <a:r>
              <a:rPr lang="en-GB" sz="2400" dirty="0">
                <a:latin typeface="Arial" panose="020B0604020202020204" pitchFamily="34" charset="0"/>
                <a:cs typeface="Arial" panose="020B0604020202020204" pitchFamily="34" charset="0"/>
              </a:rPr>
              <a:t>Striking a balance is of vital importance, because success within </a:t>
            </a:r>
            <a:r>
              <a:rPr lang="en-GB" sz="2400">
                <a:latin typeface="Arial" panose="020B0604020202020204" pitchFamily="34" charset="0"/>
                <a:cs typeface="Arial" panose="020B0604020202020204" pitchFamily="34" charset="0"/>
              </a:rPr>
              <a:t>a business will </a:t>
            </a:r>
            <a:r>
              <a:rPr lang="en-GB" sz="2400" dirty="0">
                <a:latin typeface="Arial" panose="020B0604020202020204" pitchFamily="34" charset="0"/>
                <a:cs typeface="Arial" panose="020B0604020202020204" pitchFamily="34" charset="0"/>
              </a:rPr>
              <a:t>only </a:t>
            </a:r>
            <a:r>
              <a:rPr lang="en-GB" sz="2400">
                <a:latin typeface="Arial" panose="020B0604020202020204" pitchFamily="34" charset="0"/>
                <a:cs typeface="Arial" panose="020B0604020202020204" pitchFamily="34" charset="0"/>
              </a:rPr>
              <a:t>become a reality </a:t>
            </a:r>
            <a:r>
              <a:rPr lang="en-GB" sz="2400" dirty="0">
                <a:latin typeface="Arial" panose="020B0604020202020204" pitchFamily="34" charset="0"/>
                <a:cs typeface="Arial" panose="020B0604020202020204" pitchFamily="34" charset="0"/>
              </a:rPr>
              <a:t>if you are successful within yourself. Your business is only a part of your life. There are other as important roles that you need to fulfil as well.</a:t>
            </a:r>
          </a:p>
        </p:txBody>
      </p:sp>
      <p:sp>
        <p:nvSpPr>
          <p:cNvPr id="9" name="TextBox 8">
            <a:extLst>
              <a:ext uri="{FF2B5EF4-FFF2-40B4-BE49-F238E27FC236}">
                <a16:creationId xmlns:a16="http://schemas.microsoft.com/office/drawing/2014/main" id="{73DE21AF-DCC8-47F2-BCAC-14C9406629F4}"/>
              </a:ext>
            </a:extLst>
          </p:cNvPr>
          <p:cNvSpPr txBox="1"/>
          <p:nvPr/>
        </p:nvSpPr>
        <p:spPr>
          <a:xfrm>
            <a:off x="669602" y="668500"/>
            <a:ext cx="10824882" cy="646331"/>
          </a:xfrm>
          <a:prstGeom prst="rect">
            <a:avLst/>
          </a:prstGeom>
          <a:noFill/>
        </p:spPr>
        <p:txBody>
          <a:bodyPr wrap="square" rtlCol="0">
            <a:spAutoFit/>
          </a:bodyPr>
          <a:lstStyle/>
          <a:p>
            <a:pPr algn="r"/>
            <a:r>
              <a:rPr lang="en-GB" sz="3600" b="1" dirty="0">
                <a:latin typeface="Arial" panose="020B0604020202020204" pitchFamily="34" charset="0"/>
                <a:cs typeface="Arial" panose="020B0604020202020204" pitchFamily="34" charset="0"/>
              </a:rPr>
              <a:t>Module 1 – Personal management</a:t>
            </a:r>
          </a:p>
        </p:txBody>
      </p:sp>
    </p:spTree>
    <p:extLst>
      <p:ext uri="{BB962C8B-B14F-4D97-AF65-F5344CB8AC3E}">
        <p14:creationId xmlns:p14="http://schemas.microsoft.com/office/powerpoint/2010/main" val="3562052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B01075C-94D0-40EF-844D-D3D1E61A7B2E}"/>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1" y="0"/>
            <a:ext cx="12191999"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Module 5 – Staffing your business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3970318"/>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MOTIVATING THE WORKFORCE</a:t>
            </a:r>
          </a:p>
          <a:p>
            <a:pPr>
              <a:lnSpc>
                <a:spcPct val="150000"/>
              </a:lnSpc>
            </a:pPr>
            <a:r>
              <a:rPr lang="en-GB" sz="2400" dirty="0">
                <a:latin typeface="Arial" panose="020B0604020202020204" pitchFamily="34" charset="0"/>
                <a:cs typeface="Arial" panose="020B0604020202020204" pitchFamily="34" charset="0"/>
              </a:rPr>
              <a:t>Motivation can be defined as that internal drive or desire that an individual experiences to exert an effort.</a:t>
            </a:r>
          </a:p>
          <a:p>
            <a:pPr>
              <a:lnSpc>
                <a:spcPct val="150000"/>
              </a:lnSpc>
            </a:pPr>
            <a:r>
              <a:rPr lang="en-GB" sz="2400" dirty="0">
                <a:latin typeface="Arial" panose="020B0604020202020204" pitchFamily="34" charset="0"/>
                <a:cs typeface="Arial" panose="020B0604020202020204" pitchFamily="34" charset="0"/>
              </a:rPr>
              <a:t>Research theories on motivation can be divided into three groups:</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People theories;</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Job theories; and</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Organisational theories.</a:t>
            </a:r>
          </a:p>
        </p:txBody>
      </p:sp>
    </p:spTree>
    <p:extLst>
      <p:ext uri="{BB962C8B-B14F-4D97-AF65-F5344CB8AC3E}">
        <p14:creationId xmlns:p14="http://schemas.microsoft.com/office/powerpoint/2010/main" val="8400448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B01075C-94D0-40EF-844D-D3D1E61A7B2E}"/>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1" y="0"/>
            <a:ext cx="12191999"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Module 5 – Staffing your business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2308324"/>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COMPENSATION</a:t>
            </a:r>
          </a:p>
          <a:p>
            <a:pPr>
              <a:lnSpc>
                <a:spcPct val="150000"/>
              </a:lnSpc>
            </a:pPr>
            <a:r>
              <a:rPr lang="en-GB" sz="2400" dirty="0">
                <a:latin typeface="Arial" panose="020B0604020202020204" pitchFamily="34" charset="0"/>
                <a:cs typeface="Arial" panose="020B0604020202020204" pitchFamily="34" charset="0"/>
              </a:rPr>
              <a:t>Remuneration is the compensation that an employee receives for his labour. These salaries must be enough to motivate them to perform well, but low enough for the business to afford them.</a:t>
            </a:r>
          </a:p>
        </p:txBody>
      </p:sp>
    </p:spTree>
    <p:extLst>
      <p:ext uri="{BB962C8B-B14F-4D97-AF65-F5344CB8AC3E}">
        <p14:creationId xmlns:p14="http://schemas.microsoft.com/office/powerpoint/2010/main" val="5882289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D4F8E16-7243-412B-9907-8E64F91C9395}"/>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1" y="0"/>
            <a:ext cx="12191999"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5" name="Rectangle 14">
            <a:extLst>
              <a:ext uri="{FF2B5EF4-FFF2-40B4-BE49-F238E27FC236}">
                <a16:creationId xmlns:a16="http://schemas.microsoft.com/office/drawing/2014/main" id="{09DBDF20-6C58-4C10-890E-E99404A4841A}"/>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2862322"/>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INTRODUCTION</a:t>
            </a:r>
          </a:p>
          <a:p>
            <a:pPr>
              <a:lnSpc>
                <a:spcPct val="150000"/>
              </a:lnSpc>
            </a:pPr>
            <a:r>
              <a:rPr lang="en-GB" sz="2400" dirty="0">
                <a:latin typeface="Arial" panose="020B0604020202020204" pitchFamily="34" charset="0"/>
                <a:cs typeface="Arial" panose="020B0604020202020204" pitchFamily="34" charset="0"/>
              </a:rPr>
              <a:t>The relationship between an owner/manager and his or her staff is a vital part in the successful running of any business. </a:t>
            </a:r>
          </a:p>
          <a:p>
            <a:pPr>
              <a:lnSpc>
                <a:spcPct val="150000"/>
              </a:lnSpc>
            </a:pPr>
            <a:r>
              <a:rPr lang="en-GB" sz="2400" dirty="0">
                <a:latin typeface="Arial" panose="020B0604020202020204" pitchFamily="34" charset="0"/>
                <a:cs typeface="Arial" panose="020B0604020202020204" pitchFamily="34" charset="0"/>
              </a:rPr>
              <a:t>The Labour Relations Act spells out the rights of the different parties and provides a framework to regulate relationships between these parties.</a:t>
            </a:r>
          </a:p>
        </p:txBody>
      </p:sp>
      <p:sp>
        <p:nvSpPr>
          <p:cNvPr id="9" name="TextBox 8">
            <a:extLst>
              <a:ext uri="{FF2B5EF4-FFF2-40B4-BE49-F238E27FC236}">
                <a16:creationId xmlns:a16="http://schemas.microsoft.com/office/drawing/2014/main" id="{73DE21AF-DCC8-47F2-BCAC-14C9406629F4}"/>
              </a:ext>
            </a:extLst>
          </p:cNvPr>
          <p:cNvSpPr txBox="1"/>
          <p:nvPr/>
        </p:nvSpPr>
        <p:spPr>
          <a:xfrm>
            <a:off x="669602" y="668500"/>
            <a:ext cx="10824882" cy="646331"/>
          </a:xfrm>
          <a:prstGeom prst="rect">
            <a:avLst/>
          </a:prstGeom>
          <a:noFill/>
        </p:spPr>
        <p:txBody>
          <a:bodyPr wrap="square" rtlCol="0">
            <a:spAutoFit/>
          </a:bodyPr>
          <a:lstStyle/>
          <a:p>
            <a:pPr algn="r"/>
            <a:r>
              <a:rPr lang="en-GB" sz="3600" b="1" dirty="0">
                <a:latin typeface="Arial" panose="020B0604020202020204" pitchFamily="34" charset="0"/>
                <a:cs typeface="Arial" panose="020B0604020202020204" pitchFamily="34" charset="0"/>
              </a:rPr>
              <a:t>Module 6 – Labour relations</a:t>
            </a:r>
          </a:p>
        </p:txBody>
      </p:sp>
    </p:spTree>
    <p:extLst>
      <p:ext uri="{BB962C8B-B14F-4D97-AF65-F5344CB8AC3E}">
        <p14:creationId xmlns:p14="http://schemas.microsoft.com/office/powerpoint/2010/main" val="9567042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B01075C-94D0-40EF-844D-D3D1E61A7B2E}"/>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1" y="0"/>
            <a:ext cx="12191999"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Module 6 – Labour relations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2862322"/>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COLLECTIVE BARGAINING</a:t>
            </a:r>
          </a:p>
          <a:p>
            <a:pPr>
              <a:lnSpc>
                <a:spcPct val="150000"/>
              </a:lnSpc>
            </a:pPr>
            <a:r>
              <a:rPr lang="en-GB" sz="2400" dirty="0">
                <a:latin typeface="Arial" panose="020B0604020202020204" pitchFamily="34" charset="0"/>
                <a:cs typeface="Arial" panose="020B0604020202020204" pitchFamily="34" charset="0"/>
              </a:rPr>
              <a:t>Collective bargaining is an important way of regulating labour relations</a:t>
            </a:r>
          </a:p>
          <a:p>
            <a:pPr>
              <a:lnSpc>
                <a:spcPct val="150000"/>
              </a:lnSpc>
            </a:pPr>
            <a:r>
              <a:rPr lang="en-GB" sz="2400" dirty="0">
                <a:latin typeface="Arial" panose="020B0604020202020204" pitchFamily="34" charset="0"/>
                <a:cs typeface="Arial" panose="020B0604020202020204" pitchFamily="34" charset="0"/>
              </a:rPr>
              <a:t>and of determining employees’ wages and benefits. Collective bargaining takes place when trade unions and employers negotiate or try to settle disputes on employment issues.</a:t>
            </a:r>
          </a:p>
        </p:txBody>
      </p:sp>
    </p:spTree>
    <p:extLst>
      <p:ext uri="{BB962C8B-B14F-4D97-AF65-F5344CB8AC3E}">
        <p14:creationId xmlns:p14="http://schemas.microsoft.com/office/powerpoint/2010/main" val="10476606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B01075C-94D0-40EF-844D-D3D1E61A7B2E}"/>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1" y="0"/>
            <a:ext cx="12191999"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Module 6 – Labour relations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2308324"/>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GRIEVANCE PROCEDURE</a:t>
            </a:r>
          </a:p>
          <a:p>
            <a:pPr>
              <a:lnSpc>
                <a:spcPct val="150000"/>
              </a:lnSpc>
            </a:pPr>
            <a:r>
              <a:rPr lang="en-GB" sz="2400" dirty="0">
                <a:latin typeface="Arial" panose="020B0604020202020204" pitchFamily="34" charset="0"/>
                <a:cs typeface="Arial" panose="020B0604020202020204" pitchFamily="34" charset="0"/>
              </a:rPr>
              <a:t>Every business should have its own grievance procedure, which must be in line with the Labour Relations Act. Employees should be informed about the procedure and must have the freedom to make use of it.</a:t>
            </a:r>
          </a:p>
        </p:txBody>
      </p:sp>
    </p:spTree>
    <p:extLst>
      <p:ext uri="{BB962C8B-B14F-4D97-AF65-F5344CB8AC3E}">
        <p14:creationId xmlns:p14="http://schemas.microsoft.com/office/powerpoint/2010/main" val="10228373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D4F8E16-7243-412B-9907-8E64F91C9395}"/>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1" y="0"/>
            <a:ext cx="12191999"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5" name="Rectangle 14">
            <a:extLst>
              <a:ext uri="{FF2B5EF4-FFF2-40B4-BE49-F238E27FC236}">
                <a16:creationId xmlns:a16="http://schemas.microsoft.com/office/drawing/2014/main" id="{09DBDF20-6C58-4C10-890E-E99404A4841A}"/>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2308324"/>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INTRODUCTION</a:t>
            </a:r>
          </a:p>
          <a:p>
            <a:pPr>
              <a:lnSpc>
                <a:spcPct val="150000"/>
              </a:lnSpc>
            </a:pPr>
            <a:r>
              <a:rPr lang="en-GB" sz="2400" dirty="0">
                <a:latin typeface="Arial" panose="020B0604020202020204" pitchFamily="34" charset="0"/>
                <a:cs typeface="Arial" panose="020B0604020202020204" pitchFamily="34" charset="0"/>
              </a:rPr>
              <a:t>Control involves checking to determine whether or not your business is progressing towards its goals, and if not, whether it is taking the required corrective action. There are various sources to maintain control:</a:t>
            </a:r>
          </a:p>
        </p:txBody>
      </p:sp>
      <p:sp>
        <p:nvSpPr>
          <p:cNvPr id="9" name="TextBox 8">
            <a:extLst>
              <a:ext uri="{FF2B5EF4-FFF2-40B4-BE49-F238E27FC236}">
                <a16:creationId xmlns:a16="http://schemas.microsoft.com/office/drawing/2014/main" id="{73DE21AF-DCC8-47F2-BCAC-14C9406629F4}"/>
              </a:ext>
            </a:extLst>
          </p:cNvPr>
          <p:cNvSpPr txBox="1"/>
          <p:nvPr/>
        </p:nvSpPr>
        <p:spPr>
          <a:xfrm>
            <a:off x="669602" y="668500"/>
            <a:ext cx="10824882" cy="646331"/>
          </a:xfrm>
          <a:prstGeom prst="rect">
            <a:avLst/>
          </a:prstGeom>
          <a:noFill/>
        </p:spPr>
        <p:txBody>
          <a:bodyPr wrap="square" rtlCol="0">
            <a:spAutoFit/>
          </a:bodyPr>
          <a:lstStyle/>
          <a:p>
            <a:pPr algn="r"/>
            <a:r>
              <a:rPr lang="en-GB" sz="3600" b="1" dirty="0">
                <a:latin typeface="Arial" panose="020B0604020202020204" pitchFamily="34" charset="0"/>
                <a:cs typeface="Arial" panose="020B0604020202020204" pitchFamily="34" charset="0"/>
              </a:rPr>
              <a:t>Module 7 – Control</a:t>
            </a:r>
          </a:p>
        </p:txBody>
      </p:sp>
      <p:pic>
        <p:nvPicPr>
          <p:cNvPr id="2" name="Picture 1"/>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2567354" y="4216240"/>
            <a:ext cx="7066084" cy="1941825"/>
          </a:xfrm>
          <a:prstGeom prst="rect">
            <a:avLst/>
          </a:prstGeom>
        </p:spPr>
      </p:pic>
    </p:spTree>
    <p:extLst>
      <p:ext uri="{BB962C8B-B14F-4D97-AF65-F5344CB8AC3E}">
        <p14:creationId xmlns:p14="http://schemas.microsoft.com/office/powerpoint/2010/main" val="11177268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B01075C-94D0-40EF-844D-D3D1E61A7B2E}"/>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1" y="0"/>
            <a:ext cx="12191999"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Module 7 – Control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646331"/>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CONTROL PROCESS</a:t>
            </a:r>
          </a:p>
        </p:txBody>
      </p:sp>
      <p:pic>
        <p:nvPicPr>
          <p:cNvPr id="2" name="Picture 1"/>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1855010" y="2449106"/>
            <a:ext cx="7899841" cy="3707077"/>
          </a:xfrm>
          <a:prstGeom prst="rect">
            <a:avLst/>
          </a:prstGeom>
        </p:spPr>
      </p:pic>
    </p:spTree>
    <p:extLst>
      <p:ext uri="{BB962C8B-B14F-4D97-AF65-F5344CB8AC3E}">
        <p14:creationId xmlns:p14="http://schemas.microsoft.com/office/powerpoint/2010/main" val="12819065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B01075C-94D0-40EF-844D-D3D1E61A7B2E}"/>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1" y="0"/>
            <a:ext cx="12191999"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Module 7 – Control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3970318"/>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CONTROL METHODS</a:t>
            </a:r>
          </a:p>
          <a:p>
            <a:pPr>
              <a:lnSpc>
                <a:spcPct val="150000"/>
              </a:lnSpc>
            </a:pPr>
            <a:r>
              <a:rPr lang="en-GB" sz="2400" dirty="0">
                <a:latin typeface="Arial" panose="020B0604020202020204" pitchFamily="34" charset="0"/>
                <a:cs typeface="Arial" panose="020B0604020202020204" pitchFamily="34" charset="0"/>
              </a:rPr>
              <a:t>Control methods can be applied to the performance of employees or to the financial performance of the business. </a:t>
            </a:r>
          </a:p>
          <a:p>
            <a:pPr>
              <a:lnSpc>
                <a:spcPct val="150000"/>
              </a:lnSpc>
            </a:pPr>
            <a:r>
              <a:rPr lang="en-GB" sz="2400" dirty="0">
                <a:latin typeface="Arial" panose="020B0604020202020204" pitchFamily="34" charset="0"/>
                <a:cs typeface="Arial" panose="020B0604020202020204" pitchFamily="34" charset="0"/>
              </a:rPr>
              <a:t>Financial control methods can include:</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Termination of employment;</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Budgeting; and</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Ratio analysis.</a:t>
            </a:r>
          </a:p>
        </p:txBody>
      </p:sp>
    </p:spTree>
    <p:extLst>
      <p:ext uri="{BB962C8B-B14F-4D97-AF65-F5344CB8AC3E}">
        <p14:creationId xmlns:p14="http://schemas.microsoft.com/office/powerpoint/2010/main" val="20614937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B01075C-94D0-40EF-844D-D3D1E61A7B2E}"/>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1" y="0"/>
            <a:ext cx="12191999"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Module 7 – Control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5632311"/>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CONTROL OF TECHNOLOGY</a:t>
            </a:r>
          </a:p>
          <a:p>
            <a:pPr>
              <a:lnSpc>
                <a:spcPct val="150000"/>
              </a:lnSpc>
            </a:pPr>
            <a:r>
              <a:rPr lang="en-GB" sz="2400" dirty="0">
                <a:latin typeface="Arial" panose="020B0604020202020204" pitchFamily="34" charset="0"/>
                <a:cs typeface="Arial" panose="020B0604020202020204" pitchFamily="34" charset="0"/>
              </a:rPr>
              <a:t>Technology implies the use of mechanical, electronic and scientific methods to improve your daily operations. The control process requires up-to-date information. Modern technology can be a great help with this in the form of:</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Computers;</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Fax machines and email;</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Telephones and </a:t>
            </a:r>
            <a:r>
              <a:rPr lang="en-GB" sz="2400" dirty="0" err="1">
                <a:latin typeface="Arial" panose="020B0604020202020204" pitchFamily="34" charset="0"/>
                <a:cs typeface="Arial" panose="020B0604020202020204" pitchFamily="34" charset="0"/>
              </a:rPr>
              <a:t>cellphones</a:t>
            </a:r>
            <a:r>
              <a:rPr lang="en-GB" sz="2400" dirty="0">
                <a:latin typeface="Arial" panose="020B0604020202020204" pitchFamily="34" charset="0"/>
                <a:cs typeface="Arial" panose="020B0604020202020204" pitchFamily="34" charset="0"/>
              </a:rPr>
              <a:t>; and</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Photocopiers.</a:t>
            </a:r>
          </a:p>
          <a:p>
            <a:pPr marL="342900" indent="-342900">
              <a:lnSpc>
                <a:spcPct val="150000"/>
              </a:lnSpc>
              <a:buFont typeface="Arial" charset="0"/>
              <a:buChar char="•"/>
            </a:pPr>
            <a:endParaRPr lang="en-GB" sz="2400" dirty="0">
              <a:latin typeface="Arial" panose="020B0604020202020204" pitchFamily="34" charset="0"/>
              <a:cs typeface="Arial" panose="020B0604020202020204" pitchFamily="34" charset="0"/>
            </a:endParaRPr>
          </a:p>
          <a:p>
            <a:pPr>
              <a:lnSpc>
                <a:spcPct val="150000"/>
              </a:lnSpc>
            </a:pP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70708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B01075C-94D0-40EF-844D-D3D1E61A7B2E}"/>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1" y="0"/>
            <a:ext cx="12191999"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Module 7 – Control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3970318"/>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STOCK CONTROL</a:t>
            </a:r>
            <a:endParaRPr lang="en-GB" sz="2400" dirty="0">
              <a:latin typeface="Arial" panose="020B0604020202020204" pitchFamily="34" charset="0"/>
              <a:cs typeface="Arial" panose="020B0604020202020204" pitchFamily="34" charset="0"/>
            </a:endParaRPr>
          </a:p>
          <a:p>
            <a:pPr>
              <a:lnSpc>
                <a:spcPct val="150000"/>
              </a:lnSpc>
            </a:pPr>
            <a:r>
              <a:rPr lang="en-GB" sz="2400" dirty="0">
                <a:latin typeface="Arial" panose="020B0604020202020204" pitchFamily="34" charset="0"/>
                <a:cs typeface="Arial" panose="020B0604020202020204" pitchFamily="34" charset="0"/>
              </a:rPr>
              <a:t>Stock control can also be referred to as inventory control. This forms an important part of the overall control function within a business.</a:t>
            </a:r>
          </a:p>
          <a:p>
            <a:pPr>
              <a:lnSpc>
                <a:spcPct val="150000"/>
              </a:lnSpc>
            </a:pPr>
            <a:r>
              <a:rPr lang="en-GB" sz="2400" dirty="0">
                <a:latin typeface="Arial" panose="020B0604020202020204" pitchFamily="34" charset="0"/>
                <a:cs typeface="Arial" panose="020B0604020202020204" pitchFamily="34" charset="0"/>
              </a:rPr>
              <a:t>Inventories includes: </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Raw materials;</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Work-in-progress; and</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Finished goods.</a:t>
            </a:r>
          </a:p>
        </p:txBody>
      </p:sp>
    </p:spTree>
    <p:extLst>
      <p:ext uri="{BB962C8B-B14F-4D97-AF65-F5344CB8AC3E}">
        <p14:creationId xmlns:p14="http://schemas.microsoft.com/office/powerpoint/2010/main" val="1136686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B01075C-94D0-40EF-844D-D3D1E61A7B2E}"/>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1" y="0"/>
            <a:ext cx="12191999"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Module 1 – Personal management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3416320"/>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MANAGEMENT AND LEADERSHIP</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Leadership is the ability of an individual to obtain the support and action of people to achieve a common goal.</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Management is about doing “the things right” while leadership is about doing “the right things”.</a:t>
            </a:r>
          </a:p>
          <a:p>
            <a:pPr>
              <a:lnSpc>
                <a:spcPct val="150000"/>
              </a:lnSpc>
            </a:pP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14460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B01075C-94D0-40EF-844D-D3D1E61A7B2E}"/>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1" y="0"/>
            <a:ext cx="12191999"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Module 7 – Control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3970318"/>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CREDIT CONTROL</a:t>
            </a:r>
            <a:endParaRPr lang="en-GB" sz="2400" dirty="0">
              <a:latin typeface="Arial" panose="020B0604020202020204" pitchFamily="34" charset="0"/>
              <a:cs typeface="Arial" panose="020B0604020202020204" pitchFamily="34" charset="0"/>
            </a:endParaRPr>
          </a:p>
          <a:p>
            <a:pPr>
              <a:lnSpc>
                <a:spcPct val="150000"/>
              </a:lnSpc>
            </a:pPr>
            <a:r>
              <a:rPr lang="en-GB" sz="2400" dirty="0">
                <a:latin typeface="Arial" panose="020B0604020202020204" pitchFamily="34" charset="0"/>
                <a:cs typeface="Arial" panose="020B0604020202020204" pitchFamily="34" charset="0"/>
              </a:rPr>
              <a:t>A business’s needs to finance operations involve the possibility of credit. This could be in the form of:</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Bank overdraft facility;</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Suppliers’ credit;</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Hire purchase; and</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Leasing.</a:t>
            </a:r>
          </a:p>
        </p:txBody>
      </p:sp>
    </p:spTree>
    <p:extLst>
      <p:ext uri="{BB962C8B-B14F-4D97-AF65-F5344CB8AC3E}">
        <p14:creationId xmlns:p14="http://schemas.microsoft.com/office/powerpoint/2010/main" val="18431566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D4F8E16-7243-412B-9907-8E64F91C9395}"/>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1" y="0"/>
            <a:ext cx="12191999"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5" name="Rectangle 14">
            <a:extLst>
              <a:ext uri="{FF2B5EF4-FFF2-40B4-BE49-F238E27FC236}">
                <a16:creationId xmlns:a16="http://schemas.microsoft.com/office/drawing/2014/main" id="{09DBDF20-6C58-4C10-890E-E99404A4841A}"/>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2862322"/>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INTRODUCTION</a:t>
            </a:r>
          </a:p>
          <a:p>
            <a:pPr>
              <a:lnSpc>
                <a:spcPct val="150000"/>
              </a:lnSpc>
            </a:pPr>
            <a:r>
              <a:rPr lang="en-GB" sz="2400" dirty="0">
                <a:latin typeface="Arial" panose="020B0604020202020204" pitchFamily="34" charset="0"/>
                <a:cs typeface="Arial" panose="020B0604020202020204" pitchFamily="34" charset="0"/>
              </a:rPr>
              <a:t>Operations management is defined as managing the resources required to produce the products or services provided by a business. It is achieved by making use of various inputs such as raw materials, people, equipment and facilities.</a:t>
            </a:r>
          </a:p>
        </p:txBody>
      </p:sp>
      <p:sp>
        <p:nvSpPr>
          <p:cNvPr id="9" name="TextBox 8">
            <a:extLst>
              <a:ext uri="{FF2B5EF4-FFF2-40B4-BE49-F238E27FC236}">
                <a16:creationId xmlns:a16="http://schemas.microsoft.com/office/drawing/2014/main" id="{73DE21AF-DCC8-47F2-BCAC-14C9406629F4}"/>
              </a:ext>
            </a:extLst>
          </p:cNvPr>
          <p:cNvSpPr txBox="1"/>
          <p:nvPr/>
        </p:nvSpPr>
        <p:spPr>
          <a:xfrm>
            <a:off x="669602" y="668500"/>
            <a:ext cx="10824882" cy="646331"/>
          </a:xfrm>
          <a:prstGeom prst="rect">
            <a:avLst/>
          </a:prstGeom>
          <a:noFill/>
        </p:spPr>
        <p:txBody>
          <a:bodyPr wrap="square" rtlCol="0">
            <a:spAutoFit/>
          </a:bodyPr>
          <a:lstStyle/>
          <a:p>
            <a:pPr algn="r"/>
            <a:r>
              <a:rPr lang="en-GB" sz="3600" b="1" dirty="0">
                <a:latin typeface="Arial" panose="020B0604020202020204" pitchFamily="34" charset="0"/>
                <a:cs typeface="Arial" panose="020B0604020202020204" pitchFamily="34" charset="0"/>
              </a:rPr>
              <a:t>Module 8 – Operations management</a:t>
            </a:r>
          </a:p>
        </p:txBody>
      </p:sp>
    </p:spTree>
    <p:extLst>
      <p:ext uri="{BB962C8B-B14F-4D97-AF65-F5344CB8AC3E}">
        <p14:creationId xmlns:p14="http://schemas.microsoft.com/office/powerpoint/2010/main" val="15954891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B01075C-94D0-40EF-844D-D3D1E61A7B2E}"/>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1" y="0"/>
            <a:ext cx="12191999"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Module 8 – Operations management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646331"/>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DESIGNING OPERATION SYSTEMS</a:t>
            </a:r>
          </a:p>
        </p:txBody>
      </p:sp>
      <p:pic>
        <p:nvPicPr>
          <p:cNvPr id="2" name="Picture 1"/>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1367117" y="2402939"/>
            <a:ext cx="9448800" cy="3543300"/>
          </a:xfrm>
          <a:prstGeom prst="rect">
            <a:avLst/>
          </a:prstGeom>
        </p:spPr>
      </p:pic>
      <p:sp>
        <p:nvSpPr>
          <p:cNvPr id="3" name="Rectangle 2"/>
          <p:cNvSpPr/>
          <p:nvPr/>
        </p:nvSpPr>
        <p:spPr>
          <a:xfrm>
            <a:off x="3093001" y="5910456"/>
            <a:ext cx="5110694" cy="338554"/>
          </a:xfrm>
          <a:prstGeom prst="rect">
            <a:avLst/>
          </a:prstGeom>
        </p:spPr>
        <p:txBody>
          <a:bodyPr wrap="none">
            <a:spAutoFit/>
          </a:bodyPr>
          <a:lstStyle/>
          <a:p>
            <a:r>
              <a:rPr lang="en-US" sz="1600" dirty="0">
                <a:latin typeface="Arial" charset="0"/>
                <a:ea typeface="Arial" charset="0"/>
                <a:cs typeface="Arial" charset="0"/>
              </a:rPr>
              <a:t>The product and service design development process.</a:t>
            </a:r>
          </a:p>
        </p:txBody>
      </p:sp>
    </p:spTree>
    <p:extLst>
      <p:ext uri="{BB962C8B-B14F-4D97-AF65-F5344CB8AC3E}">
        <p14:creationId xmlns:p14="http://schemas.microsoft.com/office/powerpoint/2010/main" val="753659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B01075C-94D0-40EF-844D-D3D1E61A7B2E}"/>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1" y="0"/>
            <a:ext cx="12191999"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Module 8 – Operations management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2862322"/>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USING OPERATION SYSTEMS</a:t>
            </a:r>
          </a:p>
          <a:p>
            <a:pPr>
              <a:lnSpc>
                <a:spcPct val="150000"/>
              </a:lnSpc>
            </a:pPr>
            <a:r>
              <a:rPr lang="en-GB" sz="2400" dirty="0">
                <a:latin typeface="Arial" panose="020B0604020202020204" pitchFamily="34" charset="0"/>
                <a:cs typeface="Arial" panose="020B0604020202020204" pitchFamily="34" charset="0"/>
              </a:rPr>
              <a:t>Efficiently managing the operating systems in a business includes:</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Operations management control;</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Purchasing management; and</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Inventory control.</a:t>
            </a:r>
          </a:p>
        </p:txBody>
      </p:sp>
    </p:spTree>
    <p:extLst>
      <p:ext uri="{BB962C8B-B14F-4D97-AF65-F5344CB8AC3E}">
        <p14:creationId xmlns:p14="http://schemas.microsoft.com/office/powerpoint/2010/main" val="13339123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B01075C-94D0-40EF-844D-D3D1E61A7B2E}"/>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1" y="0"/>
            <a:ext cx="12191999"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charset="0"/>
              <a:buChar char="•"/>
            </a:pP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Module 8 – Operations management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4524315"/>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MANAGING PRODUCTIVITY</a:t>
            </a:r>
          </a:p>
          <a:p>
            <a:pPr>
              <a:lnSpc>
                <a:spcPct val="150000"/>
              </a:lnSpc>
            </a:pPr>
            <a:r>
              <a:rPr lang="en-GB" sz="2400" dirty="0">
                <a:latin typeface="Arial" panose="020B0604020202020204" pitchFamily="34" charset="0"/>
                <a:cs typeface="Arial" panose="020B0604020202020204" pitchFamily="34" charset="0"/>
              </a:rPr>
              <a:t>Productivity is the relationship between inputs and inputs. The higher the output in comparison with input the more productive the business is. Factors influencing productivity are:</a:t>
            </a:r>
          </a:p>
          <a:p>
            <a:pPr marL="342900" indent="-342900">
              <a:lnSpc>
                <a:spcPct val="150000"/>
              </a:lnSpc>
              <a:buFont typeface="Arial" charset="0"/>
              <a:buChar char="•"/>
            </a:pPr>
            <a:r>
              <a:rPr lang="en-US" sz="2400" dirty="0">
                <a:latin typeface="Arial" charset="0"/>
                <a:ea typeface="Arial" charset="0"/>
                <a:cs typeface="Arial" charset="0"/>
              </a:rPr>
              <a:t>Management;</a:t>
            </a:r>
          </a:p>
          <a:p>
            <a:pPr marL="342900" indent="-342900">
              <a:lnSpc>
                <a:spcPct val="150000"/>
              </a:lnSpc>
              <a:buFont typeface="Arial" charset="0"/>
              <a:buChar char="•"/>
            </a:pPr>
            <a:r>
              <a:rPr lang="en-US" sz="2400" dirty="0">
                <a:latin typeface="Arial" charset="0"/>
                <a:ea typeface="Arial" charset="0"/>
                <a:cs typeface="Arial" charset="0"/>
              </a:rPr>
              <a:t>Employees</a:t>
            </a:r>
          </a:p>
          <a:p>
            <a:pPr marL="342900" indent="-342900">
              <a:lnSpc>
                <a:spcPct val="150000"/>
              </a:lnSpc>
              <a:buFont typeface="Arial" charset="0"/>
              <a:buChar char="•"/>
            </a:pPr>
            <a:r>
              <a:rPr lang="en-US" sz="2400" dirty="0">
                <a:latin typeface="Arial" charset="0"/>
                <a:ea typeface="Arial" charset="0"/>
                <a:cs typeface="Arial" charset="0"/>
              </a:rPr>
              <a:t>Raw materials;</a:t>
            </a:r>
          </a:p>
          <a:p>
            <a:pPr marL="342900" indent="-342900">
              <a:lnSpc>
                <a:spcPct val="150000"/>
              </a:lnSpc>
              <a:buFont typeface="Arial" charset="0"/>
              <a:buChar char="•"/>
            </a:pPr>
            <a:r>
              <a:rPr lang="en-US" sz="2400" dirty="0">
                <a:latin typeface="Arial" charset="0"/>
                <a:ea typeface="Arial" charset="0"/>
                <a:cs typeface="Arial" charset="0"/>
              </a:rPr>
              <a:t>Market conditions; and operations.</a:t>
            </a:r>
          </a:p>
        </p:txBody>
      </p:sp>
    </p:spTree>
    <p:extLst>
      <p:ext uri="{BB962C8B-B14F-4D97-AF65-F5344CB8AC3E}">
        <p14:creationId xmlns:p14="http://schemas.microsoft.com/office/powerpoint/2010/main" val="9987887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B01075C-94D0-40EF-844D-D3D1E61A7B2E}"/>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1" y="0"/>
            <a:ext cx="12191999"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Module 8 – Operations management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4524315"/>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MANAGING QUALITY</a:t>
            </a:r>
          </a:p>
          <a:p>
            <a:pPr>
              <a:lnSpc>
                <a:spcPct val="150000"/>
              </a:lnSpc>
            </a:pPr>
            <a:r>
              <a:rPr lang="en-GB" sz="2400" dirty="0">
                <a:latin typeface="Arial" panose="020B0604020202020204" pitchFamily="34" charset="0"/>
                <a:cs typeface="Arial" panose="020B0604020202020204" pitchFamily="34" charset="0"/>
              </a:rPr>
              <a:t>The basic requirements of a quality control system include the need to: </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Define what is to be measured;</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Determine the unit of measurement;</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Establish the desired level;</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Perform the measurement and compare it with the desired level; and</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Accept or reject the lot, or take the necessary steps to change the process.</a:t>
            </a:r>
          </a:p>
        </p:txBody>
      </p:sp>
    </p:spTree>
    <p:extLst>
      <p:ext uri="{BB962C8B-B14F-4D97-AF65-F5344CB8AC3E}">
        <p14:creationId xmlns:p14="http://schemas.microsoft.com/office/powerpoint/2010/main" val="276629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B01075C-94D0-40EF-844D-D3D1E61A7B2E}"/>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1" y="0"/>
            <a:ext cx="12191999"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Module 1 – Personal management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3970318"/>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PERSONAL MANAGEMENT</a:t>
            </a:r>
          </a:p>
          <a:p>
            <a:pPr>
              <a:lnSpc>
                <a:spcPct val="150000"/>
              </a:lnSpc>
            </a:pPr>
            <a:r>
              <a:rPr lang="en-GB" sz="2400" dirty="0">
                <a:latin typeface="Arial" panose="020B0604020202020204" pitchFamily="34" charset="0"/>
                <a:cs typeface="Arial" panose="020B0604020202020204" pitchFamily="34" charset="0"/>
              </a:rPr>
              <a:t>There are four key areas to bear in mind when making habits for effective personal management:</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Physical - Develops a healthy body and mind;</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Mental - Stimulates yourself mentally;</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Spiritual - Gives you direction and a purpose in life; and</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Social and emotional - Socialises; builds relationships.</a:t>
            </a:r>
          </a:p>
        </p:txBody>
      </p:sp>
    </p:spTree>
    <p:extLst>
      <p:ext uri="{BB962C8B-B14F-4D97-AF65-F5344CB8AC3E}">
        <p14:creationId xmlns:p14="http://schemas.microsoft.com/office/powerpoint/2010/main" val="2072028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B01075C-94D0-40EF-844D-D3D1E61A7B2E}"/>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1" y="0"/>
            <a:ext cx="12191999"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Module 1 – Personal management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3416320"/>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PERSONAL PLANNING</a:t>
            </a:r>
          </a:p>
          <a:p>
            <a:pPr>
              <a:lnSpc>
                <a:spcPct val="150000"/>
              </a:lnSpc>
            </a:pPr>
            <a:r>
              <a:rPr lang="en-GB" sz="2400" dirty="0">
                <a:latin typeface="Arial" panose="020B0604020202020204" pitchFamily="34" charset="0"/>
                <a:cs typeface="Arial" panose="020B0604020202020204" pitchFamily="34" charset="0"/>
              </a:rPr>
              <a:t>It’s important to be able prioritize and put the first things first when it comes to managing time and schedule. Looking at the goals that one wants to achieve, it is important to understand how much time is needed to dedicate to each goal. This will aid in building the most efficient and successful habits to do one’s best.</a:t>
            </a:r>
          </a:p>
        </p:txBody>
      </p:sp>
    </p:spTree>
    <p:extLst>
      <p:ext uri="{BB962C8B-B14F-4D97-AF65-F5344CB8AC3E}">
        <p14:creationId xmlns:p14="http://schemas.microsoft.com/office/powerpoint/2010/main" val="1450235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D4F8E16-7243-412B-9907-8E64F91C9395}"/>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1" y="0"/>
            <a:ext cx="12191999"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5" name="Rectangle 14">
            <a:extLst>
              <a:ext uri="{FF2B5EF4-FFF2-40B4-BE49-F238E27FC236}">
                <a16:creationId xmlns:a16="http://schemas.microsoft.com/office/drawing/2014/main" id="{09DBDF20-6C58-4C10-890E-E99404A4841A}"/>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2308324"/>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INTRODUCTION</a:t>
            </a:r>
          </a:p>
          <a:p>
            <a:pPr>
              <a:lnSpc>
                <a:spcPct val="150000"/>
              </a:lnSpc>
            </a:pPr>
            <a:r>
              <a:rPr lang="en-GB" sz="2400" dirty="0">
                <a:latin typeface="Arial" panose="020B0604020202020204" pitchFamily="34" charset="0"/>
                <a:cs typeface="Arial" panose="020B0604020202020204" pitchFamily="34" charset="0"/>
              </a:rPr>
              <a:t>Management should be seen as a process of directing the resources and efforts of a business towards opportunities to achieve profit. This takes place by planning and organising, and by applying leadership and control.</a:t>
            </a:r>
          </a:p>
        </p:txBody>
      </p:sp>
      <p:sp>
        <p:nvSpPr>
          <p:cNvPr id="9" name="TextBox 8">
            <a:extLst>
              <a:ext uri="{FF2B5EF4-FFF2-40B4-BE49-F238E27FC236}">
                <a16:creationId xmlns:a16="http://schemas.microsoft.com/office/drawing/2014/main" id="{73DE21AF-DCC8-47F2-BCAC-14C9406629F4}"/>
              </a:ext>
            </a:extLst>
          </p:cNvPr>
          <p:cNvSpPr txBox="1"/>
          <p:nvPr/>
        </p:nvSpPr>
        <p:spPr>
          <a:xfrm>
            <a:off x="669602" y="668500"/>
            <a:ext cx="10824882" cy="646331"/>
          </a:xfrm>
          <a:prstGeom prst="rect">
            <a:avLst/>
          </a:prstGeom>
          <a:noFill/>
        </p:spPr>
        <p:txBody>
          <a:bodyPr wrap="square" rtlCol="0">
            <a:spAutoFit/>
          </a:bodyPr>
          <a:lstStyle/>
          <a:p>
            <a:pPr algn="r"/>
            <a:r>
              <a:rPr lang="en-GB" sz="3600" b="1" dirty="0">
                <a:latin typeface="Arial" panose="020B0604020202020204" pitchFamily="34" charset="0"/>
                <a:cs typeface="Arial" panose="020B0604020202020204" pitchFamily="34" charset="0"/>
              </a:rPr>
              <a:t>Module 2 – Management</a:t>
            </a:r>
          </a:p>
        </p:txBody>
      </p:sp>
    </p:spTree>
    <p:extLst>
      <p:ext uri="{BB962C8B-B14F-4D97-AF65-F5344CB8AC3E}">
        <p14:creationId xmlns:p14="http://schemas.microsoft.com/office/powerpoint/2010/main" val="1076902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B01075C-94D0-40EF-844D-D3D1E61A7B2E}"/>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1" y="0"/>
            <a:ext cx="12191999"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Module 2 – Management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3970318"/>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RESPONSIBILITIES OF MANAGERS</a:t>
            </a:r>
          </a:p>
          <a:p>
            <a:r>
              <a:rPr lang="en-GB" sz="2400" dirty="0">
                <a:latin typeface="Arial" panose="020B0604020202020204" pitchFamily="34" charset="0"/>
                <a:cs typeface="Arial" panose="020B0604020202020204" pitchFamily="34" charset="0"/>
              </a:rPr>
              <a:t>The magnitude of a manager’s responsibilities is closely related to his/her position in a business. There are different levels to consider such as:</a:t>
            </a:r>
          </a:p>
          <a:p>
            <a:pPr marL="342900" indent="-342900">
              <a:buFont typeface="Arial" charset="0"/>
              <a:buChar char="•"/>
            </a:pPr>
            <a:r>
              <a:rPr lang="en-GB" sz="2400" dirty="0">
                <a:latin typeface="Arial" panose="020B0604020202020204" pitchFamily="34" charset="0"/>
                <a:cs typeface="Arial" panose="020B0604020202020204" pitchFamily="34" charset="0"/>
              </a:rPr>
              <a:t>Top level - managers at this level accept responsibility for the business as a whole;</a:t>
            </a:r>
          </a:p>
          <a:p>
            <a:pPr marL="342900" indent="-342900">
              <a:buFont typeface="Arial" charset="0"/>
              <a:buChar char="•"/>
            </a:pPr>
            <a:r>
              <a:rPr lang="en-GB" sz="2400" dirty="0">
                <a:latin typeface="Arial" panose="020B0604020202020204" pitchFamily="34" charset="0"/>
                <a:cs typeface="Arial" panose="020B0604020202020204" pitchFamily="34" charset="0"/>
              </a:rPr>
              <a:t>Middle </a:t>
            </a:r>
            <a:r>
              <a:rPr lang="mr-IN" sz="2400" dirty="0">
                <a:latin typeface="Arial" panose="020B0604020202020204" pitchFamily="34" charset="0"/>
                <a:cs typeface="Arial" panose="020B0604020202020204" pitchFamily="34" charset="0"/>
              </a:rPr>
              <a:t>-</a:t>
            </a:r>
            <a:r>
              <a:rPr lang="en-GB" sz="2400" dirty="0">
                <a:latin typeface="Arial" panose="020B0604020202020204" pitchFamily="34" charset="0"/>
                <a:cs typeface="Arial" panose="020B0604020202020204" pitchFamily="34" charset="0"/>
              </a:rPr>
              <a:t> management at this level varies according to the size of a company, but they normally accept responsibility for a specific department of a business; and</a:t>
            </a:r>
          </a:p>
          <a:p>
            <a:pPr marL="342900" indent="-342900">
              <a:buFont typeface="Arial" charset="0"/>
              <a:buChar char="•"/>
            </a:pPr>
            <a:r>
              <a:rPr lang="en-GB" sz="2400" dirty="0">
                <a:latin typeface="Arial" panose="020B0604020202020204" pitchFamily="34" charset="0"/>
                <a:cs typeface="Arial" panose="020B0604020202020204" pitchFamily="34" charset="0"/>
              </a:rPr>
              <a:t>Lower level </a:t>
            </a:r>
            <a:r>
              <a:rPr lang="mr-IN" sz="2400" dirty="0">
                <a:latin typeface="Arial" panose="020B0604020202020204" pitchFamily="34" charset="0"/>
                <a:cs typeface="Arial" panose="020B0604020202020204" pitchFamily="34" charset="0"/>
              </a:rPr>
              <a:t>–</a:t>
            </a:r>
            <a:r>
              <a:rPr lang="en-GB" sz="2400" dirty="0">
                <a:latin typeface="Arial" panose="020B0604020202020204" pitchFamily="34" charset="0"/>
                <a:cs typeface="Arial" panose="020B0604020202020204" pitchFamily="34" charset="0"/>
              </a:rPr>
              <a:t> management at this level entails supervising the workers to get </a:t>
            </a:r>
            <a:r>
              <a:rPr lang="en-GB" sz="2400" dirty="0" err="1">
                <a:latin typeface="Arial" panose="020B0604020202020204" pitchFamily="34" charset="0"/>
                <a:cs typeface="Arial" panose="020B0604020202020204" pitchFamily="34" charset="0"/>
              </a:rPr>
              <a:t>ajob</a:t>
            </a:r>
            <a:r>
              <a:rPr lang="en-GB" sz="2400" dirty="0">
                <a:latin typeface="Arial" panose="020B0604020202020204" pitchFamily="34" charset="0"/>
                <a:cs typeface="Arial" panose="020B0604020202020204" pitchFamily="34" charset="0"/>
              </a:rPr>
              <a:t> done.</a:t>
            </a:r>
          </a:p>
        </p:txBody>
      </p:sp>
    </p:spTree>
    <p:extLst>
      <p:ext uri="{BB962C8B-B14F-4D97-AF65-F5344CB8AC3E}">
        <p14:creationId xmlns:p14="http://schemas.microsoft.com/office/powerpoint/2010/main" val="1351637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B01075C-94D0-40EF-844D-D3D1E61A7B2E}"/>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1" y="0"/>
            <a:ext cx="12191999"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Module 2 – Management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7" y="1802775"/>
            <a:ext cx="10845052" cy="2862322"/>
          </a:xfrm>
          <a:prstGeom prst="rect">
            <a:avLst/>
          </a:prstGeom>
          <a:noFill/>
        </p:spPr>
        <p:txBody>
          <a:bodyPr wrap="square" numCol="1"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MANAGEMENT ENVIRONMENTS</a:t>
            </a:r>
          </a:p>
          <a:p>
            <a:pPr>
              <a:lnSpc>
                <a:spcPct val="150000"/>
              </a:lnSpc>
            </a:pPr>
            <a:r>
              <a:rPr lang="en-GB" sz="2400" dirty="0">
                <a:latin typeface="Arial" panose="020B0604020202020204" pitchFamily="34" charset="0"/>
                <a:cs typeface="Arial" panose="020B0604020202020204" pitchFamily="34" charset="0"/>
              </a:rPr>
              <a:t>There are different environments to consider:</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Internal environment (business);</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Direct external environment; and</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Indirect external environment.</a:t>
            </a:r>
          </a:p>
        </p:txBody>
      </p:sp>
    </p:spTree>
    <p:extLst>
      <p:ext uri="{BB962C8B-B14F-4D97-AF65-F5344CB8AC3E}">
        <p14:creationId xmlns:p14="http://schemas.microsoft.com/office/powerpoint/2010/main" val="1073022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B01075C-94D0-40EF-844D-D3D1E61A7B2E}"/>
              </a:ext>
            </a:extLst>
          </p:cNvPr>
          <p:cNvPicPr>
            <a:picLocks noChangeAspect="1"/>
          </p:cNvPicPr>
          <p:nvPr/>
        </p:nvPicPr>
        <p:blipFill rotWithShape="1">
          <a:blip r:embed="rId2" cstate="screen">
            <a:alphaModFix amt="50000"/>
            <a:extLst>
              <a:ext uri="{28A0092B-C50C-407E-A947-70E740481C1C}">
                <a14:useLocalDpi xmlns:a14="http://schemas.microsoft.com/office/drawing/2010/main"/>
              </a:ext>
            </a:extLst>
          </a:blip>
          <a:srcRect/>
          <a:stretch/>
        </p:blipFill>
        <p:spPr>
          <a:xfrm>
            <a:off x="-1021" y="0"/>
            <a:ext cx="12191999" cy="6862982"/>
          </a:xfrm>
          <a:prstGeom prst="rect">
            <a:avLst/>
          </a:prstGeom>
        </p:spPr>
      </p:pic>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Module 2 – Management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1754326"/>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MANAGERIAL DECISION-MAKING</a:t>
            </a:r>
          </a:p>
          <a:p>
            <a:pPr>
              <a:lnSpc>
                <a:spcPct val="150000"/>
              </a:lnSpc>
            </a:pPr>
            <a:r>
              <a:rPr lang="en-GB" sz="2400" dirty="0">
                <a:latin typeface="Arial" panose="020B0604020202020204" pitchFamily="34" charset="0"/>
                <a:cs typeface="Arial" panose="020B0604020202020204" pitchFamily="34" charset="0"/>
              </a:rPr>
              <a:t>A strategic planning process includes decisions regarding the future of a business.</a:t>
            </a:r>
          </a:p>
        </p:txBody>
      </p:sp>
      <p:pic>
        <p:nvPicPr>
          <p:cNvPr id="2" name="Picture 1"/>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3198852" y="3375518"/>
            <a:ext cx="4673600" cy="2438400"/>
          </a:xfrm>
          <a:prstGeom prst="rect">
            <a:avLst/>
          </a:prstGeom>
        </p:spPr>
      </p:pic>
      <p:sp>
        <p:nvSpPr>
          <p:cNvPr id="4" name="TextBox 3"/>
          <p:cNvSpPr txBox="1"/>
          <p:nvPr/>
        </p:nvSpPr>
        <p:spPr>
          <a:xfrm>
            <a:off x="3687314" y="5813918"/>
            <a:ext cx="4185138" cy="338554"/>
          </a:xfrm>
          <a:prstGeom prst="rect">
            <a:avLst/>
          </a:prstGeom>
          <a:noFill/>
        </p:spPr>
        <p:txBody>
          <a:bodyPr wrap="square" rtlCol="0">
            <a:spAutoFit/>
          </a:bodyPr>
          <a:lstStyle/>
          <a:p>
            <a:r>
              <a:rPr lang="en-US" sz="1600" dirty="0">
                <a:latin typeface="Arial" charset="0"/>
                <a:ea typeface="Arial" charset="0"/>
                <a:cs typeface="Arial" charset="0"/>
              </a:rPr>
              <a:t>Steps in the decision-making process</a:t>
            </a:r>
          </a:p>
        </p:txBody>
      </p:sp>
    </p:spTree>
    <p:extLst>
      <p:ext uri="{BB962C8B-B14F-4D97-AF65-F5344CB8AC3E}">
        <p14:creationId xmlns:p14="http://schemas.microsoft.com/office/powerpoint/2010/main" val="12355705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618</TotalTime>
  <Words>1789</Words>
  <Application>Microsoft Office PowerPoint</Application>
  <PresentationFormat>Widescreen</PresentationFormat>
  <Paragraphs>191</Paragraphs>
  <Slides>35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Brandon Grotesque Medium</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Ryk Cloete</dc:creator>
  <cp:lastModifiedBy>Ryk Cloete</cp:lastModifiedBy>
  <cp:revision>55</cp:revision>
  <dcterms:created xsi:type="dcterms:W3CDTF">2018-09-18T08:47:31Z</dcterms:created>
  <dcterms:modified xsi:type="dcterms:W3CDTF">2018-12-18T11:36:37Z</dcterms:modified>
</cp:coreProperties>
</file>