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1" r:id="rId5"/>
    <p:sldId id="262" r:id="rId6"/>
    <p:sldId id="263" r:id="rId7"/>
    <p:sldId id="273" r:id="rId8"/>
    <p:sldId id="264" r:id="rId9"/>
    <p:sldId id="265" r:id="rId10"/>
    <p:sldId id="277" r:id="rId11"/>
    <p:sldId id="278" r:id="rId12"/>
    <p:sldId id="266" r:id="rId13"/>
    <p:sldId id="267" r:id="rId14"/>
    <p:sldId id="268" r:id="rId15"/>
    <p:sldId id="284" r:id="rId16"/>
    <p:sldId id="285" r:id="rId17"/>
    <p:sldId id="286"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25"/>
    <p:restoredTop sz="94570"/>
  </p:normalViewPr>
  <p:slideViewPr>
    <p:cSldViewPr snapToGrid="0" snapToObjects="1">
      <p:cViewPr varScale="1">
        <p:scale>
          <a:sx n="54" d="100"/>
          <a:sy n="54" d="100"/>
        </p:scale>
        <p:origin x="102" y="32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1C996-B2B9-5240-B316-5F32F694CD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150061-F33B-1B4A-91E5-C949D034E9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85B5E1-A19B-704F-8702-F512E944222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4DE411AE-BFF1-9A41-83A8-41AAE6C746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A59E9A-86AB-234B-9208-CBE0FF33772B}"/>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53042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51DE-1CDB-1F4B-BC0E-3B66D909FC8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EF3569-F8AB-9A4A-994A-749B93653A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E29316-AB93-C642-9A75-2F6D0AE98E05}"/>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C3B41DCC-FA20-DC41-8FAD-2CE86B5F0C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09FB14-979F-B449-9D48-74BE686816FB}"/>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25844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5250C3-D53E-A041-A9DB-1045605D2E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8BA64DC-20F7-AD49-920F-A006498DE1F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99E27B-924A-0249-8B0C-E673A4375B98}"/>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F876B186-AD16-124B-BE89-F100238EF6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7A8E32-8AA1-6E4A-8993-363D1F968077}"/>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67625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5DF35-2610-7D4D-A15B-38E23A711C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774792-A591-0C43-A39A-596364DDF4C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12403-A56B-954C-A4E0-716C875DB96A}"/>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A7D762AB-59D0-F04F-8C34-35F2AECCAE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6A6CB-52D2-5B4D-B0FC-E5CA94A6915A}"/>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569762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1E9E-6383-934F-A592-666F1B477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55E675-05B5-8645-ABC3-CFFE91C188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F9AC746-9B0D-AD4C-AA37-3E481335992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29A9664B-DEB2-6849-B2CF-91A197B6BC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BE64E7-1787-0E4B-93E6-10DABAC204FD}"/>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399638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E4FC-0EE0-9F47-8AB9-6678F2305D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D65237-F45C-1842-9DF3-370D3AB1BA1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79DEFCD-7FF3-DE43-BDE5-42CE773DA46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09812F5-1021-C246-B4E4-D46D0E2A6C6E}"/>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47A7527D-1E2A-5442-8A21-63CF03ECB3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6B47F9-C074-D34C-8B3E-49A1E821EA07}"/>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59990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F142-7397-134B-8816-B6156965040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0A7593-10F5-D546-8CC0-773B3A36B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156E0F-EE48-2446-9BFD-94C0BB5E1C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F408884-E1C4-6A41-8A74-F235FF4DE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501CA7-3A87-F941-9BEB-6AD71F516B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B77EB5-BB91-C246-A4C2-A6511A489F2D}"/>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8" name="Footer Placeholder 7">
            <a:extLst>
              <a:ext uri="{FF2B5EF4-FFF2-40B4-BE49-F238E27FC236}">
                <a16:creationId xmlns:a16="http://schemas.microsoft.com/office/drawing/2014/main" id="{0C68161F-E103-774E-AF32-7A1536F5946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B688133-4C64-B241-BAFD-20C898ED8F79}"/>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66876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F5658-9AB8-6D47-82B1-FE28A75209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2EFBAAB-5A28-3646-B5A3-3C70F15071A6}"/>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4" name="Footer Placeholder 3">
            <a:extLst>
              <a:ext uri="{FF2B5EF4-FFF2-40B4-BE49-F238E27FC236}">
                <a16:creationId xmlns:a16="http://schemas.microsoft.com/office/drawing/2014/main" id="{BC549E09-20BB-EC43-86CE-81E72A3A8F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380216F-DEAD-FA4E-9959-32A9F9EE2B5F}"/>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85926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CD9C0C-84EB-D04C-AE55-EA2CA6003F1C}"/>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3" name="Footer Placeholder 2">
            <a:extLst>
              <a:ext uri="{FF2B5EF4-FFF2-40B4-BE49-F238E27FC236}">
                <a16:creationId xmlns:a16="http://schemas.microsoft.com/office/drawing/2014/main" id="{52DDEC6D-E524-4446-ACF7-5E570DDFAD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877F6E-5903-8A4F-B6B4-506ADA2BF843}"/>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201812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1C2AF-CB84-CE4D-BB17-9BCD0BEE0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99B20B3-45CE-EC4E-BA6D-FA4FD4B16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54BC5E-71F7-E742-9409-CA8CA235B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E0B373-D001-604D-982A-08CA677FD784}"/>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540A53A4-9FF5-354D-9804-63AC381E50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6BE2C6-B8B8-094D-A85A-744FFA7DFD34}"/>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156639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97EDF-2AC2-6D43-91AD-2FC7CA5634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71A7A0-8EE4-5F4E-8431-6698219AC6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FA29AC0-5F77-6A4E-9E7E-2470D20875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F012124-AAD0-434C-BB3D-99DF851B953C}"/>
              </a:ext>
            </a:extLst>
          </p:cNvPr>
          <p:cNvSpPr>
            <a:spLocks noGrp="1"/>
          </p:cNvSpPr>
          <p:nvPr>
            <p:ph type="dt" sz="half" idx="10"/>
          </p:nvPr>
        </p:nvSpPr>
        <p:spPr/>
        <p:txBody>
          <a:bodyPr/>
          <a:lstStyle/>
          <a:p>
            <a:fld id="{6E9B9E68-4850-8440-9130-1569DB7DBD3D}" type="datetimeFigureOut">
              <a:rPr lang="en-GB" smtClean="0"/>
              <a:t>18/12/2018</a:t>
            </a:fld>
            <a:endParaRPr lang="en-GB"/>
          </a:p>
        </p:txBody>
      </p:sp>
      <p:sp>
        <p:nvSpPr>
          <p:cNvPr id="6" name="Footer Placeholder 5">
            <a:extLst>
              <a:ext uri="{FF2B5EF4-FFF2-40B4-BE49-F238E27FC236}">
                <a16:creationId xmlns:a16="http://schemas.microsoft.com/office/drawing/2014/main" id="{EA971030-798C-1C48-9A71-7398ECA861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1CB539-5901-1540-9072-7C0C108B2F3C}"/>
              </a:ext>
            </a:extLst>
          </p:cNvPr>
          <p:cNvSpPr>
            <a:spLocks noGrp="1"/>
          </p:cNvSpPr>
          <p:nvPr>
            <p:ph type="sldNum" sz="quarter" idx="12"/>
          </p:nvPr>
        </p:nvSpPr>
        <p:spPr/>
        <p:txBody>
          <a:bodyPr/>
          <a:lstStyle/>
          <a:p>
            <a:fld id="{D35ECE69-9CD1-F14B-A56D-9503437A8985}" type="slidenum">
              <a:rPr lang="en-GB" smtClean="0"/>
              <a:t>‹#›</a:t>
            </a:fld>
            <a:endParaRPr lang="en-GB"/>
          </a:p>
        </p:txBody>
      </p:sp>
    </p:spTree>
    <p:extLst>
      <p:ext uri="{BB962C8B-B14F-4D97-AF65-F5344CB8AC3E}">
        <p14:creationId xmlns:p14="http://schemas.microsoft.com/office/powerpoint/2010/main" val="95305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A0815C-FC18-0D4F-9BB0-7E51A018C2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A39992-E157-964F-9AA8-EEFBFFCC11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1A1A3F-696C-0B4F-B81C-505E822DA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B9E68-4850-8440-9130-1569DB7DBD3D}" type="datetimeFigureOut">
              <a:rPr lang="en-GB" smtClean="0"/>
              <a:t>18/12/2018</a:t>
            </a:fld>
            <a:endParaRPr lang="en-GB"/>
          </a:p>
        </p:txBody>
      </p:sp>
      <p:sp>
        <p:nvSpPr>
          <p:cNvPr id="5" name="Footer Placeholder 4">
            <a:extLst>
              <a:ext uri="{FF2B5EF4-FFF2-40B4-BE49-F238E27FC236}">
                <a16:creationId xmlns:a16="http://schemas.microsoft.com/office/drawing/2014/main" id="{775A592D-4E04-0940-8787-6F9AF0A732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0887DF6-B662-1A43-8D83-3032652B80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ECE69-9CD1-F14B-A56D-9503437A8985}" type="slidenum">
              <a:rPr lang="en-GB" smtClean="0"/>
              <a:t>‹#›</a:t>
            </a:fld>
            <a:endParaRPr lang="en-GB"/>
          </a:p>
        </p:txBody>
      </p:sp>
    </p:spTree>
    <p:extLst>
      <p:ext uri="{BB962C8B-B14F-4D97-AF65-F5344CB8AC3E}">
        <p14:creationId xmlns:p14="http://schemas.microsoft.com/office/powerpoint/2010/main" val="4217366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AECB63D-F7E1-4DCE-8356-9EC39BF48B23}"/>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 y="0"/>
            <a:ext cx="12192000" cy="6862982"/>
          </a:xfrm>
          <a:prstGeom prst="rect">
            <a:avLst/>
          </a:prstGeom>
        </p:spPr>
      </p:pic>
      <p:sp>
        <p:nvSpPr>
          <p:cNvPr id="6" name="TextBox 5">
            <a:extLst>
              <a:ext uri="{FF2B5EF4-FFF2-40B4-BE49-F238E27FC236}">
                <a16:creationId xmlns:a16="http://schemas.microsoft.com/office/drawing/2014/main" id="{2010E631-21CE-6343-B0E6-9C72C5DAC70D}"/>
              </a:ext>
            </a:extLst>
          </p:cNvPr>
          <p:cNvSpPr txBox="1"/>
          <p:nvPr/>
        </p:nvSpPr>
        <p:spPr>
          <a:xfrm>
            <a:off x="-1020" y="5108656"/>
            <a:ext cx="12191999" cy="1754326"/>
          </a:xfrm>
          <a:prstGeom prst="rect">
            <a:avLst/>
          </a:prstGeom>
          <a:solidFill>
            <a:schemeClr val="accent2"/>
          </a:solidFill>
        </p:spPr>
        <p:txBody>
          <a:bodyPr wrap="square" rtlCol="0">
            <a:spAutoFit/>
          </a:bodyPr>
          <a:lstStyle/>
          <a:p>
            <a:pPr algn="r"/>
            <a:r>
              <a:rPr lang="en-GB" sz="5400" b="1" dirty="0">
                <a:solidFill>
                  <a:schemeClr val="bg1"/>
                </a:solidFill>
                <a:latin typeface="Brandon Grotesque Medium" panose="020B0603020203060202" pitchFamily="34" charset="77"/>
              </a:rPr>
              <a:t>Computerised Financial Systems</a:t>
            </a:r>
          </a:p>
          <a:p>
            <a:pPr algn="r"/>
            <a:r>
              <a:rPr lang="en-GB" sz="5400" b="1" dirty="0">
                <a:solidFill>
                  <a:schemeClr val="bg1"/>
                </a:solidFill>
                <a:latin typeface="Brandon Grotesque Medium" panose="020B0603020203060202" pitchFamily="34" charset="77"/>
              </a:rPr>
              <a:t>N5</a:t>
            </a:r>
          </a:p>
        </p:txBody>
      </p:sp>
      <p:pic>
        <p:nvPicPr>
          <p:cNvPr id="8" name="Picture 7">
            <a:extLst>
              <a:ext uri="{FF2B5EF4-FFF2-40B4-BE49-F238E27FC236}">
                <a16:creationId xmlns:a16="http://schemas.microsoft.com/office/drawing/2014/main" id="{AEAFD9B4-3832-9845-B14D-BFFC5D28A267}"/>
              </a:ext>
            </a:extLst>
          </p:cNvPr>
          <p:cNvPicPr>
            <a:picLocks noChangeAspect="1"/>
          </p:cNvPicPr>
          <p:nvPr/>
        </p:nvPicPr>
        <p:blipFill>
          <a:blip r:embed="rId3"/>
          <a:stretch>
            <a:fillRect/>
          </a:stretch>
        </p:blipFill>
        <p:spPr>
          <a:xfrm>
            <a:off x="-1523627" y="-858622"/>
            <a:ext cx="6512486" cy="6512486"/>
          </a:xfrm>
          <a:prstGeom prst="rect">
            <a:avLst/>
          </a:prstGeom>
        </p:spPr>
      </p:pic>
    </p:spTree>
    <p:extLst>
      <p:ext uri="{BB962C8B-B14F-4D97-AF65-F5344CB8AC3E}">
        <p14:creationId xmlns:p14="http://schemas.microsoft.com/office/powerpoint/2010/main" val="380010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6 – Manufacturing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INCOME STATEMENT</a:t>
            </a:r>
          </a:p>
          <a:p>
            <a:pPr>
              <a:lnSpc>
                <a:spcPct val="150000"/>
              </a:lnSpc>
            </a:pPr>
            <a:r>
              <a:rPr lang="en-GB" sz="2400" dirty="0">
                <a:latin typeface="Arial" panose="020B0604020202020204" pitchFamily="34" charset="0"/>
                <a:cs typeface="Arial" panose="020B0604020202020204" pitchFamily="34" charset="0"/>
              </a:rPr>
              <a:t>The Income statement of a manufacturing business undertaking makes provision for the accounting aspects that are specific to this type of business. The cost of goods manufactured in a manufacturing undertaking corresponds with the cost of goods purchased in a trading undertaking. </a:t>
            </a:r>
          </a:p>
        </p:txBody>
      </p:sp>
    </p:spTree>
    <p:extLst>
      <p:ext uri="{BB962C8B-B14F-4D97-AF65-F5344CB8AC3E}">
        <p14:creationId xmlns:p14="http://schemas.microsoft.com/office/powerpoint/2010/main" val="1599237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6 – Manufacturing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BALANCE SHEET</a:t>
            </a:r>
          </a:p>
          <a:p>
            <a:pPr>
              <a:lnSpc>
                <a:spcPct val="150000"/>
              </a:lnSpc>
            </a:pPr>
            <a:r>
              <a:rPr lang="en-GB" sz="2400" dirty="0">
                <a:latin typeface="Arial" panose="020B0604020202020204" pitchFamily="34" charset="0"/>
                <a:cs typeface="Arial" panose="020B0604020202020204" pitchFamily="34" charset="0"/>
              </a:rPr>
              <a:t>The balance sheet of a manufacturing business undertaking corresponds with that of a trading business undertaking, generally speaking. The most important difference is in respect of the inventories. Raw materials, finished goods, work-in-process and consumable goods appear in the balance sheet of a manufacturing undertaking as part of the notes dealing with inventories.</a:t>
            </a:r>
          </a:p>
        </p:txBody>
      </p:sp>
    </p:spTree>
    <p:extLst>
      <p:ext uri="{BB962C8B-B14F-4D97-AF65-F5344CB8AC3E}">
        <p14:creationId xmlns:p14="http://schemas.microsoft.com/office/powerpoint/2010/main" val="1849293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THE BALANCE SHEET</a:t>
            </a:r>
          </a:p>
          <a:p>
            <a:pPr>
              <a:lnSpc>
                <a:spcPct val="150000"/>
              </a:lnSpc>
            </a:pPr>
            <a:r>
              <a:rPr lang="en-GB" sz="2400" dirty="0">
                <a:latin typeface="Arial" panose="020B0604020202020204" pitchFamily="34" charset="0"/>
                <a:cs typeface="Arial" panose="020B0604020202020204" pitchFamily="34" charset="0"/>
              </a:rPr>
              <a:t>The balance sheet is a statement that reflects the financial position of a business undertaking over a specific period. It shows the financial position of the business in terms of assets, owner’s equity and liabilities. The total assets are equal to the total equity and liabilities. The balance sheet consists of two sections: namely an Asset section and an Equity and liability section.</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7 – Balance sheet</a:t>
            </a:r>
          </a:p>
        </p:txBody>
      </p:sp>
    </p:spTree>
    <p:extLst>
      <p:ext uri="{BB962C8B-B14F-4D97-AF65-F5344CB8AC3E}">
        <p14:creationId xmlns:p14="http://schemas.microsoft.com/office/powerpoint/2010/main" val="1509919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CASH FLOW STATEMENT</a:t>
            </a:r>
          </a:p>
          <a:p>
            <a:pPr>
              <a:lnSpc>
                <a:spcPct val="150000"/>
              </a:lnSpc>
            </a:pPr>
            <a:r>
              <a:rPr lang="en-GB" sz="2400" dirty="0">
                <a:latin typeface="Arial" panose="020B0604020202020204" pitchFamily="34" charset="0"/>
                <a:cs typeface="Arial" panose="020B0604020202020204" pitchFamily="34" charset="0"/>
              </a:rPr>
              <a:t>A cash flow statement shows the inflow and outflow of cash of a business enterprise for a specific financial period. The income statement provides information on incomes and expenses during the financial period. The cash flow statement provides information on the source of all cash, as well as the application thereof, during the financial period.</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8 – Cash flow</a:t>
            </a:r>
          </a:p>
        </p:txBody>
      </p:sp>
    </p:spTree>
    <p:extLst>
      <p:ext uri="{BB962C8B-B14F-4D97-AF65-F5344CB8AC3E}">
        <p14:creationId xmlns:p14="http://schemas.microsoft.com/office/powerpoint/2010/main" val="16040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SETUP ASSISTANT</a:t>
            </a:r>
          </a:p>
          <a:p>
            <a:pPr>
              <a:lnSpc>
                <a:spcPct val="150000"/>
              </a:lnSpc>
            </a:pPr>
            <a:r>
              <a:rPr lang="en-GB" sz="2400" dirty="0">
                <a:latin typeface="Arial" panose="020B0604020202020204" pitchFamily="34" charset="0"/>
                <a:cs typeface="Arial" panose="020B0604020202020204" pitchFamily="34" charset="0"/>
              </a:rPr>
              <a:t>The Setup Assistant is a set of screens that guides the payroll administrator through the procedure of setting up a company to run a computerised payroll system from scratch. Details and information of the company are completed on the screens that are provided.</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9 – Payroll</a:t>
            </a:r>
          </a:p>
        </p:txBody>
      </p:sp>
    </p:spTree>
    <p:extLst>
      <p:ext uri="{BB962C8B-B14F-4D97-AF65-F5344CB8AC3E}">
        <p14:creationId xmlns:p14="http://schemas.microsoft.com/office/powerpoint/2010/main" val="1643146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9 – Payroll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308324"/>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PAYSLIPS</a:t>
            </a:r>
          </a:p>
          <a:p>
            <a:pPr>
              <a:lnSpc>
                <a:spcPct val="150000"/>
              </a:lnSpc>
            </a:pPr>
            <a:r>
              <a:rPr lang="en-GB" sz="2400" dirty="0">
                <a:latin typeface="Arial" panose="020B0604020202020204" pitchFamily="34" charset="0"/>
                <a:cs typeface="Arial" panose="020B0604020202020204" pitchFamily="34" charset="0"/>
              </a:rPr>
              <a:t>The capturing and editing of the pay period’s payslips are completed as the first stage of the payroll run. The payslip screen consists of the following six different tabs:</a:t>
            </a:r>
          </a:p>
        </p:txBody>
      </p:sp>
      <p:sp>
        <p:nvSpPr>
          <p:cNvPr id="2" name="Rectangle 1"/>
          <p:cNvSpPr/>
          <p:nvPr/>
        </p:nvSpPr>
        <p:spPr>
          <a:xfrm>
            <a:off x="793376" y="3952056"/>
            <a:ext cx="10953750" cy="2308324"/>
          </a:xfrm>
          <a:prstGeom prst="rect">
            <a:avLst/>
          </a:prstGeom>
        </p:spPr>
        <p:txBody>
          <a:bodyPr wrap="square" numCol="2">
            <a:spAutoFit/>
          </a:bodyPr>
          <a:lstStyle/>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Payslips;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Income transactions;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Deduction transactions;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Benefit transactions;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Contributed transactions;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Leave transactions;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Default transactions.</a:t>
            </a:r>
          </a:p>
        </p:txBody>
      </p:sp>
    </p:spTree>
    <p:extLst>
      <p:ext uri="{BB962C8B-B14F-4D97-AF65-F5344CB8AC3E}">
        <p14:creationId xmlns:p14="http://schemas.microsoft.com/office/powerpoint/2010/main" val="1682437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9 – Payroll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PAYROLL RUN</a:t>
            </a:r>
          </a:p>
          <a:p>
            <a:pPr>
              <a:lnSpc>
                <a:spcPct val="150000"/>
              </a:lnSpc>
            </a:pPr>
            <a:r>
              <a:rPr lang="en-GB" sz="2400" dirty="0">
                <a:latin typeface="Arial" panose="020B0604020202020204" pitchFamily="34" charset="0"/>
                <a:cs typeface="Arial" panose="020B0604020202020204" pitchFamily="34" charset="0"/>
              </a:rPr>
              <a:t>The Payroll Run is see the second stage. The Payroll Run involves the final calculation and printing of the payslips.</a:t>
            </a:r>
          </a:p>
        </p:txBody>
      </p:sp>
    </p:spTree>
    <p:extLst>
      <p:ext uri="{BB962C8B-B14F-4D97-AF65-F5344CB8AC3E}">
        <p14:creationId xmlns:p14="http://schemas.microsoft.com/office/powerpoint/2010/main" val="56956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9 – Payroll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CLEAR RUN FLAGS</a:t>
            </a:r>
          </a:p>
          <a:p>
            <a:pPr>
              <a:lnSpc>
                <a:spcPct val="150000"/>
              </a:lnSpc>
            </a:pPr>
            <a:r>
              <a:rPr lang="en-GB" sz="2400" dirty="0">
                <a:latin typeface="Arial" panose="020B0604020202020204" pitchFamily="34" charset="0"/>
                <a:cs typeface="Arial" panose="020B0604020202020204" pitchFamily="34" charset="0"/>
              </a:rPr>
              <a:t>The Clear Run Flags option allows the payroll administrator the opportunity to reset “flags” to allow the employee’s payslip to be recalculated and edited if errors occurred in the initial payroll run. Once the flags have been reset, the payroll administrator is able to edit the employee’s payslips and then repeat the payroll run.</a:t>
            </a:r>
          </a:p>
        </p:txBody>
      </p:sp>
    </p:spTree>
    <p:extLst>
      <p:ext uri="{BB962C8B-B14F-4D97-AF65-F5344CB8AC3E}">
        <p14:creationId xmlns:p14="http://schemas.microsoft.com/office/powerpoint/2010/main" val="3645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9 – Payroll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970318"/>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PAY PERIOD UPDATE</a:t>
            </a:r>
          </a:p>
          <a:p>
            <a:pPr>
              <a:lnSpc>
                <a:spcPct val="150000"/>
              </a:lnSpc>
            </a:pPr>
            <a:r>
              <a:rPr lang="en-GB" sz="2400" dirty="0">
                <a:latin typeface="Arial" panose="020B0604020202020204" pitchFamily="34" charset="0"/>
                <a:cs typeface="Arial" panose="020B0604020202020204" pitchFamily="34" charset="0"/>
              </a:rPr>
              <a:t>The Pay Period Update is the last step in the processing periodic payslips for the employees. At the pay period update, the current period’s payslip information is saved into history. No changes can be made to the information that is saved in the history. A Pay Period Update can only be run after the payroll run has been performed for all the employees in a specific pay frequency.</a:t>
            </a:r>
          </a:p>
        </p:txBody>
      </p:sp>
    </p:spTree>
    <p:extLst>
      <p:ext uri="{BB962C8B-B14F-4D97-AF65-F5344CB8AC3E}">
        <p14:creationId xmlns:p14="http://schemas.microsoft.com/office/powerpoint/2010/main" val="856865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A spreadsheet program is used to manipulate and perform numerical calculations. With the aid of a spreadsheet, one is able to perform various calculations ranging from very simple to very complex mathematical and financial calculations.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1 – Spreadsheets</a:t>
            </a:r>
          </a:p>
        </p:txBody>
      </p:sp>
    </p:spTree>
    <p:extLst>
      <p:ext uri="{BB962C8B-B14F-4D97-AF65-F5344CB8AC3E}">
        <p14:creationId xmlns:p14="http://schemas.microsoft.com/office/powerpoint/2010/main" val="35620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1 – Spreadsheets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PRACTICAL APPLICATIONS </a:t>
            </a:r>
          </a:p>
          <a:p>
            <a:pPr>
              <a:lnSpc>
                <a:spcPct val="150000"/>
              </a:lnSpc>
            </a:pPr>
            <a:r>
              <a:rPr lang="en-GB" sz="2400" dirty="0">
                <a:latin typeface="Arial" panose="020B0604020202020204" pitchFamily="34" charset="0"/>
                <a:cs typeface="Arial" panose="020B0604020202020204" pitchFamily="34" charset="0"/>
              </a:rPr>
              <a:t>In the business world and commerce a spreadsheet program is an essential and useful tool to assist with calculations. With this tool at hand, the management is able to analyse statistics, make informed decisions and draw conclusions.</a:t>
            </a:r>
          </a:p>
        </p:txBody>
      </p:sp>
    </p:spTree>
    <p:extLst>
      <p:ext uri="{BB962C8B-B14F-4D97-AF65-F5344CB8AC3E}">
        <p14:creationId xmlns:p14="http://schemas.microsoft.com/office/powerpoint/2010/main" val="2961446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200329"/>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USING A SPREADSHEET FOR KEEPING INVENTORY</a:t>
            </a:r>
          </a:p>
          <a:p>
            <a:pPr>
              <a:lnSpc>
                <a:spcPct val="150000"/>
              </a:lnSpc>
            </a:pPr>
            <a:r>
              <a:rPr lang="en-GB" sz="2400" dirty="0">
                <a:latin typeface="Arial" panose="020B0604020202020204" pitchFamily="34" charset="0"/>
                <a:cs typeface="Arial" panose="020B0604020202020204" pitchFamily="34" charset="0"/>
              </a:rPr>
              <a:t>The inventory sheet should consist of at least five inventory items which are:</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2 – Stock reports</a:t>
            </a:r>
          </a:p>
        </p:txBody>
      </p:sp>
      <p:sp>
        <p:nvSpPr>
          <p:cNvPr id="2" name="Rectangle 1"/>
          <p:cNvSpPr/>
          <p:nvPr/>
        </p:nvSpPr>
        <p:spPr>
          <a:xfrm>
            <a:off x="793376" y="3003105"/>
            <a:ext cx="11301234" cy="3416320"/>
          </a:xfrm>
          <a:prstGeom prst="rect">
            <a:avLst/>
          </a:prstGeom>
        </p:spPr>
        <p:txBody>
          <a:bodyPr wrap="square" numCol="2">
            <a:spAutoFit/>
          </a:bodyPr>
          <a:lstStyle/>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Inventory code;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Item code;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Quantity;</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Cost price;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Selling price;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Value Added Tax (VAT);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Selling price VAT included;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Selling price VAT excluded;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Gross profit amount;</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Gross profit percentage;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Column totals.</a:t>
            </a:r>
          </a:p>
        </p:txBody>
      </p:sp>
    </p:spTree>
    <p:extLst>
      <p:ext uri="{BB962C8B-B14F-4D97-AF65-F5344CB8AC3E}">
        <p14:creationId xmlns:p14="http://schemas.microsoft.com/office/powerpoint/2010/main" val="104173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USING A SPREADSHEET TO PRODUCE STOCK CARDS</a:t>
            </a:r>
          </a:p>
          <a:p>
            <a:pPr>
              <a:lnSpc>
                <a:spcPct val="150000"/>
              </a:lnSpc>
            </a:pPr>
            <a:r>
              <a:rPr lang="en-GB" sz="2400" dirty="0">
                <a:latin typeface="Arial" panose="020B0604020202020204" pitchFamily="34" charset="0"/>
                <a:cs typeface="Arial" panose="020B0604020202020204" pitchFamily="34" charset="0"/>
              </a:rPr>
              <a:t>There are different methods: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First-in-first-out (FIFO);</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Last-in-first-out (LIFO)</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Average cost price; and</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Specific identification method.</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3 – Stock cards</a:t>
            </a:r>
          </a:p>
        </p:txBody>
      </p:sp>
    </p:spTree>
    <p:extLst>
      <p:ext uri="{BB962C8B-B14F-4D97-AF65-F5344CB8AC3E}">
        <p14:creationId xmlns:p14="http://schemas.microsoft.com/office/powerpoint/2010/main" val="154281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3416320"/>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INTRODUCTION</a:t>
            </a:r>
          </a:p>
          <a:p>
            <a:pPr>
              <a:lnSpc>
                <a:spcPct val="150000"/>
              </a:lnSpc>
            </a:pPr>
            <a:r>
              <a:rPr lang="en-GB" sz="2400" dirty="0">
                <a:latin typeface="Arial" panose="020B0604020202020204" pitchFamily="34" charset="0"/>
                <a:cs typeface="Arial" panose="020B0604020202020204" pitchFamily="34" charset="0"/>
              </a:rPr>
              <a:t>Most businesses employ workers. These workers have to be remunerated for the work that that they have done on behalf of the business. The remuneration can be made on a daily, weekly, fortnightly or monthly basis. The business is required to keep records of the expenditure of salaries and wages.</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4 – Salaries and wages</a:t>
            </a:r>
          </a:p>
        </p:txBody>
      </p:sp>
    </p:spTree>
    <p:extLst>
      <p:ext uri="{BB962C8B-B14F-4D97-AF65-F5344CB8AC3E}">
        <p14:creationId xmlns:p14="http://schemas.microsoft.com/office/powerpoint/2010/main" val="1196100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3" name="Rectangle 12">
            <a:extLst>
              <a:ext uri="{FF2B5EF4-FFF2-40B4-BE49-F238E27FC236}">
                <a16:creationId xmlns:a16="http://schemas.microsoft.com/office/drawing/2014/main" id="{10263B4C-A81D-4191-97B2-8862E2CB37E6}"/>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7BA99E4-F4F5-8D43-A38A-E11589EDCD02}"/>
              </a:ext>
            </a:extLst>
          </p:cNvPr>
          <p:cNvSpPr txBox="1"/>
          <p:nvPr/>
        </p:nvSpPr>
        <p:spPr>
          <a:xfrm>
            <a:off x="669602" y="668500"/>
            <a:ext cx="10824882" cy="461665"/>
          </a:xfrm>
          <a:prstGeom prst="rect">
            <a:avLst/>
          </a:prstGeom>
          <a:noFill/>
        </p:spPr>
        <p:txBody>
          <a:bodyPr wrap="square" rtlCol="0">
            <a:spAutoFit/>
          </a:bodyPr>
          <a:lstStyle/>
          <a:p>
            <a:pPr algn="r"/>
            <a:r>
              <a:rPr lang="en-GB" sz="2400" b="1" dirty="0">
                <a:latin typeface="Arial" panose="020B0604020202020204" pitchFamily="34" charset="0"/>
                <a:cs typeface="Arial" panose="020B0604020202020204" pitchFamily="34" charset="0"/>
              </a:rPr>
              <a:t>Module 4 – Salaries and wages (continued)</a:t>
            </a:r>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4524315"/>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USING A SPREADSHEET FOR THE SALARIES AND WAGES JOURNALS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Salaries are paid to employees for the work that they have done.</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Deductions are the amounts that are deducted from the gross salaries or gross wages.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Contributions are additional contributions that are made by the employer towards the various employee funds.</a:t>
            </a:r>
          </a:p>
          <a:p>
            <a:pPr marL="342900" indent="-342900">
              <a:lnSpc>
                <a:spcPct val="150000"/>
              </a:lnSpc>
              <a:buFont typeface="Arial" charset="0"/>
              <a:buChar char="•"/>
            </a:pPr>
            <a:r>
              <a:rPr lang="en-GB" sz="2400" dirty="0">
                <a:latin typeface="Arial" panose="020B0604020202020204" pitchFamily="34" charset="0"/>
                <a:cs typeface="Arial" panose="020B0604020202020204" pitchFamily="34" charset="0"/>
              </a:rPr>
              <a:t>A Salaries Journal provides for gross salary, deductions, employer’s contributions and net salary.</a:t>
            </a:r>
          </a:p>
        </p:txBody>
      </p:sp>
    </p:spTree>
    <p:extLst>
      <p:ext uri="{BB962C8B-B14F-4D97-AF65-F5344CB8AC3E}">
        <p14:creationId xmlns:p14="http://schemas.microsoft.com/office/powerpoint/2010/main" val="36892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2862322"/>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INCOME STATEMENT</a:t>
            </a:r>
          </a:p>
          <a:p>
            <a:pPr>
              <a:lnSpc>
                <a:spcPct val="150000"/>
              </a:lnSpc>
            </a:pPr>
            <a:r>
              <a:rPr lang="en-GB" sz="2400" dirty="0">
                <a:latin typeface="Arial" panose="020B0604020202020204" pitchFamily="34" charset="0"/>
                <a:cs typeface="Arial" panose="020B0604020202020204" pitchFamily="34" charset="0"/>
              </a:rPr>
              <a:t>An income statement is a financial statement that is drawn up for a given accounting period. This statement contains details of income and expenditure and will indicate whether the business has made a profit or a loss for the period.</a:t>
            </a: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5 – Income statement</a:t>
            </a:r>
          </a:p>
        </p:txBody>
      </p:sp>
    </p:spTree>
    <p:extLst>
      <p:ext uri="{BB962C8B-B14F-4D97-AF65-F5344CB8AC3E}">
        <p14:creationId xmlns:p14="http://schemas.microsoft.com/office/powerpoint/2010/main" val="1733180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BC44349-E095-B640-BA77-F8550B225BD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1712389" y="6361876"/>
            <a:ext cx="382221" cy="461850"/>
          </a:xfrm>
          <a:prstGeom prst="rect">
            <a:avLst/>
          </a:prstGeom>
        </p:spPr>
      </p:pic>
      <p:sp>
        <p:nvSpPr>
          <p:cNvPr id="11" name="TextBox 10">
            <a:extLst>
              <a:ext uri="{FF2B5EF4-FFF2-40B4-BE49-F238E27FC236}">
                <a16:creationId xmlns:a16="http://schemas.microsoft.com/office/drawing/2014/main" id="{B47845E2-B490-9D4D-9BD0-54D563609FEE}"/>
              </a:ext>
            </a:extLst>
          </p:cNvPr>
          <p:cNvSpPr txBox="1"/>
          <p:nvPr/>
        </p:nvSpPr>
        <p:spPr>
          <a:xfrm>
            <a:off x="0" y="6418535"/>
            <a:ext cx="8820472" cy="338554"/>
          </a:xfrm>
          <a:prstGeom prst="rect">
            <a:avLst/>
          </a:prstGeom>
          <a:noFill/>
        </p:spPr>
        <p:txBody>
          <a:bodyPr wrap="square" rtlCol="0">
            <a:spAutoFit/>
          </a:bodyPr>
          <a:lstStyle/>
          <a:p>
            <a:r>
              <a:rPr lang="en-ZA" sz="1600" dirty="0" err="1">
                <a:solidFill>
                  <a:schemeClr val="bg1"/>
                </a:solidFill>
              </a:rPr>
              <a:t>www.futuremanagers.com</a:t>
            </a:r>
            <a:endParaRPr lang="en-ZA" sz="1600" dirty="0">
              <a:solidFill>
                <a:schemeClr val="bg1"/>
              </a:solidFill>
            </a:endParaRPr>
          </a:p>
        </p:txBody>
      </p:sp>
      <p:sp>
        <p:nvSpPr>
          <p:cNvPr id="15" name="Rectangle 14">
            <a:extLst>
              <a:ext uri="{FF2B5EF4-FFF2-40B4-BE49-F238E27FC236}">
                <a16:creationId xmlns:a16="http://schemas.microsoft.com/office/drawing/2014/main" id="{09DBDF20-6C58-4C10-890E-E99404A4841A}"/>
              </a:ext>
            </a:extLst>
          </p:cNvPr>
          <p:cNvSpPr/>
          <p:nvPr/>
        </p:nvSpPr>
        <p:spPr>
          <a:xfrm>
            <a:off x="544605" y="544606"/>
            <a:ext cx="11093824" cy="5768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4A32270A-B0A3-794E-ABA3-38B5164546B2}"/>
              </a:ext>
            </a:extLst>
          </p:cNvPr>
          <p:cNvSpPr txBox="1"/>
          <p:nvPr/>
        </p:nvSpPr>
        <p:spPr>
          <a:xfrm>
            <a:off x="793376" y="1802775"/>
            <a:ext cx="10596283" cy="1754326"/>
          </a:xfrm>
          <a:prstGeom prst="rect">
            <a:avLst/>
          </a:prstGeom>
          <a:noFill/>
        </p:spPr>
        <p:txBody>
          <a:bodyPr wrap="square" rtlCol="0">
            <a:spAutoFit/>
          </a:bodyPr>
          <a:lstStyle/>
          <a:p>
            <a:pPr>
              <a:lnSpc>
                <a:spcPct val="150000"/>
              </a:lnSpc>
            </a:pPr>
            <a:r>
              <a:rPr lang="en-GB" sz="2400" b="1" dirty="0">
                <a:solidFill>
                  <a:schemeClr val="accent2"/>
                </a:solidFill>
                <a:latin typeface="Arial" panose="020B0604020202020204" pitchFamily="34" charset="0"/>
                <a:cs typeface="Arial" panose="020B0604020202020204" pitchFamily="34" charset="0"/>
              </a:rPr>
              <a:t>PRODUCTION COST STATEMENT</a:t>
            </a:r>
          </a:p>
          <a:p>
            <a:pPr>
              <a:lnSpc>
                <a:spcPct val="150000"/>
              </a:lnSpc>
            </a:pPr>
            <a:r>
              <a:rPr lang="en-US" sz="2400" dirty="0">
                <a:latin typeface="Arial" charset="0"/>
                <a:ea typeface="Arial" charset="0"/>
                <a:cs typeface="Arial" charset="0"/>
              </a:rPr>
              <a:t>The Production cost statement is drawn up to determine the total cost of production of finished goods.</a:t>
            </a:r>
            <a:endParaRPr lang="en-GB" sz="2400" dirty="0">
              <a:latin typeface="Arial" charset="0"/>
              <a:ea typeface="Arial" charset="0"/>
              <a:cs typeface="Arial" charset="0"/>
            </a:endParaRPr>
          </a:p>
        </p:txBody>
      </p:sp>
      <p:sp>
        <p:nvSpPr>
          <p:cNvPr id="9" name="TextBox 8">
            <a:extLst>
              <a:ext uri="{FF2B5EF4-FFF2-40B4-BE49-F238E27FC236}">
                <a16:creationId xmlns:a16="http://schemas.microsoft.com/office/drawing/2014/main" id="{73DE21AF-DCC8-47F2-BCAC-14C9406629F4}"/>
              </a:ext>
            </a:extLst>
          </p:cNvPr>
          <p:cNvSpPr txBox="1"/>
          <p:nvPr/>
        </p:nvSpPr>
        <p:spPr>
          <a:xfrm>
            <a:off x="669602" y="668500"/>
            <a:ext cx="10824882" cy="646331"/>
          </a:xfrm>
          <a:prstGeom prst="rect">
            <a:avLst/>
          </a:prstGeom>
          <a:noFill/>
        </p:spPr>
        <p:txBody>
          <a:bodyPr wrap="square" rtlCol="0">
            <a:spAutoFit/>
          </a:bodyPr>
          <a:lstStyle/>
          <a:p>
            <a:pPr algn="r"/>
            <a:r>
              <a:rPr lang="en-GB" sz="3600" b="1" dirty="0">
                <a:latin typeface="Arial" panose="020B0604020202020204" pitchFamily="34" charset="0"/>
                <a:cs typeface="Arial" panose="020B0604020202020204" pitchFamily="34" charset="0"/>
              </a:rPr>
              <a:t>Module 6 – Manufacturing</a:t>
            </a:r>
          </a:p>
        </p:txBody>
      </p:sp>
    </p:spTree>
    <p:extLst>
      <p:ext uri="{BB962C8B-B14F-4D97-AF65-F5344CB8AC3E}">
        <p14:creationId xmlns:p14="http://schemas.microsoft.com/office/powerpoint/2010/main" val="1545063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4250</TotalTime>
  <Words>1058</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Brandon Grotesque Medium</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Ryk Cloete</dc:creator>
  <cp:lastModifiedBy>Ryk Cloete</cp:lastModifiedBy>
  <cp:revision>56</cp:revision>
  <dcterms:created xsi:type="dcterms:W3CDTF">2018-09-18T08:47:31Z</dcterms:created>
  <dcterms:modified xsi:type="dcterms:W3CDTF">2018-12-18T11:36:01Z</dcterms:modified>
</cp:coreProperties>
</file>