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0" r:id="rId4"/>
    <p:sldId id="268" r:id="rId5"/>
    <p:sldId id="269" r:id="rId6"/>
    <p:sldId id="261" r:id="rId7"/>
    <p:sldId id="294" r:id="rId8"/>
    <p:sldId id="272" r:id="rId9"/>
    <p:sldId id="273" r:id="rId10"/>
    <p:sldId id="262" r:id="rId11"/>
    <p:sldId id="263" r:id="rId12"/>
    <p:sldId id="264" r:id="rId13"/>
    <p:sldId id="275" r:id="rId14"/>
    <p:sldId id="276" r:id="rId15"/>
    <p:sldId id="277" r:id="rId16"/>
    <p:sldId id="278" r:id="rId17"/>
    <p:sldId id="265" r:id="rId18"/>
    <p:sldId id="281" r:id="rId19"/>
    <p:sldId id="282" r:id="rId20"/>
    <p:sldId id="283" r:id="rId21"/>
    <p:sldId id="285" r:id="rId22"/>
    <p:sldId id="286" r:id="rId23"/>
    <p:sldId id="266" r:id="rId24"/>
    <p:sldId id="287" r:id="rId25"/>
    <p:sldId id="288" r:id="rId26"/>
    <p:sldId id="289" r:id="rId27"/>
    <p:sldId id="290" r:id="rId28"/>
    <p:sldId id="291" r:id="rId29"/>
    <p:sldId id="29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8"/>
    <p:restoredTop sz="94419"/>
  </p:normalViewPr>
  <p:slideViewPr>
    <p:cSldViewPr snapToGrid="0" snapToObjects="1">
      <p:cViewPr varScale="1">
        <p:scale>
          <a:sx n="61" d="100"/>
          <a:sy n="61" d="100"/>
        </p:scale>
        <p:origin x="78" y="1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2BD245-101C-4D38-9586-3F5368ED8E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1" y="4981"/>
            <a:ext cx="12192000" cy="6858001"/>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Computerised Financial Systems</a:t>
            </a:r>
          </a:p>
          <a:p>
            <a:pPr algn="r"/>
            <a:r>
              <a:rPr lang="en-GB" sz="5400" b="1" dirty="0">
                <a:solidFill>
                  <a:schemeClr val="bg1"/>
                </a:solidFill>
                <a:latin typeface="Brandon Grotesque Medium" panose="020B0603020203060202" pitchFamily="34" charset="77"/>
              </a:rPr>
              <a:t>N4</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6463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KEYBOARD TECHNIQUES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3 - Mastering the keyboard</a:t>
            </a:r>
            <a:endParaRPr lang="en-GB" sz="3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02613" y="2589780"/>
            <a:ext cx="9177808" cy="3688080"/>
          </a:xfrm>
          <a:prstGeom prst="rect">
            <a:avLst/>
          </a:prstGeom>
        </p:spPr>
      </p:pic>
    </p:spTree>
    <p:extLst>
      <p:ext uri="{BB962C8B-B14F-4D97-AF65-F5344CB8AC3E}">
        <p14:creationId xmlns:p14="http://schemas.microsoft.com/office/powerpoint/2010/main" val="28987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7831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ELEMENTARY WORD PROCESSING FUNCTIONS</a:t>
            </a:r>
          </a:p>
          <a:p>
            <a:pPr>
              <a:lnSpc>
                <a:spcPct val="150000"/>
              </a:lnSpc>
            </a:pPr>
            <a:r>
              <a:rPr lang="en-GB" sz="2400" dirty="0">
                <a:latin typeface="Arial" panose="020B0604020202020204" pitchFamily="34" charset="0"/>
                <a:cs typeface="Arial" panose="020B0604020202020204" pitchFamily="34" charset="0"/>
              </a:rPr>
              <a:t>Elementary word processing functions include: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Creating margins;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Opening and saving a new document;</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Printing a document;</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Changing the font styles;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Aligning the text;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Adding a tab stop.</a:t>
            </a:r>
          </a:p>
          <a:p>
            <a:pPr marL="342900" indent="-342900">
              <a:lnSpc>
                <a:spcPct val="150000"/>
              </a:lnSpc>
              <a:buFont typeface="Arial" charset="0"/>
              <a:buChar char="•"/>
            </a:pP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4 - Basic Word Processing</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611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CHARACTERISTICS OF ACCOUNTING PACKAGE</a:t>
            </a:r>
          </a:p>
          <a:p>
            <a:pPr>
              <a:lnSpc>
                <a:spcPct val="150000"/>
              </a:lnSpc>
            </a:pPr>
            <a:r>
              <a:rPr lang="en-GB" sz="2400" dirty="0">
                <a:latin typeface="Arial" panose="020B0604020202020204" pitchFamily="34" charset="0"/>
                <a:cs typeface="Arial" panose="020B0604020202020204" pitchFamily="34" charset="0"/>
              </a:rPr>
              <a:t>Pastel allows you to maintain as many separate companies, or set of books, as you require. With each company, you can create different users in order to gain access and work in the company (specify which areas a user can or cannot use). This allows you to control access to information.</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5 - </a:t>
            </a:r>
            <a:r>
              <a:rPr lang="en-US" sz="3600" b="1" dirty="0" err="1">
                <a:latin typeface="Arial" panose="020B0604020202020204" pitchFamily="34" charset="0"/>
                <a:cs typeface="Arial" panose="020B0604020202020204" pitchFamily="34" charset="0"/>
              </a:rPr>
              <a:t>Computerised</a:t>
            </a:r>
            <a:r>
              <a:rPr lang="en-US" sz="3600" b="1" dirty="0">
                <a:latin typeface="Arial" panose="020B0604020202020204" pitchFamily="34" charset="0"/>
                <a:cs typeface="Arial" panose="020B0604020202020204" pitchFamily="34" charset="0"/>
              </a:rPr>
              <a:t> bookkeeping</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80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5 - </a:t>
            </a:r>
            <a:r>
              <a:rPr lang="en-US" sz="2400" b="1" dirty="0" err="1">
                <a:latin typeface="Arial" panose="020B0604020202020204" pitchFamily="34" charset="0"/>
                <a:cs typeface="Arial" panose="020B0604020202020204" pitchFamily="34" charset="0"/>
              </a:rPr>
              <a:t>Computerised</a:t>
            </a:r>
            <a:r>
              <a:rPr lang="en-US" sz="2400" b="1" dirty="0">
                <a:latin typeface="Arial" panose="020B0604020202020204" pitchFamily="34" charset="0"/>
                <a:cs typeface="Arial" panose="020B0604020202020204" pitchFamily="34" charset="0"/>
              </a:rPr>
              <a:t> bookkeeping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INSTALLING PROCEDURES</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5" y="2345512"/>
            <a:ext cx="11117888" cy="3416320"/>
          </a:xfrm>
          <a:prstGeom prst="rect">
            <a:avLst/>
          </a:prstGeom>
        </p:spPr>
        <p:txBody>
          <a:bodyPr wrap="square" numCol="1">
            <a:spAutoFit/>
          </a:bodyPr>
          <a:lstStyle/>
          <a:p>
            <a:pPr>
              <a:lnSpc>
                <a:spcPct val="150000"/>
              </a:lnSpc>
            </a:pPr>
            <a:r>
              <a:rPr lang="en-GB" sz="2400" dirty="0">
                <a:latin typeface="Arial" panose="020B0604020202020204" pitchFamily="34" charset="0"/>
                <a:cs typeface="Arial" panose="020B0604020202020204" pitchFamily="34" charset="0"/>
              </a:rPr>
              <a:t>All the requirements needed to run will be included in the package. A CD will be provided and will install automatically once the CD is inserted into the CD-ROM drive. It will take you through the installing process with the licence agreement. After installation, you need to register your accounting package / enter the product serial number and authorisation code. You only have to register your software once.</a:t>
            </a:r>
          </a:p>
        </p:txBody>
      </p:sp>
    </p:spTree>
    <p:extLst>
      <p:ext uri="{BB962C8B-B14F-4D97-AF65-F5344CB8AC3E}">
        <p14:creationId xmlns:p14="http://schemas.microsoft.com/office/powerpoint/2010/main" val="177793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5 - </a:t>
            </a:r>
            <a:r>
              <a:rPr lang="en-US" sz="2400" b="1" dirty="0" err="1">
                <a:latin typeface="Arial" panose="020B0604020202020204" pitchFamily="34" charset="0"/>
                <a:cs typeface="Arial" panose="020B0604020202020204" pitchFamily="34" charset="0"/>
              </a:rPr>
              <a:t>Computerised</a:t>
            </a:r>
            <a:r>
              <a:rPr lang="en-US" sz="2400" b="1" dirty="0">
                <a:latin typeface="Arial" panose="020B0604020202020204" pitchFamily="34" charset="0"/>
                <a:cs typeface="Arial" panose="020B0604020202020204" pitchFamily="34" charset="0"/>
              </a:rPr>
              <a:t> bookkeeping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USE OF ACCOUNTING PACKAGE MANUALLY</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5" y="2449106"/>
            <a:ext cx="10331825" cy="1131848"/>
          </a:xfrm>
          <a:prstGeom prst="rect">
            <a:avLst/>
          </a:prstGeom>
        </p:spPr>
        <p:txBody>
          <a:bodyPr wrap="square" numCol="1">
            <a:spAutoFit/>
          </a:bodyPr>
          <a:lstStyle/>
          <a:p>
            <a:pPr>
              <a:lnSpc>
                <a:spcPct val="150000"/>
              </a:lnSpc>
            </a:pPr>
            <a:r>
              <a:rPr lang="en-GB" sz="2400" dirty="0">
                <a:latin typeface="Arial" panose="020B0604020202020204" pitchFamily="34" charset="0"/>
                <a:cs typeface="Arial" panose="020B0604020202020204" pitchFamily="34" charset="0"/>
              </a:rPr>
              <a:t>The manual will take you through the different processing that needs to be done in an accounting environment.</a:t>
            </a:r>
          </a:p>
        </p:txBody>
      </p:sp>
    </p:spTree>
    <p:extLst>
      <p:ext uri="{BB962C8B-B14F-4D97-AF65-F5344CB8AC3E}">
        <p14:creationId xmlns:p14="http://schemas.microsoft.com/office/powerpoint/2010/main" val="2045220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5 - </a:t>
            </a:r>
            <a:r>
              <a:rPr lang="en-US" sz="2400" b="1" dirty="0" err="1">
                <a:latin typeface="Arial" panose="020B0604020202020204" pitchFamily="34" charset="0"/>
                <a:cs typeface="Arial" panose="020B0604020202020204" pitchFamily="34" charset="0"/>
              </a:rPr>
              <a:t>Computerised</a:t>
            </a:r>
            <a:r>
              <a:rPr lang="en-US" sz="2400" b="1" dirty="0">
                <a:latin typeface="Arial" panose="020B0604020202020204" pitchFamily="34" charset="0"/>
                <a:cs typeface="Arial" panose="020B0604020202020204" pitchFamily="34" charset="0"/>
              </a:rPr>
              <a:t> bookkeeping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HELP FUNCTION</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5" y="2449106"/>
            <a:ext cx="3932298" cy="2862322"/>
          </a:xfrm>
          <a:prstGeom prst="rect">
            <a:avLst/>
          </a:prstGeom>
        </p:spPr>
        <p:txBody>
          <a:bodyPr wrap="square" numCol="1">
            <a:spAutoFit/>
          </a:bodyPr>
          <a:lstStyle/>
          <a:p>
            <a:pPr>
              <a:lnSpc>
                <a:spcPct val="150000"/>
              </a:lnSpc>
            </a:pPr>
            <a:r>
              <a:rPr lang="en-GB" sz="2400" dirty="0">
                <a:latin typeface="Arial" panose="020B0604020202020204" pitchFamily="34" charset="0"/>
                <a:cs typeface="Arial" panose="020B0604020202020204" pitchFamily="34" charset="0"/>
              </a:rPr>
              <a:t>Click on the Help button.</a:t>
            </a:r>
          </a:p>
          <a:p>
            <a:pPr>
              <a:lnSpc>
                <a:spcPct val="150000"/>
              </a:lnSpc>
            </a:pPr>
            <a:r>
              <a:rPr lang="en-GB" sz="2400" dirty="0">
                <a:latin typeface="Arial" panose="020B0604020202020204" pitchFamily="34" charset="0"/>
                <a:cs typeface="Arial" panose="020B0604020202020204" pitchFamily="34" charset="0"/>
              </a:rPr>
              <a:t>Go to </a:t>
            </a:r>
          </a:p>
          <a:p>
            <a:pPr>
              <a:lnSpc>
                <a:spcPct val="150000"/>
              </a:lnSpc>
            </a:pPr>
            <a:r>
              <a:rPr lang="en-GB" sz="2400" dirty="0">
                <a:latin typeface="Arial" panose="020B0604020202020204" pitchFamily="34" charset="0"/>
                <a:cs typeface="Arial" panose="020B0604020202020204" pitchFamily="34" charset="0"/>
              </a:rPr>
              <a:t>Contents/ Index/ Search/ </a:t>
            </a:r>
            <a:r>
              <a:rPr lang="en-GB" sz="2400" dirty="0" err="1">
                <a:latin typeface="Arial" panose="020B0604020202020204" pitchFamily="34" charset="0"/>
                <a:cs typeface="Arial" panose="020B0604020202020204" pitchFamily="34" charset="0"/>
              </a:rPr>
              <a:t>Favorites</a:t>
            </a:r>
            <a:r>
              <a:rPr lang="en-GB" sz="2400" dirty="0">
                <a:latin typeface="Arial" panose="020B0604020202020204" pitchFamily="34" charset="0"/>
                <a:cs typeface="Arial" panose="020B0604020202020204" pitchFamily="34" charset="0"/>
              </a:rPr>
              <a:t> and select the item you need help with.</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7468" y="2449106"/>
            <a:ext cx="5105221" cy="3449708"/>
          </a:xfrm>
          <a:prstGeom prst="rect">
            <a:avLst/>
          </a:prstGeom>
        </p:spPr>
      </p:pic>
    </p:spTree>
    <p:extLst>
      <p:ext uri="{BB962C8B-B14F-4D97-AF65-F5344CB8AC3E}">
        <p14:creationId xmlns:p14="http://schemas.microsoft.com/office/powerpoint/2010/main" val="606343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5 - </a:t>
            </a:r>
            <a:r>
              <a:rPr lang="en-US" sz="2400" b="1" dirty="0" err="1">
                <a:latin typeface="Arial" panose="020B0604020202020204" pitchFamily="34" charset="0"/>
                <a:cs typeface="Arial" panose="020B0604020202020204" pitchFamily="34" charset="0"/>
              </a:rPr>
              <a:t>Computerised</a:t>
            </a:r>
            <a:r>
              <a:rPr lang="en-US" sz="2400" b="1" dirty="0">
                <a:latin typeface="Arial" panose="020B0604020202020204" pitchFamily="34" charset="0"/>
                <a:cs typeface="Arial" panose="020B0604020202020204" pitchFamily="34" charset="0"/>
              </a:rPr>
              <a:t> bookkeeping</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KEYBOARD FUNCTION KEYS</a:t>
            </a:r>
            <a:endParaRPr lang="en-GB" sz="2400" b="1" dirty="0">
              <a:solidFill>
                <a:schemeClr val="accent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61708" y="2373765"/>
            <a:ext cx="5344092" cy="3497715"/>
          </a:xfrm>
          <a:prstGeom prst="rect">
            <a:avLst/>
          </a:prstGeom>
        </p:spPr>
      </p:pic>
    </p:spTree>
    <p:extLst>
      <p:ext uri="{BB962C8B-B14F-4D97-AF65-F5344CB8AC3E}">
        <p14:creationId xmlns:p14="http://schemas.microsoft.com/office/powerpoint/2010/main" val="844773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24731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OPENING PARAMETERS</a:t>
            </a:r>
          </a:p>
          <a:p>
            <a:pPr>
              <a:lnSpc>
                <a:spcPct val="150000"/>
              </a:lnSpc>
            </a:pPr>
            <a:r>
              <a:rPr lang="en-GB" sz="2400" dirty="0">
                <a:latin typeface="Arial" panose="020B0604020202020204" pitchFamily="34" charset="0"/>
                <a:cs typeface="Arial" panose="020B0604020202020204" pitchFamily="34" charset="0"/>
              </a:rPr>
              <a:t>Follow these steps to create a new set of accounts:</a:t>
            </a:r>
          </a:p>
          <a:p>
            <a:pPr>
              <a:lnSpc>
                <a:spcPct val="150000"/>
              </a:lnSpc>
            </a:pPr>
            <a:r>
              <a:rPr lang="en-GB" sz="1200" dirty="0">
                <a:latin typeface="Arial" panose="020B0604020202020204" pitchFamily="34" charset="0"/>
                <a:cs typeface="Arial" panose="020B0604020202020204" pitchFamily="34" charset="0"/>
              </a:rPr>
              <a:t>1. File / New / Start New Company</a:t>
            </a:r>
          </a:p>
          <a:p>
            <a:pPr>
              <a:lnSpc>
                <a:spcPct val="150000"/>
              </a:lnSpc>
            </a:pPr>
            <a:r>
              <a:rPr lang="en-GB" sz="1200" dirty="0">
                <a:latin typeface="Arial" panose="020B0604020202020204" pitchFamily="34" charset="0"/>
                <a:cs typeface="Arial" panose="020B0604020202020204" pitchFamily="34" charset="0"/>
              </a:rPr>
              <a:t>2. Setup / Company Parameters</a:t>
            </a:r>
          </a:p>
          <a:p>
            <a:pPr>
              <a:lnSpc>
                <a:spcPct val="150000"/>
              </a:lnSpc>
            </a:pPr>
            <a:r>
              <a:rPr lang="en-GB" sz="1200" dirty="0">
                <a:latin typeface="Arial" panose="020B0604020202020204" pitchFamily="34" charset="0"/>
                <a:cs typeface="Arial" panose="020B0604020202020204" pitchFamily="34" charset="0"/>
              </a:rPr>
              <a:t>3. Setup / Report Writer Categories</a:t>
            </a:r>
          </a:p>
          <a:p>
            <a:pPr>
              <a:lnSpc>
                <a:spcPct val="150000"/>
              </a:lnSpc>
            </a:pPr>
            <a:r>
              <a:rPr lang="en-GB" sz="1200" dirty="0">
                <a:latin typeface="Arial" panose="020B0604020202020204" pitchFamily="34" charset="0"/>
                <a:cs typeface="Arial" panose="020B0604020202020204" pitchFamily="34" charset="0"/>
              </a:rPr>
              <a:t>4. Edit / General Ledger / Accounts</a:t>
            </a:r>
          </a:p>
          <a:p>
            <a:pPr>
              <a:lnSpc>
                <a:spcPct val="150000"/>
              </a:lnSpc>
            </a:pPr>
            <a:r>
              <a:rPr lang="en-GB" sz="1200" dirty="0">
                <a:latin typeface="Arial" panose="020B0604020202020204" pitchFamily="34" charset="0"/>
                <a:cs typeface="Arial" panose="020B0604020202020204" pitchFamily="34" charset="0"/>
              </a:rPr>
              <a:t>5. Setup / Entry Types</a:t>
            </a:r>
          </a:p>
          <a:p>
            <a:pPr>
              <a:lnSpc>
                <a:spcPct val="150000"/>
              </a:lnSpc>
            </a:pPr>
            <a:r>
              <a:rPr lang="en-GB" sz="1200" dirty="0">
                <a:latin typeface="Arial" panose="020B0604020202020204" pitchFamily="34" charset="0"/>
                <a:cs typeface="Arial" panose="020B0604020202020204" pitchFamily="34" charset="0"/>
              </a:rPr>
              <a:t>6. Setup / Periods</a:t>
            </a:r>
          </a:p>
          <a:p>
            <a:pPr>
              <a:lnSpc>
                <a:spcPct val="150000"/>
              </a:lnSpc>
            </a:pPr>
            <a:r>
              <a:rPr lang="en-GB" sz="1200" dirty="0">
                <a:latin typeface="Arial" panose="020B0604020202020204" pitchFamily="34" charset="0"/>
                <a:cs typeface="Arial" panose="020B0604020202020204" pitchFamily="34" charset="0"/>
              </a:rPr>
              <a:t>7. Setup / Tax</a:t>
            </a:r>
          </a:p>
          <a:p>
            <a:pPr>
              <a:lnSpc>
                <a:spcPct val="150000"/>
              </a:lnSpc>
            </a:pPr>
            <a:r>
              <a:rPr lang="en-GB" sz="1200" dirty="0">
                <a:latin typeface="Arial" panose="020B0604020202020204" pitchFamily="34" charset="0"/>
                <a:cs typeface="Arial" panose="020B0604020202020204" pitchFamily="34" charset="0"/>
              </a:rPr>
              <a:t>8. Setup / Customers / Control</a:t>
            </a:r>
          </a:p>
          <a:p>
            <a:pPr>
              <a:lnSpc>
                <a:spcPct val="150000"/>
              </a:lnSpc>
            </a:pPr>
            <a:r>
              <a:rPr lang="en-GB" sz="1200" dirty="0">
                <a:latin typeface="Arial" panose="020B0604020202020204" pitchFamily="34" charset="0"/>
                <a:cs typeface="Arial" panose="020B0604020202020204" pitchFamily="34" charset="0"/>
              </a:rPr>
              <a:t>9. Setup / Suppliers / Control</a:t>
            </a:r>
          </a:p>
          <a:p>
            <a:pPr>
              <a:lnSpc>
                <a:spcPct val="150000"/>
              </a:lnSpc>
            </a:pPr>
            <a:r>
              <a:rPr lang="en-GB" sz="1200" dirty="0">
                <a:latin typeface="Arial" panose="020B0604020202020204" pitchFamily="34" charset="0"/>
                <a:cs typeface="Arial" panose="020B0604020202020204" pitchFamily="34" charset="0"/>
              </a:rPr>
              <a:t>10. Edit / Customers / Accounts</a:t>
            </a:r>
          </a:p>
          <a:p>
            <a:pPr>
              <a:lnSpc>
                <a:spcPct val="150000"/>
              </a:lnSpc>
            </a:pPr>
            <a:r>
              <a:rPr lang="en-GB" sz="1200" dirty="0">
                <a:latin typeface="Arial" panose="020B0604020202020204" pitchFamily="34" charset="0"/>
                <a:cs typeface="Arial" panose="020B0604020202020204" pitchFamily="34" charset="0"/>
              </a:rPr>
              <a:t>11. Edit / Suppliers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6 - Opening a set of accounts and input of cash and credit block transactions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410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6 - Opening a set of accounts and input </a:t>
            </a:r>
          </a:p>
          <a:p>
            <a:pPr algn="r"/>
            <a:r>
              <a:rPr lang="en-US" sz="2400" b="1" dirty="0">
                <a:latin typeface="Arial" panose="020B0604020202020204" pitchFamily="34" charset="0"/>
                <a:cs typeface="Arial" panose="020B0604020202020204" pitchFamily="34" charset="0"/>
              </a:rPr>
              <a:t>of cash and credit block transactions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PETTY CASH TRANSACTIONS</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5" y="2449106"/>
            <a:ext cx="11117888" cy="2239844"/>
          </a:xfrm>
          <a:prstGeom prst="rect">
            <a:avLst/>
          </a:prstGeom>
        </p:spPr>
        <p:txBody>
          <a:bodyPr wrap="square" numCol="1">
            <a:spAutoFit/>
          </a:bodyPr>
          <a:lstStyle/>
          <a:p>
            <a:pPr>
              <a:lnSpc>
                <a:spcPct val="150000"/>
              </a:lnSpc>
            </a:pPr>
            <a:r>
              <a:rPr lang="en-GB" sz="2400" dirty="0">
                <a:latin typeface="Arial" panose="020B0604020202020204" pitchFamily="34" charset="0"/>
                <a:cs typeface="Arial" panose="020B0604020202020204" pitchFamily="34" charset="0"/>
              </a:rPr>
              <a:t>Go to:</a:t>
            </a:r>
          </a:p>
          <a:p>
            <a:pPr>
              <a:lnSpc>
                <a:spcPct val="150000"/>
              </a:lnSpc>
            </a:pPr>
            <a:r>
              <a:rPr lang="en-GB" sz="2400" dirty="0">
                <a:latin typeface="Arial" panose="020B0604020202020204" pitchFamily="34" charset="0"/>
                <a:cs typeface="Arial" panose="020B0604020202020204" pitchFamily="34" charset="0"/>
              </a:rPr>
              <a:t>Cash Books / Petty Cash / Payments / Settings /</a:t>
            </a:r>
          </a:p>
          <a:p>
            <a:pPr>
              <a:lnSpc>
                <a:spcPct val="150000"/>
              </a:lnSpc>
            </a:pPr>
            <a:r>
              <a:rPr lang="en-GB" sz="2400" dirty="0">
                <a:latin typeface="Arial" panose="020B0604020202020204" pitchFamily="34" charset="0"/>
                <a:cs typeface="Arial" panose="020B0604020202020204" pitchFamily="34" charset="0"/>
              </a:rPr>
              <a:t>Click This Year Transactions / Untick Repeat Description &amp; Invoke Open Item /</a:t>
            </a:r>
          </a:p>
          <a:p>
            <a:pPr>
              <a:lnSpc>
                <a:spcPct val="150000"/>
              </a:lnSpc>
            </a:pPr>
            <a:r>
              <a:rPr lang="en-GB" sz="2400" dirty="0">
                <a:latin typeface="Arial" panose="020B0604020202020204" pitchFamily="34" charset="0"/>
                <a:cs typeface="Arial" panose="020B0604020202020204" pitchFamily="34" charset="0"/>
              </a:rPr>
              <a:t>Increment Reference – Yes (for petty cash voucher) / Close</a:t>
            </a:r>
          </a:p>
        </p:txBody>
      </p:sp>
    </p:spTree>
    <p:extLst>
      <p:ext uri="{BB962C8B-B14F-4D97-AF65-F5344CB8AC3E}">
        <p14:creationId xmlns:p14="http://schemas.microsoft.com/office/powerpoint/2010/main" val="1699724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6 - Opening a set of accounts and input </a:t>
            </a:r>
          </a:p>
          <a:p>
            <a:pPr algn="r"/>
            <a:r>
              <a:rPr lang="en-US" sz="2400" b="1" dirty="0">
                <a:latin typeface="Arial" panose="020B0604020202020204" pitchFamily="34" charset="0"/>
                <a:cs typeface="Arial" panose="020B0604020202020204" pitchFamily="34" charset="0"/>
              </a:rPr>
              <a:t>of cash and credit block transactions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BANK RECONCILIATION</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5" y="2449106"/>
            <a:ext cx="11117888" cy="1754326"/>
          </a:xfrm>
          <a:prstGeom prst="rect">
            <a:avLst/>
          </a:prstGeom>
        </p:spPr>
        <p:txBody>
          <a:bodyPr wrap="square" numCol="1">
            <a:spAutoFit/>
          </a:bodyPr>
          <a:lstStyle/>
          <a:p>
            <a:pPr>
              <a:lnSpc>
                <a:spcPct val="150000"/>
              </a:lnSpc>
            </a:pPr>
            <a:r>
              <a:rPr lang="en-GB" sz="2400" dirty="0">
                <a:latin typeface="Arial" panose="020B0604020202020204" pitchFamily="34" charset="0"/>
                <a:cs typeface="Arial" panose="020B0604020202020204" pitchFamily="34" charset="0"/>
              </a:rPr>
              <a:t>In order to complete a bank reconciliation, one must compare the entries in the Cash Receipt Journal and the Cash Payment Journal with those</a:t>
            </a:r>
          </a:p>
          <a:p>
            <a:pPr>
              <a:lnSpc>
                <a:spcPct val="150000"/>
              </a:lnSpc>
            </a:pPr>
            <a:r>
              <a:rPr lang="en-GB" sz="2400" dirty="0">
                <a:latin typeface="Arial" panose="020B0604020202020204" pitchFamily="34" charset="0"/>
                <a:cs typeface="Arial" panose="020B0604020202020204" pitchFamily="34" charset="0"/>
              </a:rPr>
              <a:t>on the bank statement.</a:t>
            </a:r>
          </a:p>
        </p:txBody>
      </p:sp>
    </p:spTree>
    <p:extLst>
      <p:ext uri="{BB962C8B-B14F-4D97-AF65-F5344CB8AC3E}">
        <p14:creationId xmlns:p14="http://schemas.microsoft.com/office/powerpoint/2010/main" val="59200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WHAT IS A COMPUTER?</a:t>
            </a:r>
          </a:p>
          <a:p>
            <a:pPr>
              <a:lnSpc>
                <a:spcPct val="150000"/>
              </a:lnSpc>
            </a:pPr>
            <a:r>
              <a:rPr lang="en-GB" sz="2400" dirty="0">
                <a:latin typeface="Arial" panose="020B0604020202020204" pitchFamily="34" charset="0"/>
                <a:cs typeface="Arial" panose="020B0604020202020204" pitchFamily="34" charset="0"/>
              </a:rPr>
              <a:t>A computer is an electronic device that manipulates information or data. In the workplace, many people use computers to keep records, analyse data, do research and manage projects. At home, you can use computers to find information, store pictures and music, track finances, play games and communicate with others.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1 - Introduction to computers</a:t>
            </a:r>
            <a:endParaRPr lang="en-GB" sz="36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9510963" y="4571394"/>
            <a:ext cx="1878696" cy="1680939"/>
          </a:xfrm>
          <a:prstGeom prst="rect">
            <a:avLst/>
          </a:prstGeom>
        </p:spPr>
      </p:pic>
    </p:spTree>
    <p:extLst>
      <p:ext uri="{BB962C8B-B14F-4D97-AF65-F5344CB8AC3E}">
        <p14:creationId xmlns:p14="http://schemas.microsoft.com/office/powerpoint/2010/main" val="35620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6 - Opening a set of accounts and input </a:t>
            </a:r>
          </a:p>
          <a:p>
            <a:pPr algn="r"/>
            <a:r>
              <a:rPr lang="en-US" sz="2400" b="1" dirty="0">
                <a:latin typeface="Arial" panose="020B0604020202020204" pitchFamily="34" charset="0"/>
                <a:cs typeface="Arial" panose="020B0604020202020204" pitchFamily="34" charset="0"/>
              </a:rPr>
              <a:t>of cash and credit block transactions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PRINTOUTS</a:t>
            </a:r>
            <a:endParaRPr lang="en-GB" sz="2400" b="1" dirty="0">
              <a:solidFill>
                <a:schemeClr val="accent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467100" y="2286274"/>
            <a:ext cx="6075183" cy="3903226"/>
          </a:xfrm>
          <a:prstGeom prst="rect">
            <a:avLst/>
          </a:prstGeom>
        </p:spPr>
      </p:pic>
    </p:spTree>
    <p:extLst>
      <p:ext uri="{BB962C8B-B14F-4D97-AF65-F5344CB8AC3E}">
        <p14:creationId xmlns:p14="http://schemas.microsoft.com/office/powerpoint/2010/main" val="460840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6 - Opening a set of accounts and input </a:t>
            </a:r>
          </a:p>
          <a:p>
            <a:pPr algn="r"/>
            <a:r>
              <a:rPr lang="en-US" sz="2400" b="1" dirty="0">
                <a:latin typeface="Arial" panose="020B0604020202020204" pitchFamily="34" charset="0"/>
                <a:cs typeface="Arial" panose="020B0604020202020204" pitchFamily="34" charset="0"/>
              </a:rPr>
              <a:t>of cash and credit block transactions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PRINTING AND INTERPRETATION OF GENERAL LEDGER ACCOUNTS</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4" y="2449106"/>
            <a:ext cx="10919015" cy="2147511"/>
          </a:xfrm>
          <a:prstGeom prst="rect">
            <a:avLst/>
          </a:prstGeom>
        </p:spPr>
        <p:txBody>
          <a:bodyPr wrap="square" numCol="1">
            <a:spAutoFit/>
          </a:bodyPr>
          <a:lstStyle/>
          <a:p>
            <a:pPr>
              <a:lnSpc>
                <a:spcPct val="150000"/>
              </a:lnSpc>
            </a:pPr>
            <a:r>
              <a:rPr lang="en-GB" sz="2000" b="1" dirty="0">
                <a:latin typeface="Arial" panose="020B0604020202020204" pitchFamily="34" charset="0"/>
                <a:cs typeface="Arial" panose="020B0604020202020204" pitchFamily="34" charset="0"/>
              </a:rPr>
              <a:t> Printing account code lists: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View/General Ledger/Listings/Accounts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View/Customers/Listings/Accounts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Suppliers’ accounts View/Suppliers/List Suppliers</a:t>
            </a:r>
          </a:p>
        </p:txBody>
      </p:sp>
      <p:sp>
        <p:nvSpPr>
          <p:cNvPr id="3" name="Rectangle 2"/>
          <p:cNvSpPr/>
          <p:nvPr/>
        </p:nvSpPr>
        <p:spPr>
          <a:xfrm>
            <a:off x="6565847" y="2449106"/>
            <a:ext cx="4928637" cy="646331"/>
          </a:xfrm>
          <a:prstGeom prst="rect">
            <a:avLst/>
          </a:prstGeom>
        </p:spPr>
        <p:txBody>
          <a:bodyPr wrap="square">
            <a:spAutoFit/>
          </a:bodyPr>
          <a:lstStyle/>
          <a:p>
            <a:pPr>
              <a:lnSpc>
                <a:spcPct val="150000"/>
              </a:lnSpc>
            </a:pPr>
            <a:r>
              <a:rPr lang="en-GB"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95906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6 - Opening a set of accounts and input </a:t>
            </a:r>
          </a:p>
          <a:p>
            <a:pPr algn="r"/>
            <a:r>
              <a:rPr lang="en-US" sz="2400" b="1" dirty="0">
                <a:latin typeface="Arial" panose="020B0604020202020204" pitchFamily="34" charset="0"/>
                <a:cs typeface="Arial" panose="020B0604020202020204" pitchFamily="34" charset="0"/>
              </a:rPr>
              <a:t>of cash and credit block transactions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PRINTING AND INTERPRETATION OF TRIAL BALANCES</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5" y="2449106"/>
            <a:ext cx="10274675" cy="3809504"/>
          </a:xfrm>
          <a:prstGeom prst="rect">
            <a:avLst/>
          </a:prstGeom>
        </p:spPr>
        <p:txBody>
          <a:bodyPr wrap="square" numCol="1">
            <a:spAutoFit/>
          </a:bodyPr>
          <a:lstStyle/>
          <a:p>
            <a:pPr>
              <a:lnSpc>
                <a:spcPct val="150000"/>
              </a:lnSpc>
            </a:pPr>
            <a:r>
              <a:rPr lang="en-GB" sz="2000" b="1" dirty="0">
                <a:latin typeface="Arial" panose="020B0604020202020204" pitchFamily="34" charset="0"/>
                <a:cs typeface="Arial" panose="020B0604020202020204" pitchFamily="34" charset="0"/>
              </a:rPr>
              <a:t> Monthly/(periodic) printouts</a:t>
            </a:r>
          </a:p>
          <a:p>
            <a:pPr marL="342900" indent="-342900">
              <a:lnSpc>
                <a:spcPct val="150000"/>
              </a:lnSpc>
              <a:buFont typeface="Arial" charset="0"/>
              <a:buChar char="•"/>
            </a:pPr>
            <a:r>
              <a:rPr lang="en-GB" sz="2400" i="1" dirty="0">
                <a:latin typeface="Arial" panose="020B0604020202020204" pitchFamily="34" charset="0"/>
                <a:cs typeface="Arial" panose="020B0604020202020204" pitchFamily="34" charset="0"/>
              </a:rPr>
              <a:t>Trial Balance</a:t>
            </a:r>
            <a:r>
              <a:rPr lang="en-GB" sz="2400" dirty="0">
                <a:latin typeface="Arial" panose="020B0604020202020204" pitchFamily="34" charset="0"/>
                <a:cs typeface="Arial" panose="020B0604020202020204" pitchFamily="34" charset="0"/>
              </a:rPr>
              <a:t>: View/General Ledger/Financial Reports/Trial Balance</a:t>
            </a:r>
          </a:p>
          <a:p>
            <a:pPr marL="342900" indent="-342900">
              <a:lnSpc>
                <a:spcPct val="150000"/>
              </a:lnSpc>
              <a:buFont typeface="Arial" charset="0"/>
              <a:buChar char="•"/>
            </a:pPr>
            <a:r>
              <a:rPr lang="en-GB" sz="2400" i="1" dirty="0">
                <a:latin typeface="Arial" panose="020B0604020202020204" pitchFamily="34" charset="0"/>
                <a:cs typeface="Arial" panose="020B0604020202020204" pitchFamily="34" charset="0"/>
              </a:rPr>
              <a:t>Income Statement:</a:t>
            </a:r>
            <a:r>
              <a:rPr lang="en-GB" sz="2400" dirty="0">
                <a:latin typeface="Arial" panose="020B0604020202020204" pitchFamily="34" charset="0"/>
                <a:cs typeface="Arial" panose="020B0604020202020204" pitchFamily="34" charset="0"/>
              </a:rPr>
              <a:t> View/General Ledger/Financial Reports/Income Statement</a:t>
            </a:r>
          </a:p>
          <a:p>
            <a:pPr marL="342900" indent="-342900">
              <a:lnSpc>
                <a:spcPct val="150000"/>
              </a:lnSpc>
              <a:buFont typeface="Arial" charset="0"/>
              <a:buChar char="•"/>
            </a:pPr>
            <a:r>
              <a:rPr lang="en-GB" sz="2400" i="1" dirty="0">
                <a:latin typeface="Arial" panose="020B0604020202020204" pitchFamily="34" charset="0"/>
                <a:cs typeface="Arial" panose="020B0604020202020204" pitchFamily="34" charset="0"/>
              </a:rPr>
              <a:t>Balance Sheet:</a:t>
            </a:r>
            <a:r>
              <a:rPr lang="en-GB" sz="2400" dirty="0">
                <a:latin typeface="Arial" panose="020B0604020202020204" pitchFamily="34" charset="0"/>
                <a:cs typeface="Arial" panose="020B0604020202020204" pitchFamily="34" charset="0"/>
              </a:rPr>
              <a:t> View/General Ledger/Financial Reports/Balance Sheet</a:t>
            </a:r>
          </a:p>
          <a:p>
            <a:pPr marL="342900" indent="-342900">
              <a:lnSpc>
                <a:spcPct val="150000"/>
              </a:lnSpc>
              <a:buFont typeface="Arial" charset="0"/>
              <a:buChar char="•"/>
            </a:pPr>
            <a:r>
              <a:rPr lang="en-GB" sz="2400" i="1" dirty="0">
                <a:latin typeface="Arial" panose="020B0604020202020204" pitchFamily="34" charset="0"/>
                <a:cs typeface="Arial" panose="020B0604020202020204" pitchFamily="34" charset="0"/>
              </a:rPr>
              <a:t>General Ledger accounts:</a:t>
            </a:r>
            <a:r>
              <a:rPr lang="en-GB" sz="2400" dirty="0">
                <a:latin typeface="Arial" panose="020B0604020202020204" pitchFamily="34" charset="0"/>
                <a:cs typeface="Arial" panose="020B0604020202020204" pitchFamily="34" charset="0"/>
              </a:rPr>
              <a:t> View/General Ledger/Transactions/Detailed Ledger</a:t>
            </a:r>
          </a:p>
        </p:txBody>
      </p:sp>
    </p:spTree>
    <p:extLst>
      <p:ext uri="{BB962C8B-B14F-4D97-AF65-F5344CB8AC3E}">
        <p14:creationId xmlns:p14="http://schemas.microsoft.com/office/powerpoint/2010/main" val="1309486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HOW DOES VAT WORK?</a:t>
            </a:r>
          </a:p>
          <a:p>
            <a:pPr>
              <a:lnSpc>
                <a:spcPct val="150000"/>
              </a:lnSpc>
            </a:pPr>
            <a:r>
              <a:rPr lang="en-GB" sz="2400" dirty="0">
                <a:latin typeface="Arial" panose="020B0604020202020204" pitchFamily="34" charset="0"/>
                <a:cs typeface="Arial" panose="020B0604020202020204" pitchFamily="34" charset="0"/>
              </a:rPr>
              <a:t>VAT is an abbreviation for the term Value Added Tax. It is an indirect tax based on consumption in the economy. Which is levied on goods and services. VAT is currently charged at 14% but certain goods and supplies, such as exports, are levied at zero rate of TAX.</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7 - Application of Value Added Tax (VAT) in a </a:t>
            </a:r>
            <a:r>
              <a:rPr lang="en-US" sz="3600" b="1" dirty="0" err="1">
                <a:latin typeface="Arial" panose="020B0604020202020204" pitchFamily="34" charset="0"/>
                <a:cs typeface="Arial" panose="020B0604020202020204" pitchFamily="34" charset="0"/>
              </a:rPr>
              <a:t>computerised</a:t>
            </a:r>
            <a:r>
              <a:rPr lang="en-US" sz="3600" b="1" dirty="0">
                <a:latin typeface="Arial" panose="020B0604020202020204" pitchFamily="34" charset="0"/>
                <a:cs typeface="Arial" panose="020B0604020202020204" pitchFamily="34" charset="0"/>
              </a:rPr>
              <a:t> accounting package</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785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7 - Application of Value Added Tax (VAT) in a </a:t>
            </a:r>
            <a:r>
              <a:rPr lang="en-US" sz="2400" b="1" dirty="0" err="1">
                <a:latin typeface="Arial" panose="020B0604020202020204" pitchFamily="34" charset="0"/>
                <a:cs typeface="Arial" panose="020B0604020202020204" pitchFamily="34" charset="0"/>
              </a:rPr>
              <a:t>computerised</a:t>
            </a:r>
            <a:r>
              <a:rPr lang="en-US" sz="2400" b="1" dirty="0">
                <a:latin typeface="Arial" panose="020B0604020202020204" pitchFamily="34" charset="0"/>
                <a:cs typeface="Arial" panose="020B0604020202020204" pitchFamily="34" charset="0"/>
              </a:rPr>
              <a:t> accounting package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VAT RETURNS</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5" y="2449106"/>
            <a:ext cx="10179425" cy="2862322"/>
          </a:xfrm>
          <a:prstGeom prst="rect">
            <a:avLst/>
          </a:prstGeom>
        </p:spPr>
        <p:txBody>
          <a:bodyPr wrap="square" numCol="1">
            <a:spAutoFit/>
          </a:bodyPr>
          <a:lstStyle/>
          <a:p>
            <a:pPr>
              <a:lnSpc>
                <a:spcPct val="150000"/>
              </a:lnSpc>
            </a:pPr>
            <a:r>
              <a:rPr lang="en-GB" sz="2400" dirty="0">
                <a:latin typeface="Arial" panose="020B0604020202020204" pitchFamily="34" charset="0"/>
                <a:cs typeface="Arial" panose="020B0604020202020204" pitchFamily="34" charset="0"/>
              </a:rPr>
              <a:t>The purpose of a VAT return is to inform the Receiver of Revenue of how much VAT the supplier is required to pay/receive in respect of a fixed period. VAT can be paid by using various electronic methods, including </a:t>
            </a:r>
            <a:r>
              <a:rPr lang="en-GB" sz="2400" dirty="0" err="1">
                <a:latin typeface="Arial" panose="020B0604020202020204" pitchFamily="34" charset="0"/>
                <a:cs typeface="Arial" panose="020B0604020202020204" pitchFamily="34" charset="0"/>
              </a:rPr>
              <a:t>eFiling</a:t>
            </a:r>
            <a:r>
              <a:rPr lang="en-GB" sz="2400" dirty="0">
                <a:latin typeface="Arial" panose="020B0604020202020204" pitchFamily="34" charset="0"/>
                <a:cs typeface="Arial" panose="020B0604020202020204" pitchFamily="34" charset="0"/>
              </a:rPr>
              <a:t>, Internet banking, debit order and electronic funds transfer. Vendors can also pay at any of the four major banks.</a:t>
            </a:r>
          </a:p>
        </p:txBody>
      </p:sp>
    </p:spTree>
    <p:extLst>
      <p:ext uri="{BB962C8B-B14F-4D97-AF65-F5344CB8AC3E}">
        <p14:creationId xmlns:p14="http://schemas.microsoft.com/office/powerpoint/2010/main" val="109301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7 - Application of Value Added Tax (VAT) in a </a:t>
            </a:r>
            <a:r>
              <a:rPr lang="en-US" sz="2400" b="1" dirty="0" err="1">
                <a:latin typeface="Arial" panose="020B0604020202020204" pitchFamily="34" charset="0"/>
                <a:cs typeface="Arial" panose="020B0604020202020204" pitchFamily="34" charset="0"/>
              </a:rPr>
              <a:t>computerised</a:t>
            </a:r>
            <a:r>
              <a:rPr lang="en-US" sz="2400" b="1" dirty="0">
                <a:latin typeface="Arial" panose="020B0604020202020204" pitchFamily="34" charset="0"/>
                <a:cs typeface="Arial" panose="020B0604020202020204" pitchFamily="34" charset="0"/>
              </a:rPr>
              <a:t> accounting package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TAX PERIODS</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5" y="2449106"/>
            <a:ext cx="10605249" cy="2239844"/>
          </a:xfrm>
          <a:prstGeom prst="rect">
            <a:avLst/>
          </a:prstGeom>
        </p:spPr>
        <p:txBody>
          <a:bodyPr wrap="square" numCol="1">
            <a:spAutoFit/>
          </a:bodyPr>
          <a:lstStyle/>
          <a:p>
            <a:pPr>
              <a:lnSpc>
                <a:spcPct val="150000"/>
              </a:lnSpc>
            </a:pPr>
            <a:r>
              <a:rPr lang="en-GB" sz="2400" dirty="0">
                <a:latin typeface="Arial" panose="020B0604020202020204" pitchFamily="34" charset="0"/>
                <a:cs typeface="Arial" panose="020B0604020202020204" pitchFamily="34" charset="0"/>
              </a:rPr>
              <a:t>Vendors are required to submit returns and account for VAT to SARS according to the tax period allocated to them. Available tax periods cover one, two, four, six or twelve calendar months. Tax periods end on the last day of a calendar month.</a:t>
            </a:r>
          </a:p>
        </p:txBody>
      </p:sp>
    </p:spTree>
    <p:extLst>
      <p:ext uri="{BB962C8B-B14F-4D97-AF65-F5344CB8AC3E}">
        <p14:creationId xmlns:p14="http://schemas.microsoft.com/office/powerpoint/2010/main" val="1370764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7 - Application of Value Added Tax (VAT) in a </a:t>
            </a:r>
            <a:r>
              <a:rPr lang="en-US" sz="2400" b="1" dirty="0" err="1">
                <a:latin typeface="Arial" panose="020B0604020202020204" pitchFamily="34" charset="0"/>
                <a:cs typeface="Arial" panose="020B0604020202020204" pitchFamily="34" charset="0"/>
              </a:rPr>
              <a:t>computerised</a:t>
            </a:r>
            <a:r>
              <a:rPr lang="en-US" sz="2400" b="1" dirty="0">
                <a:latin typeface="Arial" panose="020B0604020202020204" pitchFamily="34" charset="0"/>
                <a:cs typeface="Arial" panose="020B0604020202020204" pitchFamily="34" charset="0"/>
              </a:rPr>
              <a:t> accounting package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ACCOUNTING AND VAT</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5" y="2449106"/>
            <a:ext cx="11117888" cy="2308324"/>
          </a:xfrm>
          <a:prstGeom prst="rect">
            <a:avLst/>
          </a:prstGeom>
        </p:spPr>
        <p:txBody>
          <a:bodyPr wrap="square" numCol="1">
            <a:spAutoFit/>
          </a:bodyPr>
          <a:lstStyle/>
          <a:p>
            <a:pPr>
              <a:lnSpc>
                <a:spcPct val="150000"/>
              </a:lnSpc>
            </a:pPr>
            <a:r>
              <a:rPr lang="en-GB" sz="2400" dirty="0">
                <a:latin typeface="Arial" panose="020B0604020202020204" pitchFamily="34" charset="0"/>
                <a:cs typeface="Arial" panose="020B0604020202020204" pitchFamily="34" charset="0"/>
              </a:rPr>
              <a:t>Organisations that register as VAT payers must supply proof of VAT paid and VAT charged. There are two methods of doing this: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Invoice method;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Payment method.</a:t>
            </a:r>
          </a:p>
        </p:txBody>
      </p:sp>
    </p:spTree>
    <p:extLst>
      <p:ext uri="{BB962C8B-B14F-4D97-AF65-F5344CB8AC3E}">
        <p14:creationId xmlns:p14="http://schemas.microsoft.com/office/powerpoint/2010/main" val="824618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7 - Application of Value Added Tax (VAT) in a </a:t>
            </a:r>
            <a:r>
              <a:rPr lang="en-US" sz="2400" b="1" dirty="0" err="1">
                <a:latin typeface="Arial" panose="020B0604020202020204" pitchFamily="34" charset="0"/>
                <a:cs typeface="Arial" panose="020B0604020202020204" pitchFamily="34" charset="0"/>
              </a:rPr>
              <a:t>computerised</a:t>
            </a:r>
            <a:r>
              <a:rPr lang="en-US" sz="2400" b="1" dirty="0">
                <a:latin typeface="Arial" panose="020B0604020202020204" pitchFamily="34" charset="0"/>
                <a:cs typeface="Arial" panose="020B0604020202020204" pitchFamily="34" charset="0"/>
              </a:rPr>
              <a:t> accounting package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VAT CONCEPTS</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669602" y="2229888"/>
            <a:ext cx="11042787" cy="3970318"/>
          </a:xfrm>
          <a:prstGeom prst="rect">
            <a:avLst/>
          </a:prstGeom>
        </p:spPr>
        <p:txBody>
          <a:bodyPr wrap="square" numCol="1">
            <a:spAutoFit/>
          </a:bodyPr>
          <a:lstStyle/>
          <a:p>
            <a:pPr marL="342900" indent="-342900">
              <a:lnSpc>
                <a:spcPct val="150000"/>
              </a:lnSpc>
              <a:buFont typeface="Arial" charset="0"/>
              <a:buChar char="•"/>
            </a:pPr>
            <a:r>
              <a:rPr lang="en-GB" sz="2400" b="1" dirty="0">
                <a:latin typeface="Arial" panose="020B0604020202020204" pitchFamily="34" charset="0"/>
                <a:cs typeface="Arial" panose="020B0604020202020204" pitchFamily="34" charset="0"/>
              </a:rPr>
              <a:t>Zero-rated items </a:t>
            </a:r>
            <a:r>
              <a:rPr lang="en-GB" sz="2400" dirty="0">
                <a:latin typeface="Arial" panose="020B0604020202020204" pitchFamily="34" charset="0"/>
                <a:cs typeface="Arial" panose="020B0604020202020204" pitchFamily="34" charset="0"/>
              </a:rPr>
              <a:t>are taxable supplies on which VAT is levied at a rate of 0%.</a:t>
            </a:r>
          </a:p>
          <a:p>
            <a:pPr marL="342900" indent="-342900">
              <a:lnSpc>
                <a:spcPct val="150000"/>
              </a:lnSpc>
              <a:buFont typeface="Arial" charset="0"/>
              <a:buChar char="•"/>
            </a:pPr>
            <a:r>
              <a:rPr lang="en-GB" sz="2400" b="1" dirty="0">
                <a:latin typeface="Arial" panose="020B0604020202020204" pitchFamily="34" charset="0"/>
                <a:cs typeface="Arial" panose="020B0604020202020204" pitchFamily="34" charset="0"/>
              </a:rPr>
              <a:t>VAT-exempted items</a:t>
            </a:r>
            <a:r>
              <a:rPr lang="en-GB" sz="2400" dirty="0">
                <a:latin typeface="Arial" panose="020B0604020202020204" pitchFamily="34" charset="0"/>
                <a:cs typeface="Arial" panose="020B0604020202020204" pitchFamily="34" charset="0"/>
              </a:rPr>
              <a:t> involve services that are not subject to VAT.</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a:t>
            </a:r>
            <a:r>
              <a:rPr lang="en-GB" sz="2400" b="1" dirty="0">
                <a:latin typeface="Arial" panose="020B0604020202020204" pitchFamily="34" charset="0"/>
                <a:cs typeface="Arial" panose="020B0604020202020204" pitchFamily="34" charset="0"/>
              </a:rPr>
              <a:t> standard-rated</a:t>
            </a:r>
            <a:r>
              <a:rPr lang="en-GB" sz="2400" dirty="0">
                <a:latin typeface="Arial" panose="020B0604020202020204" pitchFamily="34" charset="0"/>
                <a:cs typeface="Arial" panose="020B0604020202020204" pitchFamily="34" charset="0"/>
              </a:rPr>
              <a:t> supply is a supply of goods or services which is subject to VAT at the rate of 14%.</a:t>
            </a:r>
          </a:p>
          <a:p>
            <a:pPr marL="342900" indent="-342900">
              <a:lnSpc>
                <a:spcPct val="150000"/>
              </a:lnSpc>
              <a:buFont typeface="Arial" charset="0"/>
              <a:buChar char="•"/>
            </a:pPr>
            <a:r>
              <a:rPr lang="en-GB" sz="2400" b="1" dirty="0">
                <a:latin typeface="Arial" panose="020B0604020202020204" pitchFamily="34" charset="0"/>
                <a:cs typeface="Arial" panose="020B0604020202020204" pitchFamily="34" charset="0"/>
              </a:rPr>
              <a:t>VAT output</a:t>
            </a:r>
            <a:r>
              <a:rPr lang="en-GB" sz="2400" dirty="0">
                <a:latin typeface="Arial" panose="020B0604020202020204" pitchFamily="34" charset="0"/>
                <a:cs typeface="Arial" panose="020B0604020202020204" pitchFamily="34" charset="0"/>
              </a:rPr>
              <a:t> is the tax on sales and income that must be paid over to SARS.</a:t>
            </a:r>
          </a:p>
          <a:p>
            <a:pPr marL="342900" indent="-342900">
              <a:lnSpc>
                <a:spcPct val="150000"/>
              </a:lnSpc>
              <a:buFont typeface="Arial" charset="0"/>
              <a:buChar char="•"/>
            </a:pPr>
            <a:r>
              <a:rPr lang="en-GB" sz="2400" b="1" dirty="0">
                <a:latin typeface="Arial" panose="020B0604020202020204" pitchFamily="34" charset="0"/>
                <a:cs typeface="Arial" panose="020B0604020202020204" pitchFamily="34" charset="0"/>
              </a:rPr>
              <a:t>VAT input</a:t>
            </a:r>
            <a:r>
              <a:rPr lang="en-GB" sz="2400" dirty="0">
                <a:latin typeface="Arial" panose="020B0604020202020204" pitchFamily="34" charset="0"/>
                <a:cs typeface="Arial" panose="020B0604020202020204" pitchFamily="34" charset="0"/>
              </a:rPr>
              <a:t> is the tax paid on items that can be claimed back from SARS.</a:t>
            </a:r>
          </a:p>
          <a:p>
            <a:pPr marL="342900" indent="-342900">
              <a:lnSpc>
                <a:spcPct val="150000"/>
              </a:lnSpc>
              <a:buFont typeface="Arial" charset="0"/>
              <a:buChar char="•"/>
            </a:pPr>
            <a:r>
              <a:rPr lang="en-GB" sz="2400" b="1" dirty="0">
                <a:latin typeface="Arial" panose="020B0604020202020204" pitchFamily="34" charset="0"/>
                <a:cs typeface="Arial" panose="020B0604020202020204" pitchFamily="34" charset="0"/>
              </a:rPr>
              <a:t>VAT control</a:t>
            </a:r>
            <a:r>
              <a:rPr lang="en-GB" sz="2400" dirty="0">
                <a:latin typeface="Arial" panose="020B0604020202020204" pitchFamily="34" charset="0"/>
                <a:cs typeface="Arial" panose="020B0604020202020204" pitchFamily="34" charset="0"/>
              </a:rPr>
              <a:t> is a summary of the VAT input and output.</a:t>
            </a:r>
          </a:p>
        </p:txBody>
      </p:sp>
    </p:spTree>
    <p:extLst>
      <p:ext uri="{BB962C8B-B14F-4D97-AF65-F5344CB8AC3E}">
        <p14:creationId xmlns:p14="http://schemas.microsoft.com/office/powerpoint/2010/main" val="705770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7 - Application of Value Added Tax (VAT) in a </a:t>
            </a:r>
            <a:r>
              <a:rPr lang="en-US" sz="2400" b="1" dirty="0" err="1">
                <a:latin typeface="Arial" panose="020B0604020202020204" pitchFamily="34" charset="0"/>
                <a:cs typeface="Arial" panose="020B0604020202020204" pitchFamily="34" charset="0"/>
              </a:rPr>
              <a:t>computerised</a:t>
            </a:r>
            <a:r>
              <a:rPr lang="en-US" sz="2400" b="1" dirty="0">
                <a:latin typeface="Arial" panose="020B0604020202020204" pitchFamily="34" charset="0"/>
                <a:cs typeface="Arial" panose="020B0604020202020204" pitchFamily="34" charset="0"/>
              </a:rPr>
              <a:t> accounting package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VAT CALCULATIONS</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5" y="2449106"/>
            <a:ext cx="11117888" cy="2308324"/>
          </a:xfrm>
          <a:prstGeom prst="rect">
            <a:avLst/>
          </a:prstGeom>
        </p:spPr>
        <p:txBody>
          <a:bodyPr wrap="square" numCol="1">
            <a:spAutoFit/>
          </a:bodyPr>
          <a:lstStyle/>
          <a:p>
            <a:pPr>
              <a:lnSpc>
                <a:spcPct val="150000"/>
              </a:lnSpc>
            </a:pPr>
            <a:r>
              <a:rPr lang="en-GB" sz="2400" dirty="0">
                <a:latin typeface="Arial" panose="020B0604020202020204" pitchFamily="34" charset="0"/>
                <a:cs typeface="Arial" panose="020B0604020202020204" pitchFamily="34" charset="0"/>
              </a:rPr>
              <a:t>VAT can be worked out as following:</a:t>
            </a:r>
          </a:p>
          <a:p>
            <a:pPr>
              <a:lnSpc>
                <a:spcPct val="150000"/>
              </a:lnSpc>
            </a:pPr>
            <a:r>
              <a:rPr lang="en-GB" sz="2400" dirty="0">
                <a:latin typeface="Arial" panose="020B0604020202020204" pitchFamily="34" charset="0"/>
                <a:cs typeface="Arial" panose="020B0604020202020204" pitchFamily="34" charset="0"/>
              </a:rPr>
              <a:t>Price exclusive:	 	100%</a:t>
            </a:r>
          </a:p>
          <a:p>
            <a:pPr>
              <a:lnSpc>
                <a:spcPct val="150000"/>
              </a:lnSpc>
            </a:pPr>
            <a:r>
              <a:rPr lang="en-GB" sz="2400" dirty="0">
                <a:latin typeface="Arial" panose="020B0604020202020204" pitchFamily="34" charset="0"/>
                <a:cs typeface="Arial" panose="020B0604020202020204" pitchFamily="34" charset="0"/>
              </a:rPr>
              <a:t>VAT:			 	14%</a:t>
            </a:r>
          </a:p>
          <a:p>
            <a:pPr>
              <a:lnSpc>
                <a:spcPct val="150000"/>
              </a:lnSpc>
            </a:pPr>
            <a:r>
              <a:rPr lang="en-GB" sz="2400" dirty="0">
                <a:latin typeface="Arial" panose="020B0604020202020204" pitchFamily="34" charset="0"/>
                <a:cs typeface="Arial" panose="020B0604020202020204" pitchFamily="34" charset="0"/>
              </a:rPr>
              <a:t>Therefore, price inclusive: 	114%</a:t>
            </a:r>
          </a:p>
        </p:txBody>
      </p:sp>
    </p:spTree>
    <p:extLst>
      <p:ext uri="{BB962C8B-B14F-4D97-AF65-F5344CB8AC3E}">
        <p14:creationId xmlns:p14="http://schemas.microsoft.com/office/powerpoint/2010/main" val="2132575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7 - Application of Value Added Tax (VAT) in a </a:t>
            </a:r>
            <a:r>
              <a:rPr lang="en-US" sz="2400" b="1" dirty="0" err="1">
                <a:latin typeface="Arial" panose="020B0604020202020204" pitchFamily="34" charset="0"/>
                <a:cs typeface="Arial" panose="020B0604020202020204" pitchFamily="34" charset="0"/>
              </a:rPr>
              <a:t>computerised</a:t>
            </a:r>
            <a:r>
              <a:rPr lang="en-US" sz="2400" b="1" dirty="0">
                <a:latin typeface="Arial" panose="020B0604020202020204" pitchFamily="34" charset="0"/>
                <a:cs typeface="Arial" panose="020B0604020202020204" pitchFamily="34" charset="0"/>
              </a:rPr>
              <a:t> accounting package</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ADMISSABLE DEDUCTIONS WITH REGARD TO INPUT TAX</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5" y="2449106"/>
            <a:ext cx="11117888" cy="646331"/>
          </a:xfrm>
          <a:prstGeom prst="rect">
            <a:avLst/>
          </a:prstGeom>
        </p:spPr>
        <p:txBody>
          <a:bodyPr wrap="square" numCol="1">
            <a:spAutoFit/>
          </a:bodyPr>
          <a:lstStyle/>
          <a:p>
            <a:pPr>
              <a:lnSpc>
                <a:spcPct val="150000"/>
              </a:lnSpc>
            </a:pPr>
            <a:r>
              <a:rPr lang="en-GB" sz="2400" dirty="0">
                <a:latin typeface="Arial" panose="020B0604020202020204" pitchFamily="34" charset="0"/>
                <a:cs typeface="Arial" panose="020B0604020202020204" pitchFamily="34" charset="0"/>
              </a:rPr>
              <a:t>The following are admissible for VAT deductions:</a:t>
            </a:r>
          </a:p>
        </p:txBody>
      </p:sp>
      <p:sp>
        <p:nvSpPr>
          <p:cNvPr id="3" name="Rectangle 2"/>
          <p:cNvSpPr/>
          <p:nvPr/>
        </p:nvSpPr>
        <p:spPr>
          <a:xfrm>
            <a:off x="887507" y="2951397"/>
            <a:ext cx="10824882" cy="2820807"/>
          </a:xfrm>
          <a:prstGeom prst="rect">
            <a:avLst/>
          </a:prstGeom>
        </p:spPr>
        <p:txBody>
          <a:bodyPr wrap="square" numCol="3">
            <a:spAutoFit/>
          </a:bodyPr>
          <a:lstStyle/>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Advertisements;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Bank charges;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Consumable goods;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Delivery costs;</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Electricity and water;</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Insurance;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Office equipment;</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Packing material;</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Printing and stationery;</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Refreshment;</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Rent;</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Repairs and maintenance;</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Telephone and fax;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Vehicles.</a:t>
            </a:r>
          </a:p>
        </p:txBody>
      </p:sp>
    </p:spTree>
    <p:extLst>
      <p:ext uri="{BB962C8B-B14F-4D97-AF65-F5344CB8AC3E}">
        <p14:creationId xmlns:p14="http://schemas.microsoft.com/office/powerpoint/2010/main" val="52429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1 - Introduction to computers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PHYSICAL COMPONENTS OF A COMPUTER</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5" y="2449106"/>
            <a:ext cx="11117888" cy="3139321"/>
          </a:xfrm>
          <a:prstGeom prst="rect">
            <a:avLst/>
          </a:prstGeom>
        </p:spPr>
        <p:txBody>
          <a:bodyPr wrap="square" numCol="1">
            <a:spAutoFit/>
          </a:bodyPr>
          <a:lstStyle/>
          <a:p>
            <a:pPr>
              <a:lnSpc>
                <a:spcPct val="150000"/>
              </a:lnSpc>
            </a:pPr>
            <a:r>
              <a:rPr lang="en-GB" sz="2200" dirty="0">
                <a:latin typeface="Arial" panose="020B0604020202020204" pitchFamily="34" charset="0"/>
                <a:cs typeface="Arial" panose="020B0604020202020204" pitchFamily="34" charset="0"/>
              </a:rPr>
              <a:t>A computer system consists of mainly five physical components, namely:</a:t>
            </a:r>
          </a:p>
          <a:p>
            <a:pPr marL="342900" indent="-342900">
              <a:lnSpc>
                <a:spcPct val="150000"/>
              </a:lnSpc>
              <a:buFont typeface="Arial" charset="0"/>
              <a:buChar char="•"/>
            </a:pPr>
            <a:r>
              <a:rPr lang="en-GB" sz="2200" dirty="0">
                <a:latin typeface="Arial" panose="020B0604020202020204" pitchFamily="34" charset="0"/>
                <a:cs typeface="Arial" panose="020B0604020202020204" pitchFamily="34" charset="0"/>
              </a:rPr>
              <a:t>Input devices; </a:t>
            </a:r>
          </a:p>
          <a:p>
            <a:pPr marL="342900" indent="-342900">
              <a:lnSpc>
                <a:spcPct val="150000"/>
              </a:lnSpc>
              <a:buFont typeface="Arial" charset="0"/>
              <a:buChar char="•"/>
            </a:pPr>
            <a:r>
              <a:rPr lang="en-GB" sz="2200" dirty="0">
                <a:latin typeface="Arial" panose="020B0604020202020204" pitchFamily="34" charset="0"/>
                <a:cs typeface="Arial" panose="020B0604020202020204" pitchFamily="34" charset="0"/>
              </a:rPr>
              <a:t>Processing unit;</a:t>
            </a:r>
          </a:p>
          <a:p>
            <a:pPr marL="342900" indent="-342900">
              <a:lnSpc>
                <a:spcPct val="150000"/>
              </a:lnSpc>
              <a:buFont typeface="Arial" charset="0"/>
              <a:buChar char="•"/>
            </a:pPr>
            <a:r>
              <a:rPr lang="en-GB" sz="2200" dirty="0">
                <a:latin typeface="Arial" panose="020B0604020202020204" pitchFamily="34" charset="0"/>
                <a:cs typeface="Arial" panose="020B0604020202020204" pitchFamily="34" charset="0"/>
              </a:rPr>
              <a:t>Output devices; </a:t>
            </a:r>
          </a:p>
          <a:p>
            <a:pPr marL="342900" indent="-342900">
              <a:lnSpc>
                <a:spcPct val="150000"/>
              </a:lnSpc>
              <a:buFont typeface="Arial" charset="0"/>
              <a:buChar char="•"/>
            </a:pPr>
            <a:r>
              <a:rPr lang="en-GB" sz="2200" dirty="0">
                <a:latin typeface="Arial" panose="020B0604020202020204" pitchFamily="34" charset="0"/>
                <a:cs typeface="Arial" panose="020B0604020202020204" pitchFamily="34" charset="0"/>
              </a:rPr>
              <a:t>Storage devices; and</a:t>
            </a:r>
          </a:p>
          <a:p>
            <a:pPr marL="342900" indent="-342900">
              <a:lnSpc>
                <a:spcPct val="150000"/>
              </a:lnSpc>
              <a:buFont typeface="Arial" charset="0"/>
              <a:buChar char="•"/>
            </a:pPr>
            <a:r>
              <a:rPr lang="en-GB" sz="2200" dirty="0">
                <a:latin typeface="Arial" panose="020B0604020202020204" pitchFamily="34" charset="0"/>
                <a:cs typeface="Arial" panose="020B0604020202020204" pitchFamily="34" charset="0"/>
              </a:rPr>
              <a:t>Communication devices.</a:t>
            </a:r>
          </a:p>
        </p:txBody>
      </p:sp>
    </p:spTree>
    <p:extLst>
      <p:ext uri="{BB962C8B-B14F-4D97-AF65-F5344CB8AC3E}">
        <p14:creationId xmlns:p14="http://schemas.microsoft.com/office/powerpoint/2010/main" val="296144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1 - Introduction to computers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OPERATING SYSTEMS</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5" y="2449106"/>
            <a:ext cx="10605249" cy="1045223"/>
          </a:xfrm>
          <a:prstGeom prst="rect">
            <a:avLst/>
          </a:prstGeom>
        </p:spPr>
        <p:txBody>
          <a:bodyPr wrap="square" numCol="1">
            <a:spAutoFit/>
          </a:bodyPr>
          <a:lstStyle/>
          <a:p>
            <a:pPr>
              <a:lnSpc>
                <a:spcPct val="150000"/>
              </a:lnSpc>
            </a:pPr>
            <a:r>
              <a:rPr lang="en-GB" sz="2200" dirty="0">
                <a:latin typeface="Arial" panose="020B0604020202020204" pitchFamily="34" charset="0"/>
                <a:cs typeface="Arial" panose="020B0604020202020204" pitchFamily="34" charset="0"/>
              </a:rPr>
              <a:t>MS-DOS, the acronym for Microsoft Disk Operating System, is an operating system with a command-line interface used on personal computers.</a:t>
            </a:r>
          </a:p>
        </p:txBody>
      </p:sp>
      <p:pic>
        <p:nvPicPr>
          <p:cNvPr id="4" name="Picture 3"/>
          <p:cNvPicPr>
            <a:picLocks noChangeAspect="1"/>
          </p:cNvPicPr>
          <p:nvPr/>
        </p:nvPicPr>
        <p:blipFill>
          <a:blip r:embed="rId3"/>
          <a:stretch>
            <a:fillRect/>
          </a:stretch>
        </p:blipFill>
        <p:spPr>
          <a:xfrm>
            <a:off x="3284804" y="3622847"/>
            <a:ext cx="5718252" cy="2673283"/>
          </a:xfrm>
          <a:prstGeom prst="rect">
            <a:avLst/>
          </a:prstGeom>
        </p:spPr>
      </p:pic>
    </p:spTree>
    <p:extLst>
      <p:ext uri="{BB962C8B-B14F-4D97-AF65-F5344CB8AC3E}">
        <p14:creationId xmlns:p14="http://schemas.microsoft.com/office/powerpoint/2010/main" val="183368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1 - Introduction to computers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WINDOWS OPERATING SYSTEM</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5" y="2449106"/>
            <a:ext cx="10605249" cy="1553054"/>
          </a:xfrm>
          <a:prstGeom prst="rect">
            <a:avLst/>
          </a:prstGeom>
        </p:spPr>
        <p:txBody>
          <a:bodyPr wrap="square" numCol="1">
            <a:spAutoFit/>
          </a:bodyPr>
          <a:lstStyle/>
          <a:p>
            <a:pPr>
              <a:lnSpc>
                <a:spcPct val="150000"/>
              </a:lnSpc>
            </a:pPr>
            <a:r>
              <a:rPr lang="en-GB" sz="2200" dirty="0">
                <a:latin typeface="Arial" panose="020B0604020202020204" pitchFamily="34" charset="0"/>
                <a:cs typeface="Arial" panose="020B0604020202020204" pitchFamily="34" charset="0"/>
              </a:rPr>
              <a:t>Windows XP provides the tools you need to work and play in today’s high-speed communications environment. Your toolbox includes system tools that help you set and  adjust system resources, users and user groups, and scheduled system tasks.</a:t>
            </a:r>
          </a:p>
        </p:txBody>
      </p:sp>
    </p:spTree>
    <p:extLst>
      <p:ext uri="{BB962C8B-B14F-4D97-AF65-F5344CB8AC3E}">
        <p14:creationId xmlns:p14="http://schemas.microsoft.com/office/powerpoint/2010/main" val="67804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INTERNAL AND EXTERNAL COMMANDS</a:t>
            </a:r>
          </a:p>
          <a:p>
            <a:pPr>
              <a:lnSpc>
                <a:spcPct val="150000"/>
              </a:lnSpc>
            </a:pPr>
            <a:r>
              <a:rPr lang="en-GB" sz="2400" dirty="0">
                <a:latin typeface="Arial" panose="020B0604020202020204" pitchFamily="34" charset="0"/>
                <a:cs typeface="Arial" panose="020B0604020202020204" pitchFamily="34" charset="0"/>
              </a:rPr>
              <a:t>The computer responds to commands in both the external system, such as switching on the computer using the power button as well as the internal system, such as formatting the </a:t>
            </a:r>
            <a:r>
              <a:rPr lang="en-GB" sz="2400" dirty="0" err="1">
                <a:latin typeface="Arial" panose="020B0604020202020204" pitchFamily="34" charset="0"/>
                <a:cs typeface="Arial" panose="020B0604020202020204" pitchFamily="34" charset="0"/>
              </a:rPr>
              <a:t>harddrive</a:t>
            </a:r>
            <a:r>
              <a:rPr lang="en-GB" sz="2400" dirty="0">
                <a:latin typeface="Arial" panose="020B0604020202020204" pitchFamily="34" charset="0"/>
                <a:cs typeface="Arial" panose="020B0604020202020204" pitchFamily="34" charset="0"/>
              </a:rPr>
              <a:t>.</a:t>
            </a:r>
          </a:p>
          <a:p>
            <a:pPr>
              <a:lnSpc>
                <a:spcPct val="150000"/>
              </a:lnSpc>
            </a:pP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US" sz="3600" b="1" dirty="0">
                <a:latin typeface="Arial" panose="020B0604020202020204" pitchFamily="34" charset="0"/>
                <a:cs typeface="Arial" panose="020B0604020202020204" pitchFamily="34" charset="0"/>
              </a:rPr>
              <a:t>Module 2 - Applying basic Windows commands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31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2 - Applying basic Windows commands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STARTING OF WINDOWS</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5" y="2449106"/>
            <a:ext cx="4304405" cy="1107996"/>
          </a:xfrm>
          <a:prstGeom prst="rect">
            <a:avLst/>
          </a:prstGeom>
        </p:spPr>
        <p:txBody>
          <a:bodyPr wrap="square" numCol="1">
            <a:spAutoFit/>
          </a:bodyPr>
          <a:lstStyle/>
          <a:p>
            <a:pPr>
              <a:lnSpc>
                <a:spcPct val="150000"/>
              </a:lnSpc>
            </a:pPr>
            <a:r>
              <a:rPr lang="en-GB" sz="2200" dirty="0" err="1">
                <a:latin typeface="Arial" panose="020B0604020202020204" pitchFamily="34" charset="0"/>
                <a:cs typeface="Arial" panose="020B0604020202020204" pitchFamily="34" charset="0"/>
              </a:rPr>
              <a:t>Startup</a:t>
            </a:r>
            <a:r>
              <a:rPr lang="en-GB" sz="2200" dirty="0">
                <a:latin typeface="Arial" panose="020B0604020202020204" pitchFamily="34" charset="0"/>
                <a:cs typeface="Arial" panose="020B0604020202020204" pitchFamily="34" charset="0"/>
              </a:rPr>
              <a:t> menu options </a:t>
            </a:r>
            <a:r>
              <a:rPr lang="mr-IN" sz="2200" dirty="0">
                <a:latin typeface="Arial" panose="020B0604020202020204" pitchFamily="34" charset="0"/>
                <a:cs typeface="Arial" panose="020B0604020202020204" pitchFamily="34" charset="0"/>
              </a:rPr>
              <a:t>–</a:t>
            </a:r>
            <a:r>
              <a:rPr lang="en-GB" sz="2200" dirty="0">
                <a:latin typeface="Arial" panose="020B0604020202020204" pitchFamily="34" charset="0"/>
                <a:cs typeface="Arial" panose="020B0604020202020204" pitchFamily="34" charset="0"/>
              </a:rPr>
              <a:t> select what you want to do:</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2570" y="2449106"/>
            <a:ext cx="2286682" cy="3296819"/>
          </a:xfrm>
          <a:prstGeom prst="rect">
            <a:avLst/>
          </a:prstGeom>
        </p:spPr>
      </p:pic>
    </p:spTree>
    <p:extLst>
      <p:ext uri="{BB962C8B-B14F-4D97-AF65-F5344CB8AC3E}">
        <p14:creationId xmlns:p14="http://schemas.microsoft.com/office/powerpoint/2010/main" val="121166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2 - Applying basic Windows commands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HELP AND SUPPORT</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5" y="2449106"/>
            <a:ext cx="3870065" cy="1754326"/>
          </a:xfrm>
          <a:prstGeom prst="rect">
            <a:avLst/>
          </a:prstGeom>
        </p:spPr>
        <p:txBody>
          <a:bodyPr wrap="square" numCol="1">
            <a:spAutoFit/>
          </a:bodyPr>
          <a:lstStyle/>
          <a:p>
            <a:pPr>
              <a:lnSpc>
                <a:spcPct val="150000"/>
              </a:lnSpc>
            </a:pPr>
            <a:r>
              <a:rPr lang="en-US" sz="2400" dirty="0">
                <a:latin typeface="Arial" charset="0"/>
                <a:ea typeface="Arial" charset="0"/>
                <a:cs typeface="Arial" charset="0"/>
              </a:rPr>
              <a:t>Start / Help and Support / Key in what you want help with.</a:t>
            </a:r>
            <a:endParaRPr lang="en-GB" sz="2200" dirty="0">
              <a:latin typeface="Arial" charset="0"/>
              <a:ea typeface="Arial" charset="0"/>
              <a:cs typeface="Arial"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2100" y="2125940"/>
            <a:ext cx="2948212" cy="3722839"/>
          </a:xfrm>
          <a:prstGeom prst="rect">
            <a:avLst/>
          </a:prstGeom>
        </p:spPr>
      </p:pic>
    </p:spTree>
    <p:extLst>
      <p:ext uri="{BB962C8B-B14F-4D97-AF65-F5344CB8AC3E}">
        <p14:creationId xmlns:p14="http://schemas.microsoft.com/office/powerpoint/2010/main" val="147207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US" sz="2400" b="1" dirty="0">
                <a:latin typeface="Arial" panose="020B0604020202020204" pitchFamily="34" charset="0"/>
                <a:cs typeface="Arial" panose="020B0604020202020204" pitchFamily="34" charset="0"/>
              </a:rPr>
              <a:t>Module 2 - Applying basic Windows commands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701108"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panose="020B0604020202020204" pitchFamily="34" charset="0"/>
                <a:cs typeface="Arial" panose="020B0604020202020204" pitchFamily="34" charset="0"/>
              </a:rPr>
              <a:t>APPLICATION PROGRAMS</a:t>
            </a:r>
            <a:endParaRPr lang="en-GB" sz="2400" b="1" dirty="0">
              <a:solidFill>
                <a:schemeClr val="accent2"/>
              </a:solidFill>
              <a:latin typeface="Arial" panose="020B0604020202020204" pitchFamily="34" charset="0"/>
              <a:cs typeface="Arial" panose="020B0604020202020204" pitchFamily="34" charset="0"/>
            </a:endParaRPr>
          </a:p>
        </p:txBody>
      </p:sp>
      <p:sp>
        <p:nvSpPr>
          <p:cNvPr id="2" name="Rectangle 1"/>
          <p:cNvSpPr/>
          <p:nvPr/>
        </p:nvSpPr>
        <p:spPr>
          <a:xfrm>
            <a:off x="793375" y="2449106"/>
            <a:ext cx="11117888" cy="2862322"/>
          </a:xfrm>
          <a:prstGeom prst="rect">
            <a:avLst/>
          </a:prstGeom>
        </p:spPr>
        <p:txBody>
          <a:bodyPr wrap="square" numCol="1">
            <a:spAutoFit/>
          </a:bodyPr>
          <a:lstStyle/>
          <a:p>
            <a:pPr marL="342900" indent="-342900">
              <a:lnSpc>
                <a:spcPct val="150000"/>
              </a:lnSpc>
              <a:buFont typeface="Arial" charset="0"/>
              <a:buChar char="•"/>
            </a:pPr>
            <a:r>
              <a:rPr lang="en-US" sz="2400" dirty="0">
                <a:latin typeface="Arial" charset="0"/>
                <a:ea typeface="Arial" charset="0"/>
                <a:cs typeface="Arial" charset="0"/>
              </a:rPr>
              <a:t>Word processing;</a:t>
            </a:r>
          </a:p>
          <a:p>
            <a:pPr marL="342900" indent="-342900">
              <a:lnSpc>
                <a:spcPct val="150000"/>
              </a:lnSpc>
              <a:buFont typeface="Arial" charset="0"/>
              <a:buChar char="•"/>
            </a:pPr>
            <a:r>
              <a:rPr lang="en-US" sz="2400" dirty="0">
                <a:latin typeface="Arial" charset="0"/>
                <a:ea typeface="Arial" charset="0"/>
                <a:cs typeface="Arial" charset="0"/>
              </a:rPr>
              <a:t>Spreadsheets;</a:t>
            </a:r>
          </a:p>
          <a:p>
            <a:pPr marL="342900" indent="-342900">
              <a:lnSpc>
                <a:spcPct val="150000"/>
              </a:lnSpc>
              <a:buFont typeface="Arial" charset="0"/>
              <a:buChar char="•"/>
            </a:pPr>
            <a:r>
              <a:rPr lang="en-US" sz="2400" dirty="0">
                <a:latin typeface="Arial" charset="0"/>
                <a:ea typeface="Arial" charset="0"/>
                <a:cs typeface="Arial" charset="0"/>
              </a:rPr>
              <a:t>Access;</a:t>
            </a:r>
          </a:p>
          <a:p>
            <a:pPr marL="342900" indent="-342900">
              <a:lnSpc>
                <a:spcPct val="150000"/>
              </a:lnSpc>
              <a:buFont typeface="Arial" charset="0"/>
              <a:buChar char="•"/>
            </a:pPr>
            <a:r>
              <a:rPr lang="en-US" sz="2400" dirty="0">
                <a:latin typeface="Arial" charset="0"/>
                <a:ea typeface="Arial" charset="0"/>
                <a:cs typeface="Arial" charset="0"/>
              </a:rPr>
              <a:t>Publisher;</a:t>
            </a:r>
          </a:p>
          <a:p>
            <a:pPr marL="342900" indent="-342900">
              <a:lnSpc>
                <a:spcPct val="150000"/>
              </a:lnSpc>
              <a:buFont typeface="Arial" charset="0"/>
              <a:buChar char="•"/>
            </a:pPr>
            <a:r>
              <a:rPr lang="en-US" sz="2400" dirty="0">
                <a:latin typeface="Arial" charset="0"/>
                <a:ea typeface="Arial" charset="0"/>
                <a:cs typeface="Arial" charset="0"/>
              </a:rPr>
              <a:t>Pastel Accounting.</a:t>
            </a:r>
            <a:endParaRPr lang="en-GB" sz="2400" dirty="0">
              <a:latin typeface="Arial" charset="0"/>
              <a:ea typeface="Arial" charset="0"/>
              <a:cs typeface="Arial" charset="0"/>
            </a:endParaRPr>
          </a:p>
        </p:txBody>
      </p:sp>
    </p:spTree>
    <p:extLst>
      <p:ext uri="{BB962C8B-B14F-4D97-AF65-F5344CB8AC3E}">
        <p14:creationId xmlns:p14="http://schemas.microsoft.com/office/powerpoint/2010/main" val="384778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5463</TotalTime>
  <Words>1626</Words>
  <Application>Microsoft Office PowerPoint</Application>
  <PresentationFormat>Widescreen</PresentationFormat>
  <Paragraphs>180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Ryk Cloete</cp:lastModifiedBy>
  <cp:revision>171</cp:revision>
  <dcterms:created xsi:type="dcterms:W3CDTF">2018-09-18T08:47:31Z</dcterms:created>
  <dcterms:modified xsi:type="dcterms:W3CDTF">2018-12-18T11:32:21Z</dcterms:modified>
</cp:coreProperties>
</file>