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74" r:id="rId3"/>
    <p:sldId id="313" r:id="rId4"/>
    <p:sldId id="314" r:id="rId5"/>
    <p:sldId id="315" r:id="rId6"/>
    <p:sldId id="316" r:id="rId7"/>
    <p:sldId id="317" r:id="rId8"/>
    <p:sldId id="318" r:id="rId9"/>
    <p:sldId id="319" r:id="rId10"/>
    <p:sldId id="320" r:id="rId11"/>
    <p:sldId id="321" r:id="rId12"/>
    <p:sldId id="357" r:id="rId13"/>
    <p:sldId id="358" r:id="rId14"/>
    <p:sldId id="359" r:id="rId15"/>
    <p:sldId id="360" r:id="rId16"/>
    <p:sldId id="361" r:id="rId17"/>
    <p:sldId id="362" r:id="rId18"/>
    <p:sldId id="322" r:id="rId19"/>
    <p:sldId id="323" r:id="rId20"/>
    <p:sldId id="324" r:id="rId21"/>
    <p:sldId id="325" r:id="rId22"/>
    <p:sldId id="326" r:id="rId23"/>
    <p:sldId id="327" r:id="rId24"/>
    <p:sldId id="329" r:id="rId25"/>
    <p:sldId id="330" r:id="rId26"/>
    <p:sldId id="331" r:id="rId27"/>
    <p:sldId id="333" r:id="rId28"/>
    <p:sldId id="334" r:id="rId29"/>
    <p:sldId id="335" r:id="rId30"/>
    <p:sldId id="332" r:id="rId31"/>
    <p:sldId id="336" r:id="rId32"/>
    <p:sldId id="337" r:id="rId33"/>
    <p:sldId id="338" r:id="rId34"/>
    <p:sldId id="341" r:id="rId35"/>
    <p:sldId id="340" r:id="rId36"/>
    <p:sldId id="342" r:id="rId37"/>
    <p:sldId id="343" r:id="rId38"/>
    <p:sldId id="344" r:id="rId39"/>
    <p:sldId id="345" r:id="rId40"/>
    <p:sldId id="346" r:id="rId41"/>
    <p:sldId id="347" r:id="rId42"/>
    <p:sldId id="348" r:id="rId43"/>
    <p:sldId id="363" r:id="rId44"/>
    <p:sldId id="349" r:id="rId45"/>
    <p:sldId id="350" r:id="rId46"/>
    <p:sldId id="351" r:id="rId47"/>
    <p:sldId id="352" r:id="rId48"/>
    <p:sldId id="354" r:id="rId49"/>
    <p:sldId id="353" r:id="rId50"/>
    <p:sldId id="355" r:id="rId51"/>
    <p:sldId id="35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5"/>
    <p:restoredTop sz="94560"/>
  </p:normalViewPr>
  <p:slideViewPr>
    <p:cSldViewPr snapToGrid="0" snapToObjects="1">
      <p:cViewPr varScale="1">
        <p:scale>
          <a:sx n="62" d="100"/>
          <a:sy n="62" d="100"/>
        </p:scale>
        <p:origin x="540" y="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01/10/2021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01/10/2021</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01/10/2021</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01/10/2021</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01/10/2021</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01/10/2021</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01/10/2021</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01/10/2021</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01/10/2021</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01/10/2021</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01/10/2021</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01/10/2021</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01/10/2021</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7CD335DB-A410-ED46-8119-9629FC4D973C}"/>
              </a:ext>
            </a:extLst>
          </p:cNvPr>
          <p:cNvPicPr>
            <a:picLocks noChangeAspect="1"/>
          </p:cNvPicPr>
          <p:nvPr/>
        </p:nvPicPr>
        <p:blipFill rotWithShape="1">
          <a:blip r:embed="rId3"/>
          <a:srcRect t="28477" r="337" b="32264"/>
          <a:stretch/>
        </p:blipFill>
        <p:spPr>
          <a:xfrm>
            <a:off x="0" y="0"/>
            <a:ext cx="12190979"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Entrepreneurship and Business Management N4</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Creativity and idea generation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EXPLAIN THE CONCEPT CREATIVITY</a:t>
            </a:r>
          </a:p>
          <a:p>
            <a:pPr>
              <a:lnSpc>
                <a:spcPct val="150000"/>
              </a:lnSpc>
            </a:pPr>
            <a:r>
              <a:rPr lang="en-ZA" sz="2400" dirty="0">
                <a:latin typeface="Arial" panose="020B0604020202020204" pitchFamily="34" charset="0"/>
                <a:cs typeface="Arial" panose="020B0604020202020204" pitchFamily="34" charset="0"/>
              </a:rPr>
              <a:t>Creativity is that ability that helps us to do something new, original and different. Creativity also refers to the ability to do the same old thing in a new way. An entrepreneur knows the art of being aware of new trends, listening to what people say and then doing something about it. </a:t>
            </a:r>
          </a:p>
        </p:txBody>
      </p:sp>
    </p:spTree>
    <p:extLst>
      <p:ext uri="{BB962C8B-B14F-4D97-AF65-F5344CB8AC3E}">
        <p14:creationId xmlns:p14="http://schemas.microsoft.com/office/powerpoint/2010/main" val="4158047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Creativity and idea generation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GENERATING IDEAS (HOBBIES, SPORT AND ENTERTAINMENT)</a:t>
            </a:r>
          </a:p>
          <a:p>
            <a:pPr>
              <a:lnSpc>
                <a:spcPct val="150000"/>
              </a:lnSpc>
            </a:pPr>
            <a:r>
              <a:rPr lang="en-ZA" sz="2400" dirty="0">
                <a:latin typeface="Arial" panose="020B0604020202020204" pitchFamily="34" charset="0"/>
                <a:cs typeface="Arial" panose="020B0604020202020204" pitchFamily="34" charset="0"/>
              </a:rPr>
              <a:t>Ask yourself, “Why should it be this way?” Maybe you can do it slightly differently: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What form of entertainment is offered in your area?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What do people do after work? Do they go watch the locals play soccer matches, go to church or like to go to the movies?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Who looks after the children when the parents go out? </a:t>
            </a:r>
          </a:p>
        </p:txBody>
      </p:sp>
    </p:spTree>
    <p:extLst>
      <p:ext uri="{BB962C8B-B14F-4D97-AF65-F5344CB8AC3E}">
        <p14:creationId xmlns:p14="http://schemas.microsoft.com/office/powerpoint/2010/main" val="93066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Creativity and idea generation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GENERATING IDEAS (SHOPPING)</a:t>
            </a:r>
          </a:p>
          <a:p>
            <a:pPr>
              <a:lnSpc>
                <a:spcPct val="150000"/>
              </a:lnSpc>
            </a:pPr>
            <a:r>
              <a:rPr lang="en-ZA" sz="2400" dirty="0">
                <a:latin typeface="Arial" panose="020B0604020202020204" pitchFamily="34" charset="0"/>
                <a:cs typeface="Arial" panose="020B0604020202020204" pitchFamily="34" charset="0"/>
              </a:rPr>
              <a:t>We probably spend most of our money shopping. Maybe you can start a business with this in mind. Next time you go shopping, think of the following: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How can you improve this product or service?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Are there any problems with the product?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Is it possible to add a few products to an existing range?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Isn’t there a different product that can perform the same task?</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Is it possible to combine two seemingly different products? </a:t>
            </a:r>
          </a:p>
        </p:txBody>
      </p:sp>
    </p:spTree>
    <p:extLst>
      <p:ext uri="{BB962C8B-B14F-4D97-AF65-F5344CB8AC3E}">
        <p14:creationId xmlns:p14="http://schemas.microsoft.com/office/powerpoint/2010/main" val="3072078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Creativity and idea generation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GENERATING IDEAS (TRAVEL)</a:t>
            </a:r>
          </a:p>
          <a:p>
            <a:pPr>
              <a:lnSpc>
                <a:spcPct val="150000"/>
              </a:lnSpc>
            </a:pPr>
            <a:r>
              <a:rPr lang="en-ZA" sz="2400" dirty="0">
                <a:latin typeface="Arial" panose="020B0604020202020204" pitchFamily="34" charset="0"/>
                <a:cs typeface="Arial" panose="020B0604020202020204" pitchFamily="34" charset="0"/>
              </a:rPr>
              <a:t>Ask yourself the following: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How do people get to work in your area?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What do they do while waiting for transport?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What is being sold at taxi ranks, stations and bus stops?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What about the elderly waiting in the queue? </a:t>
            </a:r>
          </a:p>
        </p:txBody>
      </p:sp>
    </p:spTree>
    <p:extLst>
      <p:ext uri="{BB962C8B-B14F-4D97-AF65-F5344CB8AC3E}">
        <p14:creationId xmlns:p14="http://schemas.microsoft.com/office/powerpoint/2010/main" val="197160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Creativity and idea generation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GENERATING IDEAS (TELEVISION)</a:t>
            </a:r>
          </a:p>
          <a:p>
            <a:pPr>
              <a:lnSpc>
                <a:spcPct val="150000"/>
              </a:lnSpc>
            </a:pPr>
            <a:r>
              <a:rPr lang="en-ZA" sz="2400" dirty="0">
                <a:latin typeface="Arial" panose="020B0604020202020204" pitchFamily="34" charset="0"/>
                <a:cs typeface="Arial" panose="020B0604020202020204" pitchFamily="34" charset="0"/>
              </a:rPr>
              <a:t>Television can be a great source of ideas if you really listen and watch attentively. There are many programmes about other countries and how they do things. New concepts, technological methods and products are regularly shown on television. Just keep your eyes and ears open. </a:t>
            </a:r>
          </a:p>
        </p:txBody>
      </p:sp>
    </p:spTree>
    <p:extLst>
      <p:ext uri="{BB962C8B-B14F-4D97-AF65-F5344CB8AC3E}">
        <p14:creationId xmlns:p14="http://schemas.microsoft.com/office/powerpoint/2010/main" val="62245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Creativity and idea generation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GENERATING IDEAS (NEWSPAPERS AND MAGAZINES)</a:t>
            </a:r>
          </a:p>
          <a:p>
            <a:pPr>
              <a:lnSpc>
                <a:spcPct val="150000"/>
              </a:lnSpc>
            </a:pPr>
            <a:r>
              <a:rPr lang="en-ZA" sz="2400" dirty="0">
                <a:latin typeface="Arial" panose="020B0604020202020204" pitchFamily="34" charset="0"/>
                <a:cs typeface="Arial" panose="020B0604020202020204" pitchFamily="34" charset="0"/>
              </a:rPr>
              <a:t>Newspapers are all about news, things that are different, what people are</a:t>
            </a:r>
          </a:p>
          <a:p>
            <a:pPr>
              <a:lnSpc>
                <a:spcPct val="150000"/>
              </a:lnSpc>
            </a:pPr>
            <a:r>
              <a:rPr lang="en-ZA" sz="2400" dirty="0">
                <a:latin typeface="Arial" panose="020B0604020202020204" pitchFamily="34" charset="0"/>
                <a:cs typeface="Arial" panose="020B0604020202020204" pitchFamily="34" charset="0"/>
              </a:rPr>
              <a:t>doing and their problems. It is important to remember that other businesses, organisations and even the government could become your most valued customers. Keep an eye on the “letters to the editor” section. People tend to write and complain about things that bother them. That may point to a good business idea. </a:t>
            </a:r>
          </a:p>
        </p:txBody>
      </p:sp>
    </p:spTree>
    <p:extLst>
      <p:ext uri="{BB962C8B-B14F-4D97-AF65-F5344CB8AC3E}">
        <p14:creationId xmlns:p14="http://schemas.microsoft.com/office/powerpoint/2010/main" val="1749578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Creativity and idea generation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GENERATING IDEAS (INTERNET AND SOCIAL MEDIA)</a:t>
            </a:r>
          </a:p>
          <a:p>
            <a:pPr>
              <a:lnSpc>
                <a:spcPct val="150000"/>
              </a:lnSpc>
            </a:pPr>
            <a:r>
              <a:rPr lang="en-ZA" sz="2400" dirty="0">
                <a:latin typeface="Arial" panose="020B0604020202020204" pitchFamily="34" charset="0"/>
                <a:cs typeface="Arial" panose="020B0604020202020204" pitchFamily="34" charset="0"/>
              </a:rPr>
              <a:t>The Internet and social media are valuable tools to find new business ideas. Not only will you find the latest trends and products on these sites, you can also see what competitors are doing, search for certain hashtags and keywords, read the comments of users and see what people like and find interesting. The constant flow of images from these sites will definitely get you thinking creatively. </a:t>
            </a:r>
          </a:p>
        </p:txBody>
      </p:sp>
    </p:spTree>
    <p:extLst>
      <p:ext uri="{BB962C8B-B14F-4D97-AF65-F5344CB8AC3E}">
        <p14:creationId xmlns:p14="http://schemas.microsoft.com/office/powerpoint/2010/main" val="321630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Creativity and idea generation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GENERATING IDEAS (TRADE SHOWS AND EXHIBITIONS)</a:t>
            </a:r>
          </a:p>
          <a:p>
            <a:pPr>
              <a:lnSpc>
                <a:spcPct val="150000"/>
              </a:lnSpc>
            </a:pPr>
            <a:r>
              <a:rPr lang="en-ZA" sz="2400" dirty="0">
                <a:latin typeface="Arial" panose="020B0604020202020204" pitchFamily="34" charset="0"/>
                <a:cs typeface="Arial" panose="020B0604020202020204" pitchFamily="34" charset="0"/>
              </a:rPr>
              <a:t>Trade shows and expos are often held in major centres. The themes of these shows vary significantly, making regular visits a must. Information about new products and new ways of doing something is readily available. Keep your eyes open for advertisements in local newspapers or even on posters on lamp posts. </a:t>
            </a:r>
          </a:p>
        </p:txBody>
      </p:sp>
    </p:spTree>
    <p:extLst>
      <p:ext uri="{BB962C8B-B14F-4D97-AF65-F5344CB8AC3E}">
        <p14:creationId xmlns:p14="http://schemas.microsoft.com/office/powerpoint/2010/main" val="3219285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Creativity and idea generation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CREATIVE METHODS</a:t>
            </a:r>
          </a:p>
          <a:p>
            <a:pPr>
              <a:lnSpc>
                <a:spcPct val="150000"/>
              </a:lnSpc>
            </a:pPr>
            <a:r>
              <a:rPr lang="en-ZA" sz="2400" dirty="0">
                <a:latin typeface="Arial" panose="020B0604020202020204" pitchFamily="34" charset="0"/>
                <a:cs typeface="Arial" panose="020B0604020202020204" pitchFamily="34" charset="0"/>
              </a:rPr>
              <a:t>Various creativity methods can be used to identify a good business idea. It can be something new, different or simply something very practical or convenient such as: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Redefining the problem situation,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Taking a product or a problem and breaking it up into smaller parts,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Associating words and making a forced connection,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Making a mind map.</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39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Creativity and idea generation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PROTECTING YOUR IDEAS</a:t>
            </a:r>
          </a:p>
          <a:p>
            <a:pPr>
              <a:lnSpc>
                <a:spcPct val="150000"/>
              </a:lnSpc>
            </a:pPr>
            <a:r>
              <a:rPr lang="en-ZA" sz="2400" dirty="0">
                <a:latin typeface="Arial" panose="020B0604020202020204" pitchFamily="34" charset="0"/>
                <a:cs typeface="Arial" panose="020B0604020202020204" pitchFamily="34" charset="0"/>
              </a:rPr>
              <a:t>Secrecy: When you come up with a good idea, be careful about disclosing the details of your planned business to other people. </a:t>
            </a:r>
          </a:p>
          <a:p>
            <a:pPr>
              <a:lnSpc>
                <a:spcPct val="150000"/>
              </a:lnSpc>
            </a:pPr>
            <a:r>
              <a:rPr lang="en-ZA" sz="2400" dirty="0">
                <a:latin typeface="Arial" panose="020B0604020202020204" pitchFamily="34" charset="0"/>
                <a:cs typeface="Arial" panose="020B0604020202020204" pitchFamily="34" charset="0"/>
              </a:rPr>
              <a:t>Patents: A patent is a legal right of ownership you acquire when inventing something new. </a:t>
            </a:r>
          </a:p>
          <a:p>
            <a:pPr>
              <a:lnSpc>
                <a:spcPct val="150000"/>
              </a:lnSpc>
            </a:pPr>
            <a:r>
              <a:rPr lang="en-ZA" sz="2400" dirty="0">
                <a:latin typeface="Arial" panose="020B0604020202020204" pitchFamily="34" charset="0"/>
                <a:cs typeface="Arial" panose="020B0604020202020204" pitchFamily="34" charset="0"/>
              </a:rPr>
              <a:t>Trademarks: A trademark is relatively cheap to register and lasts indefinitely. </a:t>
            </a:r>
          </a:p>
          <a:p>
            <a:pPr>
              <a:lnSpc>
                <a:spcPct val="150000"/>
              </a:lnSpc>
            </a:pPr>
            <a:r>
              <a:rPr lang="en-ZA" sz="2400" dirty="0">
                <a:latin typeface="Arial" panose="020B0604020202020204" pitchFamily="34" charset="0"/>
                <a:cs typeface="Arial" panose="020B0604020202020204" pitchFamily="34" charset="0"/>
              </a:rPr>
              <a:t>Copyright: It is prohibited to copy any material covered by copyright.</a:t>
            </a:r>
          </a:p>
        </p:txBody>
      </p:sp>
    </p:spTree>
    <p:extLst>
      <p:ext uri="{BB962C8B-B14F-4D97-AF65-F5344CB8AC3E}">
        <p14:creationId xmlns:p14="http://schemas.microsoft.com/office/powerpoint/2010/main" val="352234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ROLE OF ENTREPRENEURS AND INTRAPRENEURS</a:t>
            </a:r>
          </a:p>
          <a:p>
            <a:pPr>
              <a:lnSpc>
                <a:spcPct val="150000"/>
              </a:lnSpc>
            </a:pPr>
            <a:r>
              <a:rPr lang="en-ZA" sz="2400" dirty="0">
                <a:latin typeface="Arial" panose="020B0604020202020204" pitchFamily="34" charset="0"/>
                <a:cs typeface="Arial" panose="020B0604020202020204" pitchFamily="34" charset="0"/>
              </a:rPr>
              <a:t>An entrepreneur is a person who is able to recognise an unfulfilled need in the community, and use this opportunity to start a profitable business. Intrapreneurship is the practice of entrepreneurship by employees within an organisation or a business. The main difference between an entrepreneur and an intrapreneur, is an intrapreneur is employed by a company whereas an entrepreneur works for themself.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The contemporary challenges of entrepreneurship </a:t>
            </a:r>
          </a:p>
        </p:txBody>
      </p:sp>
    </p:spTree>
    <p:extLst>
      <p:ext uri="{BB962C8B-B14F-4D97-AF65-F5344CB8AC3E}">
        <p14:creationId xmlns:p14="http://schemas.microsoft.com/office/powerpoint/2010/main" val="101251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Creativity and idea generation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5638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TURNING IDEAS INTO OPPORTUNITIES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Identify good ideas: </a:t>
            </a:r>
          </a:p>
          <a:p>
            <a:pPr>
              <a:lnSpc>
                <a:spcPct val="150000"/>
              </a:lnSpc>
            </a:pPr>
            <a:r>
              <a:rPr lang="en-ZA" sz="2400" dirty="0">
                <a:latin typeface="Arial" panose="020B0604020202020204" pitchFamily="34" charset="0"/>
                <a:cs typeface="Arial" panose="020B0604020202020204" pitchFamily="34" charset="0"/>
              </a:rPr>
              <a:t>	Step 1: Match your ideas to your personal resources. </a:t>
            </a:r>
          </a:p>
          <a:p>
            <a:pPr>
              <a:lnSpc>
                <a:spcPct val="150000"/>
              </a:lnSpc>
            </a:pPr>
            <a:r>
              <a:rPr lang="en-ZA" sz="2400" dirty="0">
                <a:latin typeface="Arial" panose="020B0604020202020204" pitchFamily="34" charset="0"/>
                <a:cs typeface="Arial" panose="020B0604020202020204" pitchFamily="34" charset="0"/>
              </a:rPr>
              <a:t>	Step 2: Identify your critical success factors.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Identify opportunities: </a:t>
            </a:r>
          </a:p>
          <a:p>
            <a:pPr>
              <a:lnSpc>
                <a:spcPct val="150000"/>
              </a:lnSpc>
            </a:pPr>
            <a:r>
              <a:rPr lang="en-ZA" sz="2400" dirty="0">
                <a:latin typeface="Arial" panose="020B0604020202020204" pitchFamily="34" charset="0"/>
                <a:cs typeface="Arial" panose="020B0604020202020204" pitchFamily="34" charset="0"/>
              </a:rPr>
              <a:t>	Ask if it will make a profit.</a:t>
            </a:r>
          </a:p>
          <a:p>
            <a:pPr>
              <a:lnSpc>
                <a:spcPct val="150000"/>
              </a:lnSpc>
            </a:pPr>
            <a:r>
              <a:rPr lang="en-ZA" sz="2400" dirty="0">
                <a:latin typeface="Arial" panose="020B0604020202020204" pitchFamily="34" charset="0"/>
                <a:cs typeface="Arial" panose="020B0604020202020204" pitchFamily="34" charset="0"/>
              </a:rPr>
              <a:t>	Get feedback from friends and strangers.</a:t>
            </a:r>
          </a:p>
          <a:p>
            <a:pPr>
              <a:lnSpc>
                <a:spcPct val="150000"/>
              </a:lnSpc>
            </a:pPr>
            <a:r>
              <a:rPr lang="en-ZA" sz="2400" dirty="0">
                <a:latin typeface="Arial" panose="020B0604020202020204" pitchFamily="34" charset="0"/>
                <a:cs typeface="Arial" panose="020B0604020202020204" pitchFamily="34" charset="0"/>
              </a:rPr>
              <a:t>	See if it is easy to market or promote.</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pic>
        <p:nvPicPr>
          <p:cNvPr id="1025" name="Picture 1" descr="page50image35423744">
            <a:extLst>
              <a:ext uri="{FF2B5EF4-FFF2-40B4-BE49-F238E27FC236}">
                <a16:creationId xmlns:a16="http://schemas.microsoft.com/office/drawing/2014/main" id="{F48B555A-8998-4F29-BFED-E09802E86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83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436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IMPORTANCE OF A FEASIBILITY STUDY</a:t>
            </a:r>
          </a:p>
          <a:p>
            <a:pPr>
              <a:lnSpc>
                <a:spcPct val="150000"/>
              </a:lnSpc>
            </a:pPr>
            <a:r>
              <a:rPr lang="en-ZA" sz="2400" dirty="0">
                <a:latin typeface="Arial" panose="020B0604020202020204" pitchFamily="34" charset="0"/>
                <a:cs typeface="Arial" panose="020B0604020202020204" pitchFamily="34" charset="0"/>
              </a:rPr>
              <a:t>A market feasibility study implies a flow of information from the customer to the business, i.e. the customer provides the business with information regarding preferences, tastes, willingness to pay a specific price for a product, etc.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Market feasibility study</a:t>
            </a:r>
          </a:p>
        </p:txBody>
      </p:sp>
    </p:spTree>
    <p:extLst>
      <p:ext uri="{BB962C8B-B14F-4D97-AF65-F5344CB8AC3E}">
        <p14:creationId xmlns:p14="http://schemas.microsoft.com/office/powerpoint/2010/main" val="2281621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Market feasibility study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IDENTIFY THE MARKET POSITION</a:t>
            </a:r>
          </a:p>
          <a:p>
            <a:pPr>
              <a:lnSpc>
                <a:spcPct val="150000"/>
              </a:lnSpc>
            </a:pPr>
            <a:r>
              <a:rPr lang="en-ZA" sz="2400" dirty="0">
                <a:latin typeface="Arial" panose="020B0604020202020204" pitchFamily="34" charset="0"/>
                <a:cs typeface="Arial" panose="020B0604020202020204" pitchFamily="34" charset="0"/>
              </a:rPr>
              <a:t>To find your market position (where your product/service will fit in within a particular market), you need to first identify your target market, describe your target market, segment your target market and work out what share of the market you will own. </a:t>
            </a:r>
          </a:p>
        </p:txBody>
      </p:sp>
    </p:spTree>
    <p:extLst>
      <p:ext uri="{BB962C8B-B14F-4D97-AF65-F5344CB8AC3E}">
        <p14:creationId xmlns:p14="http://schemas.microsoft.com/office/powerpoint/2010/main" val="1688602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Market feasibility study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MARKET INFORMATION (MARKET RESEARCH)</a:t>
            </a:r>
          </a:p>
          <a:p>
            <a:pPr>
              <a:lnSpc>
                <a:spcPct val="150000"/>
              </a:lnSpc>
            </a:pPr>
            <a:r>
              <a:rPr lang="en-ZA" sz="2400" dirty="0">
                <a:latin typeface="Arial" panose="020B0604020202020204" pitchFamily="34" charset="0"/>
                <a:cs typeface="Arial" panose="020B0604020202020204" pitchFamily="34" charset="0"/>
              </a:rPr>
              <a:t>To determine the market feasibility of your product, you must collect all relevant market-related information. Examples include: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price that customers are prepared to pay.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profile (market segment) of your customers.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Where potential customers stay.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Why they would rather buy from you.</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Their views about your product or service. </a:t>
            </a:r>
          </a:p>
        </p:txBody>
      </p:sp>
    </p:spTree>
    <p:extLst>
      <p:ext uri="{BB962C8B-B14F-4D97-AF65-F5344CB8AC3E}">
        <p14:creationId xmlns:p14="http://schemas.microsoft.com/office/powerpoint/2010/main" val="2530272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Market feasibility study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SWOT ANALYSIS</a:t>
            </a:r>
          </a:p>
          <a:p>
            <a:pPr>
              <a:lnSpc>
                <a:spcPct val="150000"/>
              </a:lnSpc>
            </a:pPr>
            <a:r>
              <a:rPr lang="en-ZA" sz="2400" dirty="0">
                <a:latin typeface="Arial" panose="020B0604020202020204" pitchFamily="34" charset="0"/>
                <a:cs typeface="Arial" panose="020B0604020202020204" pitchFamily="34" charset="0"/>
              </a:rPr>
              <a:t>By doing a SWOT analysis for your business, your business plan will be more realistic. A SWOT analysis explains the current situation of your business and takes the outside forces into consideration. Strengths and Weaknesses deal with your own current situation, the “here and now” while Opportunities and Threats will happen sometime in the future.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487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Market feasibility study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ANALYSE  COMPETITIVE ADVANTAGE</a:t>
            </a:r>
          </a:p>
          <a:p>
            <a:pPr>
              <a:lnSpc>
                <a:spcPct val="150000"/>
              </a:lnSpc>
            </a:pPr>
            <a:r>
              <a:rPr lang="en-ZA" sz="2400" dirty="0">
                <a:latin typeface="Arial" panose="020B0604020202020204" pitchFamily="34" charset="0"/>
                <a:cs typeface="Arial" panose="020B0604020202020204" pitchFamily="34" charset="0"/>
              </a:rPr>
              <a:t>The following checklist can be used to analyse your competitors. Try and answer each question as thoroughly as possible: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What is their unique selling proposition?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Where do they advertise and how frequently are they running promotions?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How did they price their products?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What are their return policies?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Do they have a website? </a:t>
            </a:r>
          </a:p>
        </p:txBody>
      </p:sp>
    </p:spTree>
    <p:extLst>
      <p:ext uri="{BB962C8B-B14F-4D97-AF65-F5344CB8AC3E}">
        <p14:creationId xmlns:p14="http://schemas.microsoft.com/office/powerpoint/2010/main" val="2539738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EXPLAIN THE FINANCIAL CONCEPTS OF A BUSINESS</a:t>
            </a:r>
          </a:p>
          <a:p>
            <a:pPr>
              <a:lnSpc>
                <a:spcPct val="150000"/>
              </a:lnSpc>
            </a:pPr>
            <a:r>
              <a:rPr lang="en-ZA" sz="2400" dirty="0">
                <a:latin typeface="Arial" panose="020B0604020202020204" pitchFamily="34" charset="0"/>
                <a:cs typeface="Arial" panose="020B0604020202020204" pitchFamily="34" charset="0"/>
              </a:rPr>
              <a:t>A financial feasibility study is conducted in order to help you plan for costs needed for a business. It forms part of the business plan of a business.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Financial feasibility study</a:t>
            </a:r>
          </a:p>
        </p:txBody>
      </p:sp>
      <p:pic>
        <p:nvPicPr>
          <p:cNvPr id="3" name="Picture 2" descr="Diagram&#10;&#10;Description automatically generated">
            <a:extLst>
              <a:ext uri="{FF2B5EF4-FFF2-40B4-BE49-F238E27FC236}">
                <a16:creationId xmlns:a16="http://schemas.microsoft.com/office/drawing/2014/main" id="{B60448BA-3FD5-3941-9A34-4EE41AA7D8F4}"/>
              </a:ext>
            </a:extLst>
          </p:cNvPr>
          <p:cNvPicPr>
            <a:picLocks noChangeAspect="1"/>
          </p:cNvPicPr>
          <p:nvPr/>
        </p:nvPicPr>
        <p:blipFill>
          <a:blip r:embed="rId3"/>
          <a:stretch>
            <a:fillRect/>
          </a:stretch>
        </p:blipFill>
        <p:spPr>
          <a:xfrm>
            <a:off x="2827033" y="3692602"/>
            <a:ext cx="6510020" cy="2416810"/>
          </a:xfrm>
          <a:prstGeom prst="rect">
            <a:avLst/>
          </a:prstGeom>
        </p:spPr>
      </p:pic>
    </p:spTree>
    <p:extLst>
      <p:ext uri="{BB962C8B-B14F-4D97-AF65-F5344CB8AC3E}">
        <p14:creationId xmlns:p14="http://schemas.microsoft.com/office/powerpoint/2010/main" val="2684475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Financial feasibility study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START-UP COSTS</a:t>
            </a:r>
          </a:p>
          <a:p>
            <a:pPr>
              <a:lnSpc>
                <a:spcPct val="150000"/>
              </a:lnSpc>
            </a:pPr>
            <a:r>
              <a:rPr lang="en-ZA" sz="2400" dirty="0">
                <a:latin typeface="Arial" panose="020B0604020202020204" pitchFamily="34" charset="0"/>
                <a:cs typeface="Arial" panose="020B0604020202020204" pitchFamily="34" charset="0"/>
              </a:rPr>
              <a:t>Starting a business can be a costly exercise. Everything from applying for the installation of a switchboard, renting office space to buying stock for your business requires money. Your start-up costs can be divided into two categories: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Fixed assets,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Pre-operating costs.</a:t>
            </a:r>
          </a:p>
        </p:txBody>
      </p:sp>
    </p:spTree>
    <p:extLst>
      <p:ext uri="{BB962C8B-B14F-4D97-AF65-F5344CB8AC3E}">
        <p14:creationId xmlns:p14="http://schemas.microsoft.com/office/powerpoint/2010/main" val="3724147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Financial feasibility study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TOTAL COSTS (CONCEPTS AND EXAMPLES)</a:t>
            </a:r>
          </a:p>
          <a:p>
            <a:pPr>
              <a:lnSpc>
                <a:spcPct val="150000"/>
              </a:lnSpc>
            </a:pPr>
            <a:r>
              <a:rPr lang="en-ZA" sz="2400" dirty="0">
                <a:latin typeface="Arial" panose="020B0604020202020204" pitchFamily="34" charset="0"/>
                <a:cs typeface="Arial" panose="020B0604020202020204" pitchFamily="34" charset="0"/>
              </a:rPr>
              <a:t>Total costs refer to all the costs in your business. There are two main categories of costs namely fixed costs and variable costs. </a:t>
            </a:r>
          </a:p>
          <a:p>
            <a:pPr>
              <a:lnSpc>
                <a:spcPct val="150000"/>
              </a:lnSpc>
            </a:pPr>
            <a:r>
              <a:rPr lang="en-ZA" sz="2400" b="1" dirty="0">
                <a:latin typeface="Arial" panose="020B0604020202020204" pitchFamily="34" charset="0"/>
                <a:cs typeface="Arial" panose="020B0604020202020204" pitchFamily="34" charset="0"/>
              </a:rPr>
              <a:t>Fixed costs</a:t>
            </a:r>
            <a:r>
              <a:rPr lang="en-ZA" sz="2400" dirty="0">
                <a:latin typeface="Arial" panose="020B0604020202020204" pitchFamily="34" charset="0"/>
                <a:cs typeface="Arial" panose="020B0604020202020204" pitchFamily="34" charset="0"/>
              </a:rPr>
              <a:t> are those costs in your business that stay the same every month regardless of the changes in your sales volume. Salaries, rent and electricity are all examples of fixed costs. </a:t>
            </a:r>
          </a:p>
          <a:p>
            <a:pPr>
              <a:lnSpc>
                <a:spcPct val="150000"/>
              </a:lnSpc>
            </a:pPr>
            <a:r>
              <a:rPr lang="en-ZA" sz="2400" b="1" dirty="0">
                <a:latin typeface="Arial" panose="020B0604020202020204" pitchFamily="34" charset="0"/>
                <a:cs typeface="Arial" panose="020B0604020202020204" pitchFamily="34" charset="0"/>
              </a:rPr>
              <a:t>Variable costs</a:t>
            </a:r>
            <a:r>
              <a:rPr lang="en-ZA" sz="2400" dirty="0">
                <a:latin typeface="Arial" panose="020B0604020202020204" pitchFamily="34" charset="0"/>
                <a:cs typeface="Arial" panose="020B0604020202020204" pitchFamily="34" charset="0"/>
              </a:rPr>
              <a:t> are those costs that change or ‘vary’ with your sales volumes.</a:t>
            </a:r>
          </a:p>
        </p:txBody>
      </p:sp>
    </p:spTree>
    <p:extLst>
      <p:ext uri="{BB962C8B-B14F-4D97-AF65-F5344CB8AC3E}">
        <p14:creationId xmlns:p14="http://schemas.microsoft.com/office/powerpoint/2010/main" val="3116392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Financial feasibility study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SALES FORECASTING </a:t>
            </a:r>
          </a:p>
          <a:p>
            <a:pPr>
              <a:lnSpc>
                <a:spcPct val="150000"/>
              </a:lnSpc>
            </a:pPr>
            <a:r>
              <a:rPr lang="en-ZA" sz="2400" dirty="0">
                <a:latin typeface="Arial" panose="020B0604020202020204" pitchFamily="34" charset="0"/>
                <a:cs typeface="Arial" panose="020B0604020202020204" pitchFamily="34" charset="0"/>
              </a:rPr>
              <a:t>A sales forecast is a prediction of how many products (or services) a business will sell over a particular period of time expressed in “units” or “Rands”. </a:t>
            </a:r>
          </a:p>
        </p:txBody>
      </p:sp>
    </p:spTree>
    <p:extLst>
      <p:ext uri="{BB962C8B-B14F-4D97-AF65-F5344CB8AC3E}">
        <p14:creationId xmlns:p14="http://schemas.microsoft.com/office/powerpoint/2010/main" val="13447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The contemporary challenges of entrepreneurship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PERSONAL QUALITIES (CHARACTERISTICS) OF AN ENTREPRENEUR</a:t>
            </a:r>
          </a:p>
        </p:txBody>
      </p:sp>
      <p:sp>
        <p:nvSpPr>
          <p:cNvPr id="2" name="Rectangle 1">
            <a:extLst>
              <a:ext uri="{FF2B5EF4-FFF2-40B4-BE49-F238E27FC236}">
                <a16:creationId xmlns:a16="http://schemas.microsoft.com/office/drawing/2014/main" id="{21907AD4-5BB7-1347-AF17-7C7612A714B1}"/>
              </a:ext>
            </a:extLst>
          </p:cNvPr>
          <p:cNvSpPr/>
          <p:nvPr/>
        </p:nvSpPr>
        <p:spPr>
          <a:xfrm>
            <a:off x="802341" y="2287663"/>
            <a:ext cx="10587318" cy="3901837"/>
          </a:xfrm>
          <a:prstGeom prst="rect">
            <a:avLst/>
          </a:prstGeom>
        </p:spPr>
        <p:txBody>
          <a:bodyPr wrap="square" numCol="2">
            <a:spAutoFit/>
          </a:bodyPr>
          <a:lstStyle/>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Confidence in your ability to succeed,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Preference for moderate risk,</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Desire for responsibility,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Energetic,</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Identifying opportunities,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Organising skills,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Need to achieve,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Desire for immediate feedback.</a:t>
            </a:r>
          </a:p>
        </p:txBody>
      </p:sp>
    </p:spTree>
    <p:extLst>
      <p:ext uri="{BB962C8B-B14F-4D97-AF65-F5344CB8AC3E}">
        <p14:creationId xmlns:p14="http://schemas.microsoft.com/office/powerpoint/2010/main" val="4077673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BUSINESS PLAN</a:t>
            </a:r>
          </a:p>
          <a:p>
            <a:pPr>
              <a:lnSpc>
                <a:spcPct val="150000"/>
              </a:lnSpc>
            </a:pPr>
            <a:r>
              <a:rPr lang="en-ZA" sz="2400" dirty="0">
                <a:latin typeface="Arial" panose="020B0604020202020204" pitchFamily="34" charset="0"/>
                <a:cs typeface="Arial" panose="020B0604020202020204" pitchFamily="34" charset="0"/>
              </a:rPr>
              <a:t>A business plan is a detailed action plan or roadmap explaining every aspect of your proposed business venture. A business plan helps you determine what you want and assesses whether goals are achievable.</a:t>
            </a:r>
            <a:br>
              <a:rPr lang="en-ZA" sz="2400" dirty="0">
                <a:latin typeface="Arial" panose="020B0604020202020204" pitchFamily="34" charset="0"/>
                <a:cs typeface="Arial" panose="020B0604020202020204" pitchFamily="34" charset="0"/>
              </a:rPr>
            </a:b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Introduction to the business plan</a:t>
            </a:r>
          </a:p>
        </p:txBody>
      </p:sp>
    </p:spTree>
    <p:extLst>
      <p:ext uri="{BB962C8B-B14F-4D97-AF65-F5344CB8AC3E}">
        <p14:creationId xmlns:p14="http://schemas.microsoft.com/office/powerpoint/2010/main" val="237514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Introduction to the business plan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ELEMENTS (COMPONENTS) OF A BUSINESS PLAN</a:t>
            </a:r>
          </a:p>
          <a:p>
            <a:pPr>
              <a:lnSpc>
                <a:spcPct val="150000"/>
              </a:lnSpc>
            </a:pPr>
            <a:r>
              <a:rPr lang="en-ZA" sz="2400" dirty="0">
                <a:latin typeface="Arial" panose="020B0604020202020204" pitchFamily="34" charset="0"/>
                <a:cs typeface="Arial" panose="020B0604020202020204" pitchFamily="34" charset="0"/>
              </a:rPr>
              <a:t>The following are the different elements (components) of a business plan: </a:t>
            </a:r>
          </a:p>
        </p:txBody>
      </p:sp>
      <p:sp>
        <p:nvSpPr>
          <p:cNvPr id="2" name="Rectangle 1">
            <a:extLst>
              <a:ext uri="{FF2B5EF4-FFF2-40B4-BE49-F238E27FC236}">
                <a16:creationId xmlns:a16="http://schemas.microsoft.com/office/drawing/2014/main" id="{5D05C240-4871-DA43-9A94-8CA63E803272}"/>
              </a:ext>
            </a:extLst>
          </p:cNvPr>
          <p:cNvSpPr/>
          <p:nvPr/>
        </p:nvSpPr>
        <p:spPr>
          <a:xfrm>
            <a:off x="669602" y="2956163"/>
            <a:ext cx="10150797" cy="2862322"/>
          </a:xfrm>
          <a:prstGeom prst="rect">
            <a:avLst/>
          </a:prstGeom>
        </p:spPr>
        <p:txBody>
          <a:bodyPr wrap="square" numCol="2">
            <a:spAutoFit/>
          </a:bodyPr>
          <a:lstStyle/>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Cover page,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Executive summary,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Description of your business idea,</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Marketing plan,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Management plan,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Financial plan,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Appendix of supporting material. </a:t>
            </a:r>
          </a:p>
        </p:txBody>
      </p:sp>
    </p:spTree>
    <p:extLst>
      <p:ext uri="{BB962C8B-B14F-4D97-AF65-F5344CB8AC3E}">
        <p14:creationId xmlns:p14="http://schemas.microsoft.com/office/powerpoint/2010/main" val="3779372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Introduction to the business plan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WHERE TO FIND ASSISTANCE</a:t>
            </a:r>
          </a:p>
          <a:p>
            <a:pPr>
              <a:lnSpc>
                <a:spcPct val="150000"/>
              </a:lnSpc>
            </a:pPr>
            <a:r>
              <a:rPr lang="en-ZA" sz="2400" dirty="0">
                <a:latin typeface="Arial" panose="020B0604020202020204" pitchFamily="34" charset="0"/>
                <a:cs typeface="Arial" panose="020B0604020202020204" pitchFamily="34" charset="0"/>
              </a:rPr>
              <a:t>Small start-ups can obtain general assistance with their new venture from:</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SEDA (Small Enterprise Development Agency),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Commercial banks,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SEFA (Small Enterprise Finance Agency),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National Empowerment Fund (NEF),</a:t>
            </a:r>
          </a:p>
          <a:p>
            <a:pPr marL="342900" indent="-342900">
              <a:lnSpc>
                <a:spcPct val="150000"/>
              </a:lnSpc>
              <a:buFont typeface="Arial" panose="020B0604020202020204" pitchFamily="34" charset="0"/>
              <a:buChar char="•"/>
            </a:pPr>
            <a:r>
              <a:rPr lang="en-ZA" sz="2400" dirty="0" err="1">
                <a:latin typeface="Arial" panose="020B0604020202020204" pitchFamily="34" charset="0"/>
                <a:cs typeface="Arial" panose="020B0604020202020204" pitchFamily="34" charset="0"/>
              </a:rPr>
              <a:t>FinFind</a:t>
            </a:r>
            <a:r>
              <a:rPr lang="en-ZA" sz="2400" dirty="0">
                <a:latin typeface="Arial" panose="020B0604020202020204" pitchFamily="34" charset="0"/>
                <a:cs typeface="Arial" panose="020B0604020202020204" pitchFamily="34" charset="0"/>
              </a:rPr>
              <a: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Department of Trade, Industry and Competition (DTIC).</a:t>
            </a:r>
          </a:p>
        </p:txBody>
      </p:sp>
    </p:spTree>
    <p:extLst>
      <p:ext uri="{BB962C8B-B14F-4D97-AF65-F5344CB8AC3E}">
        <p14:creationId xmlns:p14="http://schemas.microsoft.com/office/powerpoint/2010/main" val="1915049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Introduction to the business plan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NAMING YOUR BUSINESS</a:t>
            </a:r>
          </a:p>
          <a:p>
            <a:pPr>
              <a:lnSpc>
                <a:spcPct val="150000"/>
              </a:lnSpc>
            </a:pPr>
            <a:r>
              <a:rPr lang="en-ZA" sz="2400" dirty="0">
                <a:latin typeface="Arial" panose="020B0604020202020204" pitchFamily="34" charset="0"/>
                <a:cs typeface="Arial" panose="020B0604020202020204" pitchFamily="34" charset="0"/>
              </a:rPr>
              <a:t>The following guidelines will assist you: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name should be informative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name should appeal to the type of customer you want to attract.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Choose a short and memorable name.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 should be easy to pronounce.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You want the name of your business to become a household name or a brand.</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631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MARKETING MIX</a:t>
            </a:r>
          </a:p>
          <a:p>
            <a:pPr>
              <a:lnSpc>
                <a:spcPct val="150000"/>
              </a:lnSpc>
            </a:pPr>
            <a:r>
              <a:rPr lang="en-ZA" sz="2400" dirty="0">
                <a:latin typeface="Arial" panose="020B0604020202020204" pitchFamily="34" charset="0"/>
                <a:cs typeface="Arial" panose="020B0604020202020204" pitchFamily="34" charset="0"/>
              </a:rPr>
              <a:t>The marketing mix refers to this mixture of marketing activities that a business has to perform to convince customers to buy their particular products or services. This mixture consists of four different functions also called the “Four P’s”. They are Product, Price, Place and Promotion.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Marketing plan</a:t>
            </a:r>
          </a:p>
        </p:txBody>
      </p:sp>
    </p:spTree>
    <p:extLst>
      <p:ext uri="{BB962C8B-B14F-4D97-AF65-F5344CB8AC3E}">
        <p14:creationId xmlns:p14="http://schemas.microsoft.com/office/powerpoint/2010/main" val="1864679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Marketing plan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PRICING FOR PROFIT</a:t>
            </a:r>
          </a:p>
          <a:p>
            <a:pPr>
              <a:lnSpc>
                <a:spcPct val="150000"/>
              </a:lnSpc>
            </a:pPr>
            <a:r>
              <a:rPr lang="en-ZA" sz="2400" dirty="0">
                <a:latin typeface="Arial" panose="020B0604020202020204" pitchFamily="34" charset="0"/>
                <a:cs typeface="Arial" panose="020B0604020202020204" pitchFamily="34" charset="0"/>
              </a:rPr>
              <a:t>Determining the price of your product will have a direct effect on your sales as buying patterns of customers are affected by price. The following factors must be taken into consideration when determining the selling price of your products: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Your target market,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Competitors and the extent of competitors,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Convenience. </a:t>
            </a:r>
          </a:p>
        </p:txBody>
      </p:sp>
    </p:spTree>
    <p:extLst>
      <p:ext uri="{BB962C8B-B14F-4D97-AF65-F5344CB8AC3E}">
        <p14:creationId xmlns:p14="http://schemas.microsoft.com/office/powerpoint/2010/main" val="110350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Marketing plan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PROMOTION</a:t>
            </a:r>
          </a:p>
          <a:p>
            <a:pPr>
              <a:lnSpc>
                <a:spcPct val="150000"/>
              </a:lnSpc>
            </a:pPr>
            <a:r>
              <a:rPr lang="en-ZA" sz="2400" dirty="0">
                <a:latin typeface="Arial" panose="020B0604020202020204" pitchFamily="34" charset="0"/>
                <a:cs typeface="Arial" panose="020B0604020202020204" pitchFamily="34" charset="0"/>
              </a:rPr>
              <a:t>Promotion is a type of marketing communication, used to inform a target market about a product/business or brand with the aim of increasing sales. Promotion consists of a set of activities, namely advertising, sales promotion, personal selling and publicity.</a:t>
            </a:r>
          </a:p>
        </p:txBody>
      </p:sp>
    </p:spTree>
    <p:extLst>
      <p:ext uri="{BB962C8B-B14F-4D97-AF65-F5344CB8AC3E}">
        <p14:creationId xmlns:p14="http://schemas.microsoft.com/office/powerpoint/2010/main" val="3570553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Marketing plan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PLACE</a:t>
            </a:r>
          </a:p>
          <a:p>
            <a:pPr>
              <a:lnSpc>
                <a:spcPct val="150000"/>
              </a:lnSpc>
            </a:pPr>
            <a:r>
              <a:rPr lang="en-ZA" sz="2400" dirty="0">
                <a:latin typeface="Arial" panose="020B0604020202020204" pitchFamily="34" charset="0"/>
                <a:cs typeface="Arial" panose="020B0604020202020204" pitchFamily="34" charset="0"/>
              </a:rPr>
              <a:t>Place is also referred to as distribution. It generally includes the following: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Locality – where a business is situated.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Distribution – how a product is made available to the customer. </a:t>
            </a:r>
          </a:p>
        </p:txBody>
      </p:sp>
    </p:spTree>
    <p:extLst>
      <p:ext uri="{BB962C8B-B14F-4D97-AF65-F5344CB8AC3E}">
        <p14:creationId xmlns:p14="http://schemas.microsoft.com/office/powerpoint/2010/main" val="3288690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5638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 OF BUSINESS</a:t>
            </a:r>
          </a:p>
          <a:p>
            <a:pPr>
              <a:lnSpc>
                <a:spcPct val="150000"/>
              </a:lnSpc>
            </a:pPr>
            <a:r>
              <a:rPr lang="en-ZA" sz="2400" dirty="0">
                <a:latin typeface="Arial" panose="020B0604020202020204" pitchFamily="34" charset="0"/>
                <a:cs typeface="Arial" panose="020B0604020202020204" pitchFamily="34" charset="0"/>
              </a:rPr>
              <a:t>Different types of businesses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Sole proprietor – one person owns the business.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Partnership – when two or more, but not more than twenty, bind themselves contractually to form a business.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Private company (Pty) Ltd - when one or more persons bind themselves legally according to the prescriptions of the company’s act to become a separate legal entity.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7: Management plan</a:t>
            </a:r>
          </a:p>
        </p:txBody>
      </p:sp>
    </p:spTree>
    <p:extLst>
      <p:ext uri="{BB962C8B-B14F-4D97-AF65-F5344CB8AC3E}">
        <p14:creationId xmlns:p14="http://schemas.microsoft.com/office/powerpoint/2010/main" val="2502506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Management plan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WHICH FORM OF OWNERSHIP?</a:t>
            </a:r>
          </a:p>
        </p:txBody>
      </p:sp>
      <p:pic>
        <p:nvPicPr>
          <p:cNvPr id="3" name="Picture 2" descr="Table&#10;&#10;Description automatically generated">
            <a:extLst>
              <a:ext uri="{FF2B5EF4-FFF2-40B4-BE49-F238E27FC236}">
                <a16:creationId xmlns:a16="http://schemas.microsoft.com/office/drawing/2014/main" id="{FA3C3000-2706-8540-848D-ED91D7D6209F}"/>
              </a:ext>
            </a:extLst>
          </p:cNvPr>
          <p:cNvPicPr>
            <a:picLocks noChangeAspect="1"/>
          </p:cNvPicPr>
          <p:nvPr/>
        </p:nvPicPr>
        <p:blipFill>
          <a:blip r:embed="rId3"/>
          <a:stretch>
            <a:fillRect/>
          </a:stretch>
        </p:blipFill>
        <p:spPr>
          <a:xfrm>
            <a:off x="3493789" y="2485766"/>
            <a:ext cx="5195455" cy="3556000"/>
          </a:xfrm>
          <a:prstGeom prst="rect">
            <a:avLst/>
          </a:prstGeom>
        </p:spPr>
      </p:pic>
    </p:spTree>
    <p:extLst>
      <p:ext uri="{BB962C8B-B14F-4D97-AF65-F5344CB8AC3E}">
        <p14:creationId xmlns:p14="http://schemas.microsoft.com/office/powerpoint/2010/main" val="1007208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The contemporary challenges of entrepreneurship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PERSONAL RESOURCES OF THE SUCCESSFUL ENTREPRENEUR </a:t>
            </a:r>
          </a:p>
          <a:p>
            <a:pPr>
              <a:lnSpc>
                <a:spcPct val="150000"/>
              </a:lnSpc>
            </a:pPr>
            <a:r>
              <a:rPr lang="en-ZA" sz="2400" dirty="0">
                <a:latin typeface="Arial" panose="020B0604020202020204" pitchFamily="34" charset="0"/>
                <a:cs typeface="Arial" panose="020B0604020202020204" pitchFamily="34" charset="0"/>
              </a:rPr>
              <a:t>An entrepreneur has the following three personal resources at his disposal: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Knowledge and skills,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Contacts and friends,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Finance (Personal assets and liabilities). </a:t>
            </a:r>
          </a:p>
        </p:txBody>
      </p:sp>
    </p:spTree>
    <p:extLst>
      <p:ext uri="{BB962C8B-B14F-4D97-AF65-F5344CB8AC3E}">
        <p14:creationId xmlns:p14="http://schemas.microsoft.com/office/powerpoint/2010/main" val="2588818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Management plan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LEGAL FORMALITIES IN ESTABLISHING A BUSINESS</a:t>
            </a:r>
          </a:p>
          <a:p>
            <a:pPr>
              <a:lnSpc>
                <a:spcPct val="150000"/>
              </a:lnSpc>
            </a:pPr>
            <a:r>
              <a:rPr lang="en-ZA" sz="2400" dirty="0">
                <a:latin typeface="Arial" panose="020B0604020202020204" pitchFamily="34" charset="0"/>
                <a:cs typeface="Arial" panose="020B0604020202020204" pitchFamily="34" charset="0"/>
              </a:rPr>
              <a:t>Approach your local authority to enquire about the necessity and requirement for a trading licence. Generally, a small business need apply only if you are in the food or liquor business. Pre-schools and tour operators (taxis) are also examples of businesses that must apply, since public safety is at stake. </a:t>
            </a:r>
          </a:p>
        </p:txBody>
      </p:sp>
    </p:spTree>
    <p:extLst>
      <p:ext uri="{BB962C8B-B14F-4D97-AF65-F5344CB8AC3E}">
        <p14:creationId xmlns:p14="http://schemas.microsoft.com/office/powerpoint/2010/main" val="3524085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Management plan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OWN INVOLVEMENT</a:t>
            </a:r>
          </a:p>
          <a:p>
            <a:pPr>
              <a:lnSpc>
                <a:spcPct val="150000"/>
              </a:lnSpc>
            </a:pPr>
            <a:r>
              <a:rPr lang="en-ZA" sz="2400" dirty="0">
                <a:latin typeface="Arial" panose="020B0604020202020204" pitchFamily="34" charset="0"/>
                <a:cs typeface="Arial" panose="020B0604020202020204" pitchFamily="34" charset="0"/>
              </a:rPr>
              <a:t>The management responsibilities of you as the business owner are: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Planning,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Organising,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Leading,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Controlling.</a:t>
            </a:r>
          </a:p>
        </p:txBody>
      </p:sp>
    </p:spTree>
    <p:extLst>
      <p:ext uri="{BB962C8B-B14F-4D97-AF65-F5344CB8AC3E}">
        <p14:creationId xmlns:p14="http://schemas.microsoft.com/office/powerpoint/2010/main" val="2263929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Management plan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HUMAN RESOURCES PERSONNEL</a:t>
            </a:r>
          </a:p>
          <a:p>
            <a:pPr>
              <a:lnSpc>
                <a:spcPct val="150000"/>
              </a:lnSpc>
            </a:pPr>
            <a:r>
              <a:rPr lang="en-ZA" sz="2400" dirty="0">
                <a:latin typeface="Arial" panose="020B0604020202020204" pitchFamily="34" charset="0"/>
                <a:cs typeface="Arial" panose="020B0604020202020204" pitchFamily="34" charset="0"/>
              </a:rPr>
              <a:t>Human resources are the most important resources in a small business. They are the workers who determine how well everything in your business is being done. Managing the people in your business well is very important while recruiting the right type of people is just as important.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429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Management plan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HR RESOURCES RESPONSIBILITIES</a:t>
            </a:r>
          </a:p>
          <a:p>
            <a:pPr>
              <a:lnSpc>
                <a:spcPct val="150000"/>
              </a:lnSpc>
            </a:pPr>
            <a:r>
              <a:rPr lang="en-ZA" sz="2400" dirty="0">
                <a:latin typeface="Arial" panose="020B0604020202020204" pitchFamily="34" charset="0"/>
                <a:cs typeface="Arial" panose="020B0604020202020204" pitchFamily="34" charset="0"/>
              </a:rPr>
              <a:t>Responsibilities towards workers include: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Creating a pleasant working environment,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Adhering to labour legislation,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Motivating your employees,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Investing in their potential by training them,</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Paying them a fair salary,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Being fair when it comes to disciplinary measures. </a:t>
            </a:r>
          </a:p>
        </p:txBody>
      </p:sp>
    </p:spTree>
    <p:extLst>
      <p:ext uri="{BB962C8B-B14F-4D97-AF65-F5344CB8AC3E}">
        <p14:creationId xmlns:p14="http://schemas.microsoft.com/office/powerpoint/2010/main" val="2191337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Management plan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OPERATING PLAN (PRODUCING THE PRODUCT)</a:t>
            </a:r>
          </a:p>
          <a:p>
            <a:pPr>
              <a:lnSpc>
                <a:spcPct val="150000"/>
              </a:lnSpc>
            </a:pPr>
            <a:r>
              <a:rPr lang="en-ZA" sz="2400" dirty="0">
                <a:latin typeface="Arial" panose="020B0604020202020204" pitchFamily="34" charset="0"/>
                <a:cs typeface="Arial" panose="020B0604020202020204" pitchFamily="34" charset="0"/>
              </a:rPr>
              <a:t>The operating end of a business is where resources are transformed into goods and services. All businesses have operations whether they take place on a production floor, in a garage, office, kitchen or on the side of the street. In other words, this is how the business “makes” its money. This is achieved by the buying of raw materials or products and transforming them by means of machinery and equipment into the product that you are selling. </a:t>
            </a:r>
          </a:p>
        </p:txBody>
      </p:sp>
    </p:spTree>
    <p:extLst>
      <p:ext uri="{BB962C8B-B14F-4D97-AF65-F5344CB8AC3E}">
        <p14:creationId xmlns:p14="http://schemas.microsoft.com/office/powerpoint/2010/main" val="2393140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Management plan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OFFICE EQUIPMENT MACHINERY ANALYSIS</a:t>
            </a:r>
          </a:p>
          <a:p>
            <a:pPr>
              <a:lnSpc>
                <a:spcPct val="150000"/>
              </a:lnSpc>
            </a:pPr>
            <a:r>
              <a:rPr lang="en-ZA" sz="2400" dirty="0">
                <a:latin typeface="Arial" panose="020B0604020202020204" pitchFamily="34" charset="0"/>
                <a:cs typeface="Arial" panose="020B0604020202020204" pitchFamily="34" charset="0"/>
              </a:rPr>
              <a:t>Before starting your own business, you must determine your office equipment requirements. This is an important part of planning that you will need to run your business successfully. The type of office equipment depends on the type of business that you are going to start. </a:t>
            </a:r>
          </a:p>
        </p:txBody>
      </p:sp>
    </p:spTree>
    <p:extLst>
      <p:ext uri="{BB962C8B-B14F-4D97-AF65-F5344CB8AC3E}">
        <p14:creationId xmlns:p14="http://schemas.microsoft.com/office/powerpoint/2010/main" val="763950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Management plan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SUPPLIER ANALYSIS</a:t>
            </a:r>
          </a:p>
          <a:p>
            <a:pPr>
              <a:lnSpc>
                <a:spcPct val="150000"/>
              </a:lnSpc>
            </a:pPr>
            <a:r>
              <a:rPr lang="en-ZA" sz="2400" dirty="0">
                <a:latin typeface="Arial" panose="020B0604020202020204" pitchFamily="34" charset="0"/>
                <a:cs typeface="Arial" panose="020B0604020202020204" pitchFamily="34" charset="0"/>
              </a:rPr>
              <a:t>Factors to consider when selecting a supplier:</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Reliability,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Proximity,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Service,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Number of suppliers,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Sustainable practices.</a:t>
            </a:r>
            <a:br>
              <a:rPr lang="en-ZA" sz="2400" dirty="0">
                <a:latin typeface="Arial" panose="020B0604020202020204" pitchFamily="34" charset="0"/>
                <a:cs typeface="Arial" panose="020B0604020202020204" pitchFamily="34" charset="0"/>
              </a:rPr>
            </a:b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597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Management plan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OFFICE ADMINISTRATION</a:t>
            </a:r>
          </a:p>
          <a:p>
            <a:pPr>
              <a:lnSpc>
                <a:spcPct val="150000"/>
              </a:lnSpc>
            </a:pPr>
            <a:r>
              <a:rPr lang="en-ZA" sz="2400" dirty="0">
                <a:latin typeface="Arial" panose="020B0604020202020204" pitchFamily="34" charset="0"/>
                <a:cs typeface="Arial" panose="020B0604020202020204" pitchFamily="34" charset="0"/>
              </a:rPr>
              <a:t>Businesses must keep records of all business transactions to be able to compile the following </a:t>
            </a:r>
            <a:r>
              <a:rPr lang="en-ZA" sz="2400" b="1" dirty="0">
                <a:latin typeface="Arial" panose="020B0604020202020204" pitchFamily="34" charset="0"/>
                <a:cs typeface="Arial" panose="020B0604020202020204" pitchFamily="34" charset="0"/>
              </a:rPr>
              <a:t>Three Key Financial Statements </a:t>
            </a:r>
            <a:r>
              <a:rPr lang="en-ZA" sz="2400" dirty="0">
                <a:latin typeface="Arial" panose="020B0604020202020204" pitchFamily="34" charset="0"/>
                <a:cs typeface="Arial" panose="020B0604020202020204" pitchFamily="34" charset="0"/>
              </a:rPr>
              <a:t>that explain the financial position of the company: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Income Statement,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Balance Sheet,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Cash Flow Statement.</a:t>
            </a:r>
          </a:p>
        </p:txBody>
      </p:sp>
    </p:spTree>
    <p:extLst>
      <p:ext uri="{BB962C8B-B14F-4D97-AF65-F5344CB8AC3E}">
        <p14:creationId xmlns:p14="http://schemas.microsoft.com/office/powerpoint/2010/main" val="1628945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SOURCES OF FINANCE</a:t>
            </a:r>
          </a:p>
          <a:p>
            <a:pPr>
              <a:lnSpc>
                <a:spcPct val="150000"/>
              </a:lnSpc>
            </a:pPr>
            <a:r>
              <a:rPr lang="en-ZA" sz="2400" dirty="0">
                <a:latin typeface="Arial" panose="020B0604020202020204" pitchFamily="34" charset="0"/>
                <a:cs typeface="Arial" panose="020B0604020202020204" pitchFamily="34" charset="0"/>
              </a:rPr>
              <a:t>Every entrepreneur is faced with the problem of financing when starting or expanding a business. Capital is normally required for three possible reasons: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Fixed capital,</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Working capital,</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Growth capital.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8: Sources of finance</a:t>
            </a:r>
          </a:p>
        </p:txBody>
      </p:sp>
    </p:spTree>
    <p:extLst>
      <p:ext uri="{BB962C8B-B14F-4D97-AF65-F5344CB8AC3E}">
        <p14:creationId xmlns:p14="http://schemas.microsoft.com/office/powerpoint/2010/main" val="4045754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Sources of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FINANCIAL MANAGEMENT</a:t>
            </a:r>
          </a:p>
          <a:p>
            <a:pPr>
              <a:lnSpc>
                <a:spcPct val="150000"/>
              </a:lnSpc>
            </a:pPr>
            <a:r>
              <a:rPr lang="en-ZA" sz="2400" dirty="0">
                <a:latin typeface="Arial" panose="020B0604020202020204" pitchFamily="34" charset="0"/>
                <a:cs typeface="Arial" panose="020B0604020202020204" pitchFamily="34" charset="0"/>
              </a:rPr>
              <a:t>The “Financial Management Plan” is often compared with a map. It tells you how to get to your destination, provides alternatives, and warns you about certain obstacles like mountain passes and indicates the types of roads. Your financial management system will also assist you in arriving at your destination. </a:t>
            </a:r>
          </a:p>
        </p:txBody>
      </p:sp>
    </p:spTree>
    <p:extLst>
      <p:ext uri="{BB962C8B-B14F-4D97-AF65-F5344CB8AC3E}">
        <p14:creationId xmlns:p14="http://schemas.microsoft.com/office/powerpoint/2010/main" val="736828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The contemporary challenges of entrepreneurship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ECONOMIC IMPORTANCE OF THE ENTREPRENEUR</a:t>
            </a:r>
          </a:p>
          <a:p>
            <a:pPr>
              <a:lnSpc>
                <a:spcPct val="150000"/>
              </a:lnSpc>
            </a:pPr>
            <a:r>
              <a:rPr lang="en-ZA" sz="2400" dirty="0">
                <a:latin typeface="Arial" panose="020B0604020202020204" pitchFamily="34" charset="0"/>
                <a:cs typeface="Arial" panose="020B0604020202020204" pitchFamily="34" charset="0"/>
              </a:rPr>
              <a:t>Entrepreneurs, in particular small businesses, are vital in order for South Africa’s economy to grow. Entrepreneurship affects the following aspects of the economy: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Developing of natural resources,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Creates employment opportunities,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Innovative production methods,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Private sector (free market system) is dependent on entrepreneurs. </a:t>
            </a:r>
          </a:p>
        </p:txBody>
      </p:sp>
    </p:spTree>
    <p:extLst>
      <p:ext uri="{BB962C8B-B14F-4D97-AF65-F5344CB8AC3E}">
        <p14:creationId xmlns:p14="http://schemas.microsoft.com/office/powerpoint/2010/main" val="1436163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Sources of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FINANCIAL STATEMENTS</a:t>
            </a:r>
          </a:p>
          <a:p>
            <a:pPr>
              <a:lnSpc>
                <a:spcPct val="150000"/>
              </a:lnSpc>
            </a:pPr>
            <a:r>
              <a:rPr lang="en-ZA" sz="2400" dirty="0">
                <a:latin typeface="Arial" panose="020B0604020202020204" pitchFamily="34" charset="0"/>
                <a:cs typeface="Arial" panose="020B0604020202020204" pitchFamily="34" charset="0"/>
              </a:rPr>
              <a:t>A </a:t>
            </a:r>
            <a:r>
              <a:rPr lang="en-ZA" sz="2400" b="1" dirty="0">
                <a:latin typeface="Arial" panose="020B0604020202020204" pitchFamily="34" charset="0"/>
                <a:cs typeface="Arial" panose="020B0604020202020204" pitchFamily="34" charset="0"/>
              </a:rPr>
              <a:t>budget</a:t>
            </a:r>
            <a:r>
              <a:rPr lang="en-ZA" sz="2400" dirty="0">
                <a:latin typeface="Arial" panose="020B0604020202020204" pitchFamily="34" charset="0"/>
                <a:cs typeface="Arial" panose="020B0604020202020204" pitchFamily="34" charset="0"/>
              </a:rPr>
              <a:t> is a financial plan showing future income and expenses on a monthly, quarterly or yearly basis. </a:t>
            </a:r>
          </a:p>
          <a:p>
            <a:pPr>
              <a:lnSpc>
                <a:spcPct val="150000"/>
              </a:lnSpc>
            </a:pPr>
            <a:r>
              <a:rPr lang="en-ZA" sz="2400" dirty="0">
                <a:latin typeface="Arial" panose="020B0604020202020204" pitchFamily="34" charset="0"/>
                <a:cs typeface="Arial" panose="020B0604020202020204" pitchFamily="34" charset="0"/>
              </a:rPr>
              <a:t>A </a:t>
            </a:r>
            <a:r>
              <a:rPr lang="en-ZA" sz="2400" b="1" dirty="0">
                <a:latin typeface="Arial" panose="020B0604020202020204" pitchFamily="34" charset="0"/>
                <a:cs typeface="Arial" panose="020B0604020202020204" pitchFamily="34" charset="0"/>
              </a:rPr>
              <a:t>sales</a:t>
            </a:r>
            <a:r>
              <a:rPr lang="en-ZA" sz="2400" dirty="0">
                <a:latin typeface="Arial" panose="020B0604020202020204" pitchFamily="34" charset="0"/>
                <a:cs typeface="Arial" panose="020B0604020202020204" pitchFamily="34" charset="0"/>
              </a:rPr>
              <a:t> </a:t>
            </a:r>
            <a:r>
              <a:rPr lang="en-ZA" sz="2400" b="1" dirty="0">
                <a:latin typeface="Arial" panose="020B0604020202020204" pitchFamily="34" charset="0"/>
                <a:cs typeface="Arial" panose="020B0604020202020204" pitchFamily="34" charset="0"/>
              </a:rPr>
              <a:t>forecast</a:t>
            </a:r>
            <a:r>
              <a:rPr lang="en-ZA" sz="2400" dirty="0">
                <a:latin typeface="Arial" panose="020B0604020202020204" pitchFamily="34" charset="0"/>
                <a:cs typeface="Arial" panose="020B0604020202020204" pitchFamily="34" charset="0"/>
              </a:rPr>
              <a:t> is a detailed schedule of expected sales for future periods. </a:t>
            </a:r>
          </a:p>
          <a:p>
            <a:pPr>
              <a:lnSpc>
                <a:spcPct val="150000"/>
              </a:lnSpc>
            </a:pPr>
            <a:r>
              <a:rPr lang="en-ZA" sz="2400" dirty="0">
                <a:latin typeface="Arial" panose="020B0604020202020204" pitchFamily="34" charset="0"/>
                <a:cs typeface="Arial" panose="020B0604020202020204" pitchFamily="34" charset="0"/>
              </a:rPr>
              <a:t>The </a:t>
            </a:r>
            <a:r>
              <a:rPr lang="en-ZA" sz="2400" b="1" dirty="0">
                <a:latin typeface="Arial" panose="020B0604020202020204" pitchFamily="34" charset="0"/>
                <a:cs typeface="Arial" panose="020B0604020202020204" pitchFamily="34" charset="0"/>
              </a:rPr>
              <a:t>operating expense budget </a:t>
            </a:r>
            <a:r>
              <a:rPr lang="en-ZA" sz="2400" dirty="0">
                <a:latin typeface="Arial" panose="020B0604020202020204" pitchFamily="34" charset="0"/>
                <a:cs typeface="Arial" panose="020B0604020202020204" pitchFamily="34" charset="0"/>
              </a:rPr>
              <a:t>refers to all the operating expenses that you can expect.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528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Sources of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DETERMINE LOAN REQUIREMENTS</a:t>
            </a:r>
          </a:p>
          <a:p>
            <a:pPr>
              <a:lnSpc>
                <a:spcPct val="150000"/>
              </a:lnSpc>
            </a:pPr>
            <a:r>
              <a:rPr lang="en-ZA" sz="2400" dirty="0">
                <a:latin typeface="Arial" panose="020B0604020202020204" pitchFamily="34" charset="0"/>
                <a:cs typeface="Arial" panose="020B0604020202020204" pitchFamily="34" charset="0"/>
              </a:rPr>
              <a:t>In order to determine your loan requirements you need to calculate the following: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Total start-up requirements,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Your own contribution to the business,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Securities that you can offer as collateral for a possible loan. </a:t>
            </a:r>
          </a:p>
        </p:txBody>
      </p:sp>
    </p:spTree>
    <p:extLst>
      <p:ext uri="{BB962C8B-B14F-4D97-AF65-F5344CB8AC3E}">
        <p14:creationId xmlns:p14="http://schemas.microsoft.com/office/powerpoint/2010/main" val="3853228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The contemporary challenges of entrepreneurship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MERITS (ADVANTAGES) OF ENTREPRENEURSHIP </a:t>
            </a:r>
          </a:p>
          <a:p>
            <a:pPr>
              <a:lnSpc>
                <a:spcPct val="150000"/>
              </a:lnSpc>
            </a:pPr>
            <a:r>
              <a:rPr lang="en-ZA" sz="2400" dirty="0">
                <a:latin typeface="Arial" panose="020B0604020202020204" pitchFamily="34" charset="0"/>
                <a:cs typeface="Arial" panose="020B0604020202020204" pitchFamily="34" charset="0"/>
              </a:rPr>
              <a:t>Entrepreneurship offers so many meaningful advantages, not only to the entrepreneur himself but to society as a whole:</a:t>
            </a:r>
          </a:p>
          <a:p>
            <a:pPr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You reach your full potential,</a:t>
            </a:r>
          </a:p>
          <a:p>
            <a:pPr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Hard work can bring big rewards,</a:t>
            </a:r>
          </a:p>
          <a:p>
            <a:pPr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You gain control over your own destiny,</a:t>
            </a:r>
          </a:p>
          <a:p>
            <a:pPr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You contribute to society and are recognised for your efforts.</a:t>
            </a:r>
          </a:p>
        </p:txBody>
      </p:sp>
    </p:spTree>
    <p:extLst>
      <p:ext uri="{BB962C8B-B14F-4D97-AF65-F5344CB8AC3E}">
        <p14:creationId xmlns:p14="http://schemas.microsoft.com/office/powerpoint/2010/main" val="196365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The contemporary challenges of entrepreneurship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WHY ENTREPRENEURS FAIL AND HOW TO AVOID PITFALLS </a:t>
            </a:r>
          </a:p>
          <a:p>
            <a:pPr>
              <a:lnSpc>
                <a:spcPct val="150000"/>
              </a:lnSpc>
            </a:pPr>
            <a:r>
              <a:rPr lang="en-ZA" sz="2400" dirty="0">
                <a:latin typeface="Arial" panose="020B0604020202020204" pitchFamily="34" charset="0"/>
                <a:cs typeface="Arial" panose="020B0604020202020204" pitchFamily="34" charset="0"/>
              </a:rPr>
              <a:t>If an entrepreneur fails, it is often due to the following pitfalls: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Management incompetence,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Lack of experience,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Poor financial control,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Changes in the business environment.</a:t>
            </a:r>
          </a:p>
        </p:txBody>
      </p:sp>
    </p:spTree>
    <p:extLst>
      <p:ext uri="{BB962C8B-B14F-4D97-AF65-F5344CB8AC3E}">
        <p14:creationId xmlns:p14="http://schemas.microsoft.com/office/powerpoint/2010/main" val="270162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The contemporary challenges of entrepreneurship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HOW TO AVOID PITFALLS (REASONS WHY BUSINESSES SUCCEED) </a:t>
            </a:r>
          </a:p>
          <a:p>
            <a:pPr>
              <a:lnSpc>
                <a:spcPct val="150000"/>
              </a:lnSpc>
            </a:pPr>
            <a:r>
              <a:rPr lang="en-ZA" sz="2400" dirty="0">
                <a:latin typeface="Arial" panose="020B0604020202020204" pitchFamily="34" charset="0"/>
                <a:cs typeface="Arial" panose="020B0604020202020204" pitchFamily="34" charset="0"/>
              </a:rPr>
              <a:t>It is up to the entrepreneur to minimise the risks of falling into pitfalls by: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Preparing a business plan,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Knowing your business,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Understanding financial statements,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Learning to manage people effectively,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Making a successful entrepreneurial transition.</a:t>
            </a:r>
            <a:br>
              <a:rPr lang="en-ZA" sz="2400" dirty="0">
                <a:latin typeface="Arial" panose="020B0604020202020204" pitchFamily="34" charset="0"/>
                <a:cs typeface="Arial" panose="020B0604020202020204" pitchFamily="34" charset="0"/>
              </a:rPr>
            </a:b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75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IDEAS AND NEEDS</a:t>
            </a:r>
          </a:p>
          <a:p>
            <a:pPr>
              <a:lnSpc>
                <a:spcPct val="150000"/>
              </a:lnSpc>
            </a:pPr>
            <a:r>
              <a:rPr lang="en-ZA" sz="2400" dirty="0">
                <a:latin typeface="Arial" panose="020B0604020202020204" pitchFamily="34" charset="0"/>
                <a:cs typeface="Arial" panose="020B0604020202020204" pitchFamily="34" charset="0"/>
              </a:rPr>
              <a:t>As an entrepreneur you need to have a strong idea of what you will sell or what service you want to render and whether there is a market that would be interested in your product/service. Not all business ideas are good business opportunities. If your product satisfies a basic human need and a lot of people have the same need, you are possibly sitting on a real business opportunity.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Creativity and idea generation</a:t>
            </a:r>
          </a:p>
        </p:txBody>
      </p:sp>
    </p:spTree>
    <p:extLst>
      <p:ext uri="{BB962C8B-B14F-4D97-AF65-F5344CB8AC3E}">
        <p14:creationId xmlns:p14="http://schemas.microsoft.com/office/powerpoint/2010/main" val="1397542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40185</TotalTime>
  <Words>3434</Words>
  <Application>Microsoft Office PowerPoint</Application>
  <PresentationFormat>Widescreen</PresentationFormat>
  <Paragraphs>320</Paragraphs>
  <Slides>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Sharon Hulley</cp:lastModifiedBy>
  <cp:revision>256</cp:revision>
  <dcterms:created xsi:type="dcterms:W3CDTF">2018-09-18T08:47:31Z</dcterms:created>
  <dcterms:modified xsi:type="dcterms:W3CDTF">2021-10-01T07:48:33Z</dcterms:modified>
</cp:coreProperties>
</file>