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1" r:id="rId3"/>
    <p:sldId id="270" r:id="rId4"/>
    <p:sldId id="279" r:id="rId5"/>
    <p:sldId id="280" r:id="rId6"/>
    <p:sldId id="281" r:id="rId7"/>
    <p:sldId id="272" r:id="rId8"/>
    <p:sldId id="282" r:id="rId9"/>
    <p:sldId id="283" r:id="rId10"/>
    <p:sldId id="273" r:id="rId11"/>
    <p:sldId id="284" r:id="rId12"/>
    <p:sldId id="286" r:id="rId13"/>
    <p:sldId id="274" r:id="rId14"/>
    <p:sldId id="287" r:id="rId15"/>
    <p:sldId id="288" r:id="rId16"/>
    <p:sldId id="289" r:id="rId17"/>
    <p:sldId id="290" r:id="rId18"/>
    <p:sldId id="275" r:id="rId19"/>
    <p:sldId id="291" r:id="rId20"/>
    <p:sldId id="292" r:id="rId21"/>
    <p:sldId id="276" r:id="rId22"/>
    <p:sldId id="293" r:id="rId23"/>
    <p:sldId id="294" r:id="rId24"/>
    <p:sldId id="277" r:id="rId25"/>
    <p:sldId id="295" r:id="rId26"/>
    <p:sldId id="278" r:id="rId27"/>
    <p:sldId id="29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8"/>
    <p:restoredTop sz="94529"/>
  </p:normalViewPr>
  <p:slideViewPr>
    <p:cSldViewPr snapToGrid="0" snapToObjects="1">
      <p:cViewPr varScale="1">
        <p:scale>
          <a:sx n="42" d="100"/>
          <a:sy n="42" d="100"/>
        </p:scale>
        <p:origin x="58" y="70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C996-B2B9-5240-B316-5F32F694C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150061-F33B-1B4A-91E5-C949D034E9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85B5E1-A19B-704F-8702-F512E9442226}"/>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5" name="Footer Placeholder 4">
            <a:extLst>
              <a:ext uri="{FF2B5EF4-FFF2-40B4-BE49-F238E27FC236}">
                <a16:creationId xmlns:a16="http://schemas.microsoft.com/office/drawing/2014/main" id="{4DE411AE-BFF1-9A41-83A8-41AAE6C74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A59E9A-86AB-234B-9208-CBE0FF33772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30424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51DE-1CDB-1F4B-BC0E-3B66D909FC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EF3569-F8AB-9A4A-994A-749B93653A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E29316-AB93-C642-9A75-2F6D0AE98E05}"/>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5" name="Footer Placeholder 4">
            <a:extLst>
              <a:ext uri="{FF2B5EF4-FFF2-40B4-BE49-F238E27FC236}">
                <a16:creationId xmlns:a16="http://schemas.microsoft.com/office/drawing/2014/main" id="{C3B41DCC-FA20-DC41-8FAD-2CE86B5F0C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09FB14-979F-B449-9D48-74BE686816F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25844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5250C3-D53E-A041-A9DB-1045605D2E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BA64DC-20F7-AD49-920F-A006498DE1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9E27B-924A-0249-8B0C-E673A4375B98}"/>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5" name="Footer Placeholder 4">
            <a:extLst>
              <a:ext uri="{FF2B5EF4-FFF2-40B4-BE49-F238E27FC236}">
                <a16:creationId xmlns:a16="http://schemas.microsoft.com/office/drawing/2014/main" id="{F876B186-AD16-124B-BE89-F100238EF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7A8E32-8AA1-6E4A-8993-363D1F96807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67625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DF35-2610-7D4D-A15B-38E23A711C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774792-A591-0C43-A39A-596364DDF4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F12403-A56B-954C-A4E0-716C875DB96A}"/>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5" name="Footer Placeholder 4">
            <a:extLst>
              <a:ext uri="{FF2B5EF4-FFF2-40B4-BE49-F238E27FC236}">
                <a16:creationId xmlns:a16="http://schemas.microsoft.com/office/drawing/2014/main" id="{A7D762AB-59D0-F04F-8C34-35F2AECCA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56A6CB-52D2-5B4D-B0FC-E5CA94A6915A}"/>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6976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1E9E-6383-934F-A592-666F1B4772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55E675-05B5-8645-ABC3-CFFE91C18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9AC746-9B0D-AD4C-AA37-3E4813359926}"/>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5" name="Footer Placeholder 4">
            <a:extLst>
              <a:ext uri="{FF2B5EF4-FFF2-40B4-BE49-F238E27FC236}">
                <a16:creationId xmlns:a16="http://schemas.microsoft.com/office/drawing/2014/main" id="{29A9664B-DEB2-6849-B2CF-91A197B6BC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E64E7-1787-0E4B-93E6-10DABAC204FD}"/>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399638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E4FC-0EE0-9F47-8AB9-6678F2305D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D65237-F45C-1842-9DF3-370D3AB1BA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9DEFCD-7FF3-DE43-BDE5-42CE773DA4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9812F5-1021-C246-B4E4-D46D0E2A6C6E}"/>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6" name="Footer Placeholder 5">
            <a:extLst>
              <a:ext uri="{FF2B5EF4-FFF2-40B4-BE49-F238E27FC236}">
                <a16:creationId xmlns:a16="http://schemas.microsoft.com/office/drawing/2014/main" id="{47A7527D-1E2A-5442-8A21-63CF03ECB3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6B47F9-C074-D34C-8B3E-49A1E821EA0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999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F142-7397-134B-8816-B615696504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0A7593-10F5-D546-8CC0-773B3A36B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156E0F-EE48-2446-9BFD-94C0BB5E1C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408884-E1C4-6A41-8A74-F235FF4DE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501CA7-3A87-F941-9BEB-6AD71F516B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B77EB5-BB91-C246-A4C2-A6511A489F2D}"/>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8" name="Footer Placeholder 7">
            <a:extLst>
              <a:ext uri="{FF2B5EF4-FFF2-40B4-BE49-F238E27FC236}">
                <a16:creationId xmlns:a16="http://schemas.microsoft.com/office/drawing/2014/main" id="{0C68161F-E103-774E-AF32-7A1536F594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688133-4C64-B241-BAFD-20C898ED8F79}"/>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66876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5658-9AB8-6D47-82B1-FE28A75209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EFBAAB-5A28-3646-B5A3-3C70F15071A6}"/>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4" name="Footer Placeholder 3">
            <a:extLst>
              <a:ext uri="{FF2B5EF4-FFF2-40B4-BE49-F238E27FC236}">
                <a16:creationId xmlns:a16="http://schemas.microsoft.com/office/drawing/2014/main" id="{BC549E09-20BB-EC43-86CE-81E72A3A8F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80216F-DEAD-FA4E-9959-32A9F9EE2B5F}"/>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85926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D9C0C-84EB-D04C-AE55-EA2CA6003F1C}"/>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3" name="Footer Placeholder 2">
            <a:extLst>
              <a:ext uri="{FF2B5EF4-FFF2-40B4-BE49-F238E27FC236}">
                <a16:creationId xmlns:a16="http://schemas.microsoft.com/office/drawing/2014/main" id="{52DDEC6D-E524-4446-ACF7-5E570DDFAD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877F6E-5903-8A4F-B6B4-506ADA2BF843}"/>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018127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C2AF-CB84-CE4D-BB17-9BCD0BEE0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9B20B3-45CE-EC4E-BA6D-FA4FD4B16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54BC5E-71F7-E742-9409-CA8CA235B8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E0B373-D001-604D-982A-08CA677FD784}"/>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6" name="Footer Placeholder 5">
            <a:extLst>
              <a:ext uri="{FF2B5EF4-FFF2-40B4-BE49-F238E27FC236}">
                <a16:creationId xmlns:a16="http://schemas.microsoft.com/office/drawing/2014/main" id="{540A53A4-9FF5-354D-9804-63AC381E50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6BE2C6-B8B8-094D-A85A-744FFA7DFD34}"/>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6639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7EDF-2AC2-6D43-91AD-2FC7CA563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71A7A0-8EE4-5F4E-8431-6698219AC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FA29AC0-5F77-6A4E-9E7E-2470D20875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012124-AAD0-434C-BB3D-99DF851B953C}"/>
              </a:ext>
            </a:extLst>
          </p:cNvPr>
          <p:cNvSpPr>
            <a:spLocks noGrp="1"/>
          </p:cNvSpPr>
          <p:nvPr>
            <p:ph type="dt" sz="half" idx="10"/>
          </p:nvPr>
        </p:nvSpPr>
        <p:spPr/>
        <p:txBody>
          <a:bodyPr/>
          <a:lstStyle/>
          <a:p>
            <a:fld id="{6E9B9E68-4850-8440-9130-1569DB7DBD3D}" type="datetimeFigureOut">
              <a:rPr lang="en-GB" smtClean="0"/>
              <a:t>19/08/2019</a:t>
            </a:fld>
            <a:endParaRPr lang="en-GB"/>
          </a:p>
        </p:txBody>
      </p:sp>
      <p:sp>
        <p:nvSpPr>
          <p:cNvPr id="6" name="Footer Placeholder 5">
            <a:extLst>
              <a:ext uri="{FF2B5EF4-FFF2-40B4-BE49-F238E27FC236}">
                <a16:creationId xmlns:a16="http://schemas.microsoft.com/office/drawing/2014/main" id="{EA971030-798C-1C48-9A71-7398ECA861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1CB539-5901-1540-9072-7C0C108B2F3C}"/>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953057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0815C-FC18-0D4F-9BB0-7E51A018C2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A39992-E157-964F-9AA8-EEFBFFCC11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1A1A3F-696C-0B4F-B81C-505E822DA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B9E68-4850-8440-9130-1569DB7DBD3D}" type="datetimeFigureOut">
              <a:rPr lang="en-GB" smtClean="0"/>
              <a:t>19/08/2019</a:t>
            </a:fld>
            <a:endParaRPr lang="en-GB"/>
          </a:p>
        </p:txBody>
      </p:sp>
      <p:sp>
        <p:nvSpPr>
          <p:cNvPr id="5" name="Footer Placeholder 4">
            <a:extLst>
              <a:ext uri="{FF2B5EF4-FFF2-40B4-BE49-F238E27FC236}">
                <a16:creationId xmlns:a16="http://schemas.microsoft.com/office/drawing/2014/main" id="{775A592D-4E04-0940-8787-6F9AF0A73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887DF6-B662-1A43-8D83-3032652B8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ECE69-9CD1-F14B-A56D-9503437A8985}" type="slidenum">
              <a:rPr lang="en-GB" smtClean="0"/>
              <a:t>‹#›</a:t>
            </a:fld>
            <a:endParaRPr lang="en-GB"/>
          </a:p>
        </p:txBody>
      </p:sp>
    </p:spTree>
    <p:extLst>
      <p:ext uri="{BB962C8B-B14F-4D97-AF65-F5344CB8AC3E}">
        <p14:creationId xmlns:p14="http://schemas.microsoft.com/office/powerpoint/2010/main" val="4217366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4F2B9C-3433-40D5-909F-350833F6B0AD}"/>
              </a:ext>
            </a:extLst>
          </p:cNvPr>
          <p:cNvPicPr>
            <a:picLocks noChangeAspect="1"/>
          </p:cNvPicPr>
          <p:nvPr/>
        </p:nvPicPr>
        <p:blipFill rotWithShape="1">
          <a:blip r:embed="rId2"/>
          <a:srcRect t="31148" b="28856"/>
          <a:stretch/>
        </p:blipFill>
        <p:spPr>
          <a:xfrm flipH="1">
            <a:off x="-2" y="0"/>
            <a:ext cx="12190979" cy="6858000"/>
          </a:xfrm>
          <a:prstGeom prst="rect">
            <a:avLst/>
          </a:prstGeom>
        </p:spPr>
      </p:pic>
      <p:sp>
        <p:nvSpPr>
          <p:cNvPr id="6" name="TextBox 5">
            <a:extLst>
              <a:ext uri="{FF2B5EF4-FFF2-40B4-BE49-F238E27FC236}">
                <a16:creationId xmlns:a16="http://schemas.microsoft.com/office/drawing/2014/main" id="{2010E631-21CE-6343-B0E6-9C72C5DAC70D}"/>
              </a:ext>
            </a:extLst>
          </p:cNvPr>
          <p:cNvSpPr txBox="1"/>
          <p:nvPr/>
        </p:nvSpPr>
        <p:spPr>
          <a:xfrm>
            <a:off x="-1020" y="5108656"/>
            <a:ext cx="12191999" cy="1754326"/>
          </a:xfrm>
          <a:prstGeom prst="rect">
            <a:avLst/>
          </a:prstGeom>
          <a:solidFill>
            <a:schemeClr val="accent2"/>
          </a:solidFill>
        </p:spPr>
        <p:txBody>
          <a:bodyPr wrap="square" rtlCol="0">
            <a:spAutoFit/>
          </a:bodyPr>
          <a:lstStyle/>
          <a:p>
            <a:pPr algn="r"/>
            <a:r>
              <a:rPr lang="en-GB" sz="5400" b="1" dirty="0" err="1">
                <a:solidFill>
                  <a:schemeClr val="bg1"/>
                </a:solidFill>
                <a:latin typeface="Brandon Grotesque Medium" panose="020B0603020203060202" pitchFamily="34" charset="77"/>
              </a:rPr>
              <a:t>Mechanotechnics</a:t>
            </a:r>
            <a:endParaRPr lang="en-GB" sz="5400" b="1" dirty="0">
              <a:solidFill>
                <a:schemeClr val="bg1"/>
              </a:solidFill>
              <a:latin typeface="Brandon Grotesque Medium" panose="020B0603020203060202" pitchFamily="34" charset="77"/>
            </a:endParaRPr>
          </a:p>
          <a:p>
            <a:pPr algn="r"/>
            <a:r>
              <a:rPr lang="en-GB" sz="5400" b="1" dirty="0">
                <a:solidFill>
                  <a:schemeClr val="bg1"/>
                </a:solidFill>
                <a:latin typeface="Brandon Grotesque Medium" panose="020B0603020203060202" pitchFamily="34" charset="77"/>
              </a:rPr>
              <a:t>N4</a:t>
            </a:r>
          </a:p>
        </p:txBody>
      </p:sp>
      <p:pic>
        <p:nvPicPr>
          <p:cNvPr id="8" name="Picture 7">
            <a:extLst>
              <a:ext uri="{FF2B5EF4-FFF2-40B4-BE49-F238E27FC236}">
                <a16:creationId xmlns:a16="http://schemas.microsoft.com/office/drawing/2014/main" id="{AEAFD9B4-3832-9845-B14D-BFFC5D28A267}"/>
              </a:ext>
            </a:extLst>
          </p:cNvPr>
          <p:cNvPicPr>
            <a:picLocks noChangeAspect="1"/>
          </p:cNvPicPr>
          <p:nvPr/>
        </p:nvPicPr>
        <p:blipFill>
          <a:blip r:embed="rId3"/>
          <a:stretch>
            <a:fillRect/>
          </a:stretch>
        </p:blipFill>
        <p:spPr>
          <a:xfrm>
            <a:off x="-1523627" y="-858622"/>
            <a:ext cx="6512486" cy="6512486"/>
          </a:xfrm>
          <a:prstGeom prst="rect">
            <a:avLst/>
          </a:prstGeom>
        </p:spPr>
      </p:pic>
    </p:spTree>
    <p:extLst>
      <p:ext uri="{BB962C8B-B14F-4D97-AF65-F5344CB8AC3E}">
        <p14:creationId xmlns:p14="http://schemas.microsoft.com/office/powerpoint/2010/main" val="3800100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TYPES OF CUTTING MACHINES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Shaping machines are used to remove material from metal surfaces.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Drilling machines are used for drilling different sizes of holes in different materials at different depths and speeds.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Milling machines are used to remove material from a workpiece using rotary cutters or bits.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Surface grinders are used when a high-quality finish must be done for accuracy and low surface roughness.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3: Metal-cutting machines</a:t>
            </a:r>
          </a:p>
        </p:txBody>
      </p:sp>
    </p:spTree>
    <p:extLst>
      <p:ext uri="{BB962C8B-B14F-4D97-AF65-F5344CB8AC3E}">
        <p14:creationId xmlns:p14="http://schemas.microsoft.com/office/powerpoint/2010/main" val="1689182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Metal-cutting machines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FORCES ACTING ON CUTTING TOOLS</a:t>
            </a:r>
          </a:p>
          <a:p>
            <a:pPr>
              <a:lnSpc>
                <a:spcPct val="150000"/>
              </a:lnSpc>
            </a:pPr>
            <a:r>
              <a:rPr lang="en-GB" sz="2400" dirty="0">
                <a:latin typeface="Arial" panose="020B0604020202020204" pitchFamily="34" charset="0"/>
                <a:cs typeface="Arial" panose="020B0604020202020204" pitchFamily="34" charset="0"/>
              </a:rPr>
              <a:t>Forces acting on the cutting tools are important for the design of the mechanical structure of the cutting machines to predict power consumption and to get maximum productivity.</a:t>
            </a:r>
          </a:p>
        </p:txBody>
      </p:sp>
      <p:pic>
        <p:nvPicPr>
          <p:cNvPr id="2" name="Picture 1">
            <a:extLst>
              <a:ext uri="{FF2B5EF4-FFF2-40B4-BE49-F238E27FC236}">
                <a16:creationId xmlns:a16="http://schemas.microsoft.com/office/drawing/2014/main" id="{64BC6DA1-7D9D-4EF4-9DFD-E494BA8D3B95}"/>
              </a:ext>
            </a:extLst>
          </p:cNvPr>
          <p:cNvPicPr>
            <a:picLocks noChangeAspect="1"/>
          </p:cNvPicPr>
          <p:nvPr/>
        </p:nvPicPr>
        <p:blipFill>
          <a:blip r:embed="rId3"/>
          <a:stretch>
            <a:fillRect/>
          </a:stretch>
        </p:blipFill>
        <p:spPr>
          <a:xfrm>
            <a:off x="7409574" y="3477897"/>
            <a:ext cx="3346932" cy="2474663"/>
          </a:xfrm>
          <a:prstGeom prst="rect">
            <a:avLst/>
          </a:prstGeom>
        </p:spPr>
      </p:pic>
    </p:spTree>
    <p:extLst>
      <p:ext uri="{BB962C8B-B14F-4D97-AF65-F5344CB8AC3E}">
        <p14:creationId xmlns:p14="http://schemas.microsoft.com/office/powerpoint/2010/main" val="763890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Metal-cutting machines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CALCULATIONS FOR CUTTING MACHINES</a:t>
            </a:r>
          </a:p>
          <a:p>
            <a:pPr>
              <a:lnSpc>
                <a:spcPct val="150000"/>
              </a:lnSpc>
            </a:pPr>
            <a:r>
              <a:rPr lang="en-GB" sz="2400" dirty="0">
                <a:latin typeface="Arial" panose="020B0604020202020204" pitchFamily="34" charset="0"/>
                <a:cs typeface="Arial" panose="020B0604020202020204" pitchFamily="34" charset="0"/>
              </a:rPr>
              <a:t>Machines generally do not operate at 100% efficiency as there are losses of energy which will affect output. In general, operating time can be calculated as follows: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Planned production time + planned shutdown time.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Operating time + downtime losses.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Net operating time + speed losses.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Fully productive time + quality losses.</a:t>
            </a:r>
          </a:p>
        </p:txBody>
      </p:sp>
    </p:spTree>
    <p:extLst>
      <p:ext uri="{BB962C8B-B14F-4D97-AF65-F5344CB8AC3E}">
        <p14:creationId xmlns:p14="http://schemas.microsoft.com/office/powerpoint/2010/main" val="2605636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81829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CORROSION</a:t>
            </a:r>
          </a:p>
          <a:p>
            <a:pPr>
              <a:lnSpc>
                <a:spcPct val="150000"/>
              </a:lnSpc>
            </a:pPr>
            <a:r>
              <a:rPr lang="en-GB" sz="2400" dirty="0">
                <a:latin typeface="Arial" panose="020B0604020202020204" pitchFamily="34" charset="0"/>
                <a:cs typeface="Arial" panose="020B0604020202020204" pitchFamily="34" charset="0"/>
              </a:rPr>
              <a:t>Corrosion is the gradual destruction of materials (usually metals) by chemical and/or electrochemical reaction with their environment. It happens slowly over time and can affect many different materials and metals, including ceramics and polymers.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4: Metal protection</a:t>
            </a:r>
          </a:p>
        </p:txBody>
      </p:sp>
      <p:pic>
        <p:nvPicPr>
          <p:cNvPr id="2" name="Picture 1">
            <a:extLst>
              <a:ext uri="{FF2B5EF4-FFF2-40B4-BE49-F238E27FC236}">
                <a16:creationId xmlns:a16="http://schemas.microsoft.com/office/drawing/2014/main" id="{27101747-1CF5-4DEE-A78C-678B6641BB50}"/>
              </a:ext>
            </a:extLst>
          </p:cNvPr>
          <p:cNvPicPr>
            <a:picLocks noChangeAspect="1"/>
          </p:cNvPicPr>
          <p:nvPr/>
        </p:nvPicPr>
        <p:blipFill>
          <a:blip r:embed="rId3"/>
          <a:stretch>
            <a:fillRect/>
          </a:stretch>
        </p:blipFill>
        <p:spPr>
          <a:xfrm>
            <a:off x="9091274" y="2442365"/>
            <a:ext cx="2307349" cy="3747135"/>
          </a:xfrm>
          <a:prstGeom prst="rect">
            <a:avLst/>
          </a:prstGeom>
        </p:spPr>
      </p:pic>
    </p:spTree>
    <p:extLst>
      <p:ext uri="{BB962C8B-B14F-4D97-AF65-F5344CB8AC3E}">
        <p14:creationId xmlns:p14="http://schemas.microsoft.com/office/powerpoint/2010/main" val="2635476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Metal protection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CORROSION TESTS</a:t>
            </a:r>
          </a:p>
          <a:p>
            <a:pPr>
              <a:lnSpc>
                <a:spcPct val="150000"/>
              </a:lnSpc>
            </a:pPr>
            <a:r>
              <a:rPr lang="en-GB" sz="2400" dirty="0">
                <a:latin typeface="Arial" panose="020B0604020202020204" pitchFamily="34" charset="0"/>
                <a:cs typeface="Arial" panose="020B0604020202020204" pitchFamily="34" charset="0"/>
              </a:rPr>
              <a:t>Corrosion tests are important evaluation tools for materials, especially metals that are used for industrial, engineering and consumer purposes. The different types of tests are: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Salt spray test;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Humidity test;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Sulphur dioxide test.</a:t>
            </a:r>
          </a:p>
        </p:txBody>
      </p:sp>
    </p:spTree>
    <p:extLst>
      <p:ext uri="{BB962C8B-B14F-4D97-AF65-F5344CB8AC3E}">
        <p14:creationId xmlns:p14="http://schemas.microsoft.com/office/powerpoint/2010/main" val="151408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Metal protection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131848"/>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METAL PROTECTION PROCESSES</a:t>
            </a:r>
          </a:p>
          <a:p>
            <a:pPr>
              <a:lnSpc>
                <a:spcPct val="150000"/>
              </a:lnSpc>
            </a:pPr>
            <a:r>
              <a:rPr lang="en-GB" sz="2400" dirty="0">
                <a:latin typeface="Arial" panose="020B0604020202020204" pitchFamily="34" charset="0"/>
                <a:cs typeface="Arial" panose="020B0604020202020204" pitchFamily="34" charset="0"/>
              </a:rPr>
              <a:t>Two of the most cost-effective ways of preventing corrosion are:</a:t>
            </a:r>
          </a:p>
        </p:txBody>
      </p:sp>
      <p:pic>
        <p:nvPicPr>
          <p:cNvPr id="2" name="Picture 1">
            <a:extLst>
              <a:ext uri="{FF2B5EF4-FFF2-40B4-BE49-F238E27FC236}">
                <a16:creationId xmlns:a16="http://schemas.microsoft.com/office/drawing/2014/main" id="{2F472D22-EC29-47AD-B8FD-76C8449CC9E0}"/>
              </a:ext>
            </a:extLst>
          </p:cNvPr>
          <p:cNvPicPr>
            <a:picLocks noChangeAspect="1"/>
          </p:cNvPicPr>
          <p:nvPr/>
        </p:nvPicPr>
        <p:blipFill>
          <a:blip r:embed="rId3"/>
          <a:stretch>
            <a:fillRect/>
          </a:stretch>
        </p:blipFill>
        <p:spPr>
          <a:xfrm>
            <a:off x="9142929" y="2934623"/>
            <a:ext cx="2461163" cy="2539957"/>
          </a:xfrm>
          <a:prstGeom prst="rect">
            <a:avLst/>
          </a:prstGeom>
        </p:spPr>
      </p:pic>
      <p:sp>
        <p:nvSpPr>
          <p:cNvPr id="3" name="Rectangle 2">
            <a:extLst>
              <a:ext uri="{FF2B5EF4-FFF2-40B4-BE49-F238E27FC236}">
                <a16:creationId xmlns:a16="http://schemas.microsoft.com/office/drawing/2014/main" id="{B622A6AB-154C-4136-A776-13F42D014EA1}"/>
              </a:ext>
            </a:extLst>
          </p:cNvPr>
          <p:cNvSpPr/>
          <p:nvPr/>
        </p:nvSpPr>
        <p:spPr>
          <a:xfrm>
            <a:off x="802341" y="2836399"/>
            <a:ext cx="8555020" cy="3347840"/>
          </a:xfrm>
          <a:prstGeom prst="rect">
            <a:avLst/>
          </a:prstGeom>
        </p:spPr>
        <p:txBody>
          <a:bodyPr wrap="square">
            <a:spAutoFit/>
          </a:bodyPr>
          <a:lstStyle/>
          <a:p>
            <a:pPr marL="342900" indent="-342900">
              <a:lnSpc>
                <a:spcPct val="150000"/>
              </a:lnSpc>
              <a:buFont typeface="Arial" panose="020B0604020202020204" pitchFamily="34" charset="0"/>
              <a:buChar char="•"/>
            </a:pPr>
            <a:r>
              <a:rPr lang="en-GB" sz="2400" b="1" dirty="0">
                <a:latin typeface="Arial" panose="020B0604020202020204" pitchFamily="34" charset="0"/>
                <a:cs typeface="Arial" panose="020B0604020202020204" pitchFamily="34" charset="0"/>
              </a:rPr>
              <a:t>Cathodic protection</a:t>
            </a:r>
            <a:r>
              <a:rPr lang="en-GB" sz="2400" dirty="0">
                <a:latin typeface="Arial" panose="020B0604020202020204" pitchFamily="34" charset="0"/>
                <a:cs typeface="Arial" panose="020B0604020202020204" pitchFamily="34" charset="0"/>
              </a:rPr>
              <a:t>, which</a:t>
            </a:r>
            <a:r>
              <a:rPr lang="en-GB" sz="2400" b="1"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is used to protect metal structures ranging from steel pipes, storage tanks to wind turbines (see figure); and</a:t>
            </a:r>
          </a:p>
          <a:p>
            <a:pPr marL="342900" indent="-342900">
              <a:lnSpc>
                <a:spcPct val="150000"/>
              </a:lnSpc>
              <a:buFont typeface="Arial" panose="020B0604020202020204" pitchFamily="34" charset="0"/>
              <a:buChar char="•"/>
            </a:pPr>
            <a:r>
              <a:rPr lang="en-GB" sz="2400" b="1" dirty="0">
                <a:latin typeface="Arial" panose="020B0604020202020204" pitchFamily="34" charset="0"/>
                <a:cs typeface="Arial" panose="020B0604020202020204" pitchFamily="34" charset="0"/>
              </a:rPr>
              <a:t>Phosphating</a:t>
            </a:r>
            <a:r>
              <a:rPr lang="en-GB" sz="2400" dirty="0">
                <a:latin typeface="Arial" panose="020B0604020202020204" pitchFamily="34" charset="0"/>
                <a:cs typeface="Arial" panose="020B0604020202020204" pitchFamily="34" charset="0"/>
              </a:rPr>
              <a:t>, during which the surface of steel is treated, using metal-phosphate layers that are soluble, porous and absorbent.</a:t>
            </a:r>
          </a:p>
        </p:txBody>
      </p:sp>
    </p:spTree>
    <p:extLst>
      <p:ext uri="{BB962C8B-B14F-4D97-AF65-F5344CB8AC3E}">
        <p14:creationId xmlns:p14="http://schemas.microsoft.com/office/powerpoint/2010/main" val="3519187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Metal protection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SURFACE PREPARATION FOR PAINTING</a:t>
            </a:r>
          </a:p>
          <a:p>
            <a:pPr>
              <a:lnSpc>
                <a:spcPct val="150000"/>
              </a:lnSpc>
            </a:pPr>
            <a:r>
              <a:rPr lang="en-GB" sz="2400" dirty="0">
                <a:latin typeface="Arial" panose="020B0604020202020204" pitchFamily="34" charset="0"/>
                <a:cs typeface="Arial" panose="020B0604020202020204" pitchFamily="34" charset="0"/>
              </a:rPr>
              <a:t>There are three methods of surface preparation: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Mechanical cleaning: : Loose dust and debris is removed by using mechanical methods like sanding and brushing.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Chemically assisted cleaning: Solvents are used to remove oily contaminants through spraying or dipping the materials into the solvents.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Conversion coating: Chemically react with the metal surface to form a more physical surface to improve the bonding of the coatings.</a:t>
            </a:r>
          </a:p>
        </p:txBody>
      </p:sp>
    </p:spTree>
    <p:extLst>
      <p:ext uri="{BB962C8B-B14F-4D97-AF65-F5344CB8AC3E}">
        <p14:creationId xmlns:p14="http://schemas.microsoft.com/office/powerpoint/2010/main" val="1223245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Metal protection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PAINTING PROCESSESS</a:t>
            </a:r>
          </a:p>
          <a:p>
            <a:pPr>
              <a:lnSpc>
                <a:spcPct val="150000"/>
              </a:lnSpc>
            </a:pPr>
            <a:r>
              <a:rPr lang="en-GB" sz="2400" dirty="0">
                <a:latin typeface="Arial" panose="020B0604020202020204" pitchFamily="34" charset="0"/>
                <a:cs typeface="Arial" panose="020B0604020202020204" pitchFamily="34" charset="0"/>
              </a:rPr>
              <a:t>Paints are coatings that are mostly used for protection and for decorative purposes. Industrial painting involves the application of a thin film of paint material. Different forms of painting include:</a:t>
            </a:r>
          </a:p>
        </p:txBody>
      </p:sp>
      <p:sp>
        <p:nvSpPr>
          <p:cNvPr id="2" name="Rectangle 1">
            <a:extLst>
              <a:ext uri="{FF2B5EF4-FFF2-40B4-BE49-F238E27FC236}">
                <a16:creationId xmlns:a16="http://schemas.microsoft.com/office/drawing/2014/main" id="{77485E3C-F3EF-4403-82C4-98AE3C8811FC}"/>
              </a:ext>
            </a:extLst>
          </p:cNvPr>
          <p:cNvSpPr/>
          <p:nvPr/>
        </p:nvSpPr>
        <p:spPr>
          <a:xfrm>
            <a:off x="802341" y="3957192"/>
            <a:ext cx="10845054" cy="2239844"/>
          </a:xfrm>
          <a:prstGeom prst="rect">
            <a:avLst/>
          </a:prstGeom>
        </p:spPr>
        <p:txBody>
          <a:bodyPr wrap="square" numCol="2">
            <a:spAutoFit/>
          </a:bodyPr>
          <a:lstStyle/>
          <a:p>
            <a:pPr marL="285750" indent="-28575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Air spray painting;</a:t>
            </a:r>
          </a:p>
          <a:p>
            <a:pPr marL="285750" indent="-28575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Airless spray painting;</a:t>
            </a:r>
          </a:p>
          <a:p>
            <a:pPr marL="285750" indent="-28575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Electrostatic painting;</a:t>
            </a:r>
          </a:p>
          <a:p>
            <a:pPr>
              <a:lnSpc>
                <a:spcPct val="150000"/>
              </a:lnSpc>
            </a:pPr>
            <a:endParaRPr lang="en-GB" sz="24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Dip painting; and </a:t>
            </a:r>
          </a:p>
          <a:p>
            <a:pPr marL="285750" indent="-28575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Powder coating.</a:t>
            </a:r>
          </a:p>
        </p:txBody>
      </p:sp>
    </p:spTree>
    <p:extLst>
      <p:ext uri="{BB962C8B-B14F-4D97-AF65-F5344CB8AC3E}">
        <p14:creationId xmlns:p14="http://schemas.microsoft.com/office/powerpoint/2010/main" val="1522233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MEASURING TAPERS, BALLS, ROLLERS AND SINE BARS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 machine taper is a system in machine tools that is used to secure the tool holder, or the tool.</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For setting and calibration, steel balls are used to measure internal tapers.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Making use of measuring rollers, will measure one side of a right angled triangle, while the other side is maintained as a constant.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 sine bar is a device that is used to accurately measure angles or to position work pieces prior to grinding or other machining procedures.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1200329"/>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5: Precision measuring of machines parts</a:t>
            </a:r>
          </a:p>
        </p:txBody>
      </p:sp>
    </p:spTree>
    <p:extLst>
      <p:ext uri="{BB962C8B-B14F-4D97-AF65-F5344CB8AC3E}">
        <p14:creationId xmlns:p14="http://schemas.microsoft.com/office/powerpoint/2010/main" val="3732223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Precision measuring of machines parts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MEASURING OF THREADS</a:t>
            </a:r>
          </a:p>
          <a:p>
            <a:pPr>
              <a:lnSpc>
                <a:spcPct val="150000"/>
              </a:lnSpc>
            </a:pPr>
            <a:r>
              <a:rPr lang="en-GB" sz="2400" b="1" dirty="0">
                <a:latin typeface="Arial" panose="020B0604020202020204" pitchFamily="34" charset="0"/>
                <a:cs typeface="Arial" panose="020B0604020202020204" pitchFamily="34" charset="0"/>
              </a:rPr>
              <a:t>The three-wire method </a:t>
            </a:r>
            <a:r>
              <a:rPr lang="en-GB" sz="2400" dirty="0">
                <a:latin typeface="Arial" panose="020B0604020202020204" pitchFamily="34" charset="0"/>
                <a:cs typeface="Arial" panose="020B0604020202020204" pitchFamily="34" charset="0"/>
              </a:rPr>
              <a:t>is a direct measurement method for measuring threaded components like bolts and screws. It is used to measure the pitch diameter of straight threads. </a:t>
            </a:r>
            <a:r>
              <a:rPr lang="en-GB" sz="2400" b="1" dirty="0">
                <a:latin typeface="Arial" panose="020B0604020202020204" pitchFamily="34" charset="0"/>
                <a:cs typeface="Arial" panose="020B0604020202020204" pitchFamily="34" charset="0"/>
              </a:rPr>
              <a:t>A thread </a:t>
            </a:r>
            <a:r>
              <a:rPr lang="en-GB" sz="2400" b="1" dirty="0" err="1">
                <a:latin typeface="Arial" panose="020B0604020202020204" pitchFamily="34" charset="0"/>
                <a:cs typeface="Arial" panose="020B0604020202020204" pitchFamily="34" charset="0"/>
              </a:rPr>
              <a:t>micrometer</a:t>
            </a:r>
            <a:r>
              <a:rPr lang="en-GB" sz="2400" b="1"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is a precision measuring tool that is used to measure the diameter and thickness of threads. </a:t>
            </a:r>
            <a:r>
              <a:rPr lang="en-GB" sz="2400" b="1" dirty="0">
                <a:latin typeface="Arial" panose="020B0604020202020204" pitchFamily="34" charset="0"/>
                <a:cs typeface="Arial" panose="020B0604020202020204" pitchFamily="34" charset="0"/>
              </a:rPr>
              <a:t>Slip gauges</a:t>
            </a:r>
            <a:r>
              <a:rPr lang="en-GB" sz="2400" dirty="0">
                <a:latin typeface="Arial" panose="020B0604020202020204" pitchFamily="34" charset="0"/>
                <a:cs typeface="Arial" panose="020B0604020202020204" pitchFamily="34" charset="0"/>
              </a:rPr>
              <a:t>, precision ground and lapped measuring standards, are used as references for the setting of measuring equipment such as </a:t>
            </a:r>
            <a:r>
              <a:rPr lang="en-GB" sz="2400" dirty="0" err="1">
                <a:latin typeface="Arial" panose="020B0604020202020204" pitchFamily="34" charset="0"/>
                <a:cs typeface="Arial" panose="020B0604020202020204" pitchFamily="34" charset="0"/>
              </a:rPr>
              <a:t>micrometers</a:t>
            </a:r>
            <a:r>
              <a:rPr lang="en-GB" sz="2400" dirty="0">
                <a:latin typeface="Arial" panose="020B0604020202020204" pitchFamily="34" charset="0"/>
                <a:cs typeface="Arial" panose="020B0604020202020204" pitchFamily="34" charset="0"/>
              </a:rPr>
              <a:t> and sine bars.</a:t>
            </a:r>
          </a:p>
        </p:txBody>
      </p:sp>
    </p:spTree>
    <p:extLst>
      <p:ext uri="{BB962C8B-B14F-4D97-AF65-F5344CB8AC3E}">
        <p14:creationId xmlns:p14="http://schemas.microsoft.com/office/powerpoint/2010/main" val="209886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WORKSHOP LAYOUT</a:t>
            </a:r>
          </a:p>
          <a:p>
            <a:pPr>
              <a:lnSpc>
                <a:spcPct val="150000"/>
              </a:lnSpc>
            </a:pPr>
            <a:r>
              <a:rPr lang="en-GB" sz="2400" dirty="0">
                <a:latin typeface="Arial" panose="020B0604020202020204" pitchFamily="34" charset="0"/>
                <a:cs typeface="Arial" panose="020B0604020202020204" pitchFamily="34" charset="0"/>
              </a:rPr>
              <a:t>A good workshop should be properly planned because it becomes permanent. Tools should be available from a centralised facility, workshop store or in the worker’s dedicated toolbox and all tools should be in their specific storage compartments to avoid clutter. In an ideal workshop layout, there should be a labelled waste bin next to each workstation or equipment, depending on the type of waste the machine will produce.</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1200329"/>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 Organisation and layout of a workshop</a:t>
            </a:r>
          </a:p>
        </p:txBody>
      </p:sp>
    </p:spTree>
    <p:extLst>
      <p:ext uri="{BB962C8B-B14F-4D97-AF65-F5344CB8AC3E}">
        <p14:creationId xmlns:p14="http://schemas.microsoft.com/office/powerpoint/2010/main" val="3717788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Precision measuring of machines parts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7" y="1802775"/>
            <a:ext cx="7878184"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MEASURING GEAR TEETH</a:t>
            </a:r>
          </a:p>
          <a:p>
            <a:pPr>
              <a:lnSpc>
                <a:spcPct val="150000"/>
              </a:lnSpc>
            </a:pPr>
            <a:r>
              <a:rPr lang="en-GB" sz="2400" dirty="0">
                <a:latin typeface="Arial" panose="020B0604020202020204" pitchFamily="34" charset="0"/>
                <a:cs typeface="Arial" panose="020B0604020202020204" pitchFamily="34" charset="0"/>
              </a:rPr>
              <a:t>The </a:t>
            </a:r>
            <a:r>
              <a:rPr lang="en-GB" sz="2400" b="1" dirty="0">
                <a:latin typeface="Arial" panose="020B0604020202020204" pitchFamily="34" charset="0"/>
                <a:cs typeface="Arial" panose="020B0604020202020204" pitchFamily="34" charset="0"/>
              </a:rPr>
              <a:t>constant chord</a:t>
            </a:r>
            <a:r>
              <a:rPr lang="en-GB" sz="2400" dirty="0">
                <a:latin typeface="Arial" panose="020B0604020202020204" pitchFamily="34" charset="0"/>
                <a:cs typeface="Arial" panose="020B0604020202020204" pitchFamily="34" charset="0"/>
              </a:rPr>
              <a:t> refers to the imaginary straight line joining the leading and trailing edges. The constant chord of a gear measured where the tooth flanks touch the flanks of the basic rack.</a:t>
            </a:r>
          </a:p>
        </p:txBody>
      </p:sp>
      <p:pic>
        <p:nvPicPr>
          <p:cNvPr id="2" name="Picture 1">
            <a:extLst>
              <a:ext uri="{FF2B5EF4-FFF2-40B4-BE49-F238E27FC236}">
                <a16:creationId xmlns:a16="http://schemas.microsoft.com/office/drawing/2014/main" id="{F82D6628-8617-4DDA-B834-2853BA206F96}"/>
              </a:ext>
            </a:extLst>
          </p:cNvPr>
          <p:cNvPicPr>
            <a:picLocks noChangeAspect="1"/>
          </p:cNvPicPr>
          <p:nvPr/>
        </p:nvPicPr>
        <p:blipFill>
          <a:blip r:embed="rId3"/>
          <a:stretch>
            <a:fillRect/>
          </a:stretch>
        </p:blipFill>
        <p:spPr>
          <a:xfrm>
            <a:off x="8435397" y="2659207"/>
            <a:ext cx="2963227" cy="2977106"/>
          </a:xfrm>
          <a:prstGeom prst="rect">
            <a:avLst/>
          </a:prstGeom>
        </p:spPr>
      </p:pic>
    </p:spTree>
    <p:extLst>
      <p:ext uri="{BB962C8B-B14F-4D97-AF65-F5344CB8AC3E}">
        <p14:creationId xmlns:p14="http://schemas.microsoft.com/office/powerpoint/2010/main" val="1564134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SLIDING OR JOURNAL BEARINGS</a:t>
            </a:r>
          </a:p>
          <a:p>
            <a:pPr>
              <a:lnSpc>
                <a:spcPct val="150000"/>
              </a:lnSpc>
            </a:pPr>
            <a:r>
              <a:rPr lang="en-GB" sz="2400" dirty="0">
                <a:latin typeface="Arial" panose="020B0604020202020204" pitchFamily="34" charset="0"/>
                <a:cs typeface="Arial" panose="020B0604020202020204" pitchFamily="34" charset="0"/>
              </a:rPr>
              <a:t>Sliding, or journal, bearings refer to bearings where there are no rolling elements present. In the most basic form, a journal bearing is a machined bush with well finished inside and outside diameters, and with no balls or rollers to assist the rotation. The bearing can also be machined with an oil hole or tube to supply lubricating oil.</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6: Bearings</a:t>
            </a:r>
          </a:p>
        </p:txBody>
      </p:sp>
    </p:spTree>
    <p:extLst>
      <p:ext uri="{BB962C8B-B14F-4D97-AF65-F5344CB8AC3E}">
        <p14:creationId xmlns:p14="http://schemas.microsoft.com/office/powerpoint/2010/main" val="2931695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Bearings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ANTI-FRICTION BEARINGS</a:t>
            </a:r>
          </a:p>
          <a:p>
            <a:pPr>
              <a:lnSpc>
                <a:spcPct val="150000"/>
              </a:lnSpc>
            </a:pPr>
            <a:r>
              <a:rPr lang="en-GB" sz="2400" dirty="0">
                <a:latin typeface="Arial" panose="020B0604020202020204" pitchFamily="34" charset="0"/>
                <a:cs typeface="Arial" panose="020B0604020202020204" pitchFamily="34" charset="0"/>
              </a:rPr>
              <a:t>Anti-friction bearings, or roller bearings, are typical bearings that make use of the rolling action of balls or tapers to prevent friction. The bearings consist of three parts; namely the ball, outer ring, and inner ring. These bearings are also normally used where low to moderate radial and axial loads are present.</a:t>
            </a:r>
          </a:p>
        </p:txBody>
      </p:sp>
    </p:spTree>
    <p:extLst>
      <p:ext uri="{BB962C8B-B14F-4D97-AF65-F5344CB8AC3E}">
        <p14:creationId xmlns:p14="http://schemas.microsoft.com/office/powerpoint/2010/main" val="2884573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Bearings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INSTALLATION AND MAINTENANCE OF BEARINGS</a:t>
            </a:r>
          </a:p>
          <a:p>
            <a:pPr>
              <a:lnSpc>
                <a:spcPct val="150000"/>
              </a:lnSpc>
            </a:pPr>
            <a:r>
              <a:rPr lang="en-GB" sz="2400" dirty="0">
                <a:latin typeface="Arial" panose="020B0604020202020204" pitchFamily="34" charset="0"/>
                <a:cs typeface="Arial" panose="020B0604020202020204" pitchFamily="34" charset="0"/>
              </a:rPr>
              <a:t>Correct bearing installation is very important as incorrect installations can have an extremely negative impact on the bearing.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Bearings should be mounted squarely.</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Do not hit bearings with any solid object when installing.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To maintain bearings, ensure that there is regular inspection: Listen, look, and feel to make sure all is running as it should.</a:t>
            </a:r>
          </a:p>
        </p:txBody>
      </p:sp>
    </p:spTree>
    <p:extLst>
      <p:ext uri="{BB962C8B-B14F-4D97-AF65-F5344CB8AC3E}">
        <p14:creationId xmlns:p14="http://schemas.microsoft.com/office/powerpoint/2010/main" val="1838586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SPUR GEARS</a:t>
            </a:r>
          </a:p>
          <a:p>
            <a:pPr>
              <a:lnSpc>
                <a:spcPct val="150000"/>
              </a:lnSpc>
            </a:pPr>
            <a:r>
              <a:rPr lang="en-GB" sz="2400" dirty="0">
                <a:latin typeface="Arial" panose="020B0604020202020204" pitchFamily="34" charset="0"/>
                <a:cs typeface="Arial" panose="020B0604020202020204" pitchFamily="34" charset="0"/>
              </a:rPr>
              <a:t>Spur gears are the types of gears that are widely used in most torque transfer systems, like washing machines and dryers. They have straight teeth and are mounted on parallel shafts.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7: Gear drives</a:t>
            </a:r>
          </a:p>
        </p:txBody>
      </p:sp>
    </p:spTree>
    <p:extLst>
      <p:ext uri="{BB962C8B-B14F-4D97-AF65-F5344CB8AC3E}">
        <p14:creationId xmlns:p14="http://schemas.microsoft.com/office/powerpoint/2010/main" val="2766441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Gear drives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SIMPLE EPICYCLIC GEARING</a:t>
            </a:r>
          </a:p>
          <a:p>
            <a:pPr>
              <a:lnSpc>
                <a:spcPct val="150000"/>
              </a:lnSpc>
            </a:pPr>
            <a:r>
              <a:rPr lang="en-GB" sz="2400" dirty="0">
                <a:latin typeface="Arial" panose="020B0604020202020204" pitchFamily="34" charset="0"/>
                <a:cs typeface="Arial" panose="020B0604020202020204" pitchFamily="34" charset="0"/>
              </a:rPr>
              <a:t>Epicyclic gear trains consist of two to three gears and are mounted in such a way that the centre of the one gear turns or rotates around the centre of the other gear. These gears are normally called sun gear, planetary gears, and ring gear.</a:t>
            </a:r>
          </a:p>
        </p:txBody>
      </p:sp>
      <p:pic>
        <p:nvPicPr>
          <p:cNvPr id="2" name="Picture 1">
            <a:extLst>
              <a:ext uri="{FF2B5EF4-FFF2-40B4-BE49-F238E27FC236}">
                <a16:creationId xmlns:a16="http://schemas.microsoft.com/office/drawing/2014/main" id="{E35106B5-AA88-435E-9A2D-9598E0EC2D40}"/>
              </a:ext>
            </a:extLst>
          </p:cNvPr>
          <p:cNvPicPr>
            <a:picLocks noChangeAspect="1"/>
          </p:cNvPicPr>
          <p:nvPr/>
        </p:nvPicPr>
        <p:blipFill>
          <a:blip r:embed="rId3"/>
          <a:stretch>
            <a:fillRect/>
          </a:stretch>
        </p:blipFill>
        <p:spPr>
          <a:xfrm>
            <a:off x="8910830" y="4067470"/>
            <a:ext cx="1901323" cy="1769744"/>
          </a:xfrm>
          <a:prstGeom prst="rect">
            <a:avLst/>
          </a:prstGeom>
        </p:spPr>
      </p:pic>
    </p:spTree>
    <p:extLst>
      <p:ext uri="{BB962C8B-B14F-4D97-AF65-F5344CB8AC3E}">
        <p14:creationId xmlns:p14="http://schemas.microsoft.com/office/powerpoint/2010/main" val="3370983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FLUID FLOW HYDRAULICS</a:t>
            </a:r>
          </a:p>
          <a:p>
            <a:pPr>
              <a:lnSpc>
                <a:spcPct val="150000"/>
              </a:lnSpc>
            </a:pPr>
            <a:r>
              <a:rPr lang="en-GB" sz="2400" dirty="0">
                <a:latin typeface="Arial" panose="020B0604020202020204" pitchFamily="34" charset="0"/>
                <a:cs typeface="Arial" panose="020B0604020202020204" pitchFamily="34" charset="0"/>
              </a:rPr>
              <a:t>Pascal’s law states: “Pressure applied to fluid at any point is transmitted, undiminished throughout the fluid in all directions and act upon every part of the confining vessel at right angles to its interior surfaces and equally upon equal </a:t>
            </a:r>
            <a:r>
              <a:rPr lang="en-GB" sz="2400">
                <a:latin typeface="Arial" panose="020B0604020202020204" pitchFamily="34" charset="0"/>
                <a:cs typeface="Arial" panose="020B0604020202020204" pitchFamily="34" charset="0"/>
              </a:rPr>
              <a:t>areas”. By </a:t>
            </a:r>
            <a:r>
              <a:rPr lang="en-GB" sz="2400" dirty="0">
                <a:latin typeface="Arial" panose="020B0604020202020204" pitchFamily="34" charset="0"/>
                <a:cs typeface="Arial" panose="020B0604020202020204" pitchFamily="34" charset="0"/>
              </a:rPr>
              <a:t>making use of the principles of Pascal’s law, we can use hydraulic fluid to transfer energy from one point to another. </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8: Hydrostatics in fluid systems</a:t>
            </a:r>
          </a:p>
        </p:txBody>
      </p:sp>
    </p:spTree>
    <p:extLst>
      <p:ext uri="{BB962C8B-B14F-4D97-AF65-F5344CB8AC3E}">
        <p14:creationId xmlns:p14="http://schemas.microsoft.com/office/powerpoint/2010/main" val="1709851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Hydrostatics in fluid systems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529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ELEMENTARY CALCULATIONS</a:t>
                </a:r>
              </a:p>
              <a:p>
                <a:pPr>
                  <a:lnSpc>
                    <a:spcPct val="150000"/>
                  </a:lnSpc>
                </a:pPr>
                <a:r>
                  <a:rPr lang="en-GB" sz="2400" dirty="0">
                    <a:latin typeface="Arial" panose="020B0604020202020204" pitchFamily="34" charset="0"/>
                    <a:cs typeface="Arial" panose="020B0604020202020204" pitchFamily="34" charset="0"/>
                  </a:rPr>
                  <a:t>Pascal’s law: </a:t>
                </a:r>
                <a14:m>
                  <m:oMath xmlns:m="http://schemas.openxmlformats.org/officeDocument/2006/math">
                    <m:r>
                      <m:rPr>
                        <m:sty m:val="p"/>
                      </m:rPr>
                      <a:rPr lang="en-GB" sz="2400" b="0" i="0" smtClean="0">
                        <a:latin typeface="Cambria Math" panose="02040503050406030204" pitchFamily="18" charset="0"/>
                        <a:cs typeface="Arial" panose="020B0604020202020204" pitchFamily="34" charset="0"/>
                      </a:rPr>
                      <m:t>Δ</m:t>
                    </m:r>
                    <m:r>
                      <a:rPr lang="en-GB" sz="2400" b="0" i="1" smtClean="0">
                        <a:latin typeface="Cambria Math" panose="02040503050406030204" pitchFamily="18" charset="0"/>
                        <a:cs typeface="Arial" panose="020B0604020202020204" pitchFamily="34" charset="0"/>
                      </a:rPr>
                      <m:t>𝑃</m:t>
                    </m:r>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𝑝𝑔</m:t>
                    </m:r>
                    <m:d>
                      <m:dPr>
                        <m:ctrlPr>
                          <a:rPr lang="en-GB" sz="2400" b="0" i="1" smtClean="0">
                            <a:latin typeface="Cambria Math" panose="02040503050406030204" pitchFamily="18" charset="0"/>
                            <a:cs typeface="Arial" panose="020B0604020202020204" pitchFamily="34" charset="0"/>
                          </a:rPr>
                        </m:ctrlPr>
                      </m:dPr>
                      <m:e>
                        <m:r>
                          <m:rPr>
                            <m:sty m:val="p"/>
                          </m:rPr>
                          <a:rPr lang="en-GB" sz="2400" b="0" i="0" smtClean="0">
                            <a:latin typeface="Cambria Math" panose="02040503050406030204" pitchFamily="18" charset="0"/>
                            <a:cs typeface="Arial" panose="020B0604020202020204" pitchFamily="34" charset="0"/>
                          </a:rPr>
                          <m:t>Δ</m:t>
                        </m:r>
                        <m:r>
                          <a:rPr lang="en-GB" sz="2400" b="0" i="1" smtClean="0">
                            <a:latin typeface="Cambria Math" panose="02040503050406030204" pitchFamily="18" charset="0"/>
                            <a:cs typeface="Arial" panose="020B0604020202020204" pitchFamily="34" charset="0"/>
                          </a:rPr>
                          <m:t>h</m:t>
                        </m:r>
                      </m:e>
                    </m:d>
                  </m:oMath>
                </a14:m>
                <a:endParaRPr lang="en-GB" sz="2400" b="0" dirty="0">
                  <a:latin typeface="Arial" panose="020B0604020202020204" pitchFamily="34" charset="0"/>
                  <a:cs typeface="Arial" panose="020B0604020202020204" pitchFamily="34" charset="0"/>
                </a:endParaRPr>
              </a:p>
              <a:p>
                <a:pPr>
                  <a:lnSpc>
                    <a:spcPct val="150000"/>
                  </a:lnSpc>
                </a:pPr>
                <a:r>
                  <a:rPr lang="en-GB" sz="2400" dirty="0">
                    <a:latin typeface="Arial" panose="020B0604020202020204" pitchFamily="34" charset="0"/>
                    <a:cs typeface="Arial" panose="020B0604020202020204" pitchFamily="34" charset="0"/>
                  </a:rPr>
                  <a:t>Bernoulli’s theorem: </a:t>
                </a:r>
                <a14:m>
                  <m:oMath xmlns:m="http://schemas.openxmlformats.org/officeDocument/2006/math">
                    <m:sSub>
                      <m:sSubPr>
                        <m:ctrlPr>
                          <a:rPr lang="en-GB" sz="2400" b="0" i="1" smtClean="0">
                            <a:latin typeface="Cambria Math" panose="02040503050406030204" pitchFamily="18" charset="0"/>
                            <a:cs typeface="Arial" panose="020B0604020202020204" pitchFamily="34" charset="0"/>
                          </a:rPr>
                        </m:ctrlPr>
                      </m:sSubPr>
                      <m:e>
                        <m:r>
                          <a:rPr lang="en-GB" sz="2400" b="0" i="1" smtClean="0">
                            <a:latin typeface="Cambria Math" panose="02040503050406030204" pitchFamily="18" charset="0"/>
                            <a:cs typeface="Arial" panose="020B0604020202020204" pitchFamily="34" charset="0"/>
                          </a:rPr>
                          <m:t>𝑃</m:t>
                        </m:r>
                      </m:e>
                      <m:sub>
                        <m:r>
                          <a:rPr lang="en-GB" sz="2400" b="0" i="1" smtClean="0">
                            <a:latin typeface="Cambria Math" panose="02040503050406030204" pitchFamily="18" charset="0"/>
                            <a:cs typeface="Arial" panose="020B0604020202020204" pitchFamily="34" charset="0"/>
                          </a:rPr>
                          <m:t>1</m:t>
                        </m:r>
                      </m:sub>
                    </m:sSub>
                    <m:r>
                      <a:rPr lang="en-GB" sz="2400" b="0" i="1" smtClean="0">
                        <a:latin typeface="Cambria Math" panose="02040503050406030204" pitchFamily="18" charset="0"/>
                        <a:cs typeface="Arial" panose="020B0604020202020204" pitchFamily="34" charset="0"/>
                      </a:rPr>
                      <m:t>+</m:t>
                    </m:r>
                    <m:sSup>
                      <m:sSupPr>
                        <m:ctrlPr>
                          <a:rPr lang="en-GB" sz="2400" b="0" i="1" smtClean="0">
                            <a:latin typeface="Cambria Math" panose="02040503050406030204" pitchFamily="18" charset="0"/>
                            <a:cs typeface="Arial" panose="020B0604020202020204" pitchFamily="34" charset="0"/>
                          </a:rPr>
                        </m:ctrlPr>
                      </m:sSupPr>
                      <m:e>
                        <m:d>
                          <m:dPr>
                            <m:ctrlPr>
                              <a:rPr lang="en-GB" sz="2400" b="0" i="1" smtClean="0">
                                <a:latin typeface="Cambria Math" panose="02040503050406030204" pitchFamily="18" charset="0"/>
                                <a:cs typeface="Arial" panose="020B0604020202020204" pitchFamily="34" charset="0"/>
                              </a:rPr>
                            </m:ctrlPr>
                          </m:dPr>
                          <m:e>
                            <m:r>
                              <a:rPr lang="en-GB" sz="2400" b="0" i="1" smtClean="0">
                                <a:latin typeface="Cambria Math" panose="02040503050406030204" pitchFamily="18" charset="0"/>
                                <a:cs typeface="Arial" panose="020B0604020202020204" pitchFamily="34" charset="0"/>
                              </a:rPr>
                              <m:t>0,5</m:t>
                            </m:r>
                            <m:sSub>
                              <m:sSubPr>
                                <m:ctrlPr>
                                  <a:rPr lang="en-GB" sz="2400" b="0" i="1" smtClean="0">
                                    <a:latin typeface="Cambria Math" panose="02040503050406030204" pitchFamily="18" charset="0"/>
                                    <a:ea typeface="Cambria Math" panose="02040503050406030204" pitchFamily="18" charset="0"/>
                                    <a:cs typeface="Arial" panose="020B0604020202020204" pitchFamily="34" charset="0"/>
                                  </a:rPr>
                                </m:ctrlPr>
                              </m:sSubPr>
                              <m:e>
                                <m:r>
                                  <a:rPr lang="en-GB" sz="2400" b="0" i="1" smtClean="0">
                                    <a:latin typeface="Cambria Math" panose="02040503050406030204" pitchFamily="18" charset="0"/>
                                    <a:ea typeface="Cambria Math" panose="02040503050406030204" pitchFamily="18" charset="0"/>
                                    <a:cs typeface="Arial" panose="020B0604020202020204" pitchFamily="34" charset="0"/>
                                  </a:rPr>
                                  <m:t>𝜌</m:t>
                                </m:r>
                              </m:e>
                              <m:sub>
                                <m:r>
                                  <a:rPr lang="en-GB" sz="2400" b="0" i="1" smtClean="0">
                                    <a:latin typeface="Cambria Math" panose="02040503050406030204" pitchFamily="18" charset="0"/>
                                    <a:ea typeface="Cambria Math" panose="02040503050406030204" pitchFamily="18" charset="0"/>
                                    <a:cs typeface="Arial" panose="020B0604020202020204" pitchFamily="34" charset="0"/>
                                  </a:rPr>
                                  <m:t>1</m:t>
                                </m:r>
                              </m:sub>
                            </m:sSub>
                          </m:e>
                        </m:d>
                      </m:e>
                      <m:sup>
                        <m:r>
                          <a:rPr lang="en-GB" sz="2400" b="0" i="1" smtClean="0">
                            <a:latin typeface="Cambria Math" panose="02040503050406030204" pitchFamily="18" charset="0"/>
                            <a:cs typeface="Arial" panose="020B0604020202020204" pitchFamily="34" charset="0"/>
                          </a:rPr>
                          <m:t>2</m:t>
                        </m:r>
                      </m:sup>
                    </m:sSup>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ea typeface="Cambria Math" panose="02040503050406030204" pitchFamily="18" charset="0"/>
                        <a:cs typeface="Arial" panose="020B0604020202020204" pitchFamily="34" charset="0"/>
                      </a:rPr>
                      <m:t>𝜌</m:t>
                    </m:r>
                    <m:r>
                      <a:rPr lang="en-GB" sz="2400" b="0" i="1" smtClean="0">
                        <a:latin typeface="Cambria Math" panose="02040503050406030204" pitchFamily="18" charset="0"/>
                        <a:cs typeface="Arial" panose="020B0604020202020204" pitchFamily="34" charset="0"/>
                      </a:rPr>
                      <m:t>𝑔h</m:t>
                    </m:r>
                    <m:r>
                      <a:rPr lang="en-GB" sz="2400" b="0" i="1" smtClean="0">
                        <a:latin typeface="Cambria Math" panose="02040503050406030204" pitchFamily="18" charset="0"/>
                        <a:cs typeface="Arial" panose="020B0604020202020204" pitchFamily="34" charset="0"/>
                      </a:rPr>
                      <m:t>=</m:t>
                    </m:r>
                    <m:sSub>
                      <m:sSubPr>
                        <m:ctrlPr>
                          <a:rPr lang="en-GB" sz="2400" b="0" i="1" smtClean="0">
                            <a:latin typeface="Cambria Math" panose="02040503050406030204" pitchFamily="18" charset="0"/>
                            <a:cs typeface="Arial" panose="020B0604020202020204" pitchFamily="34" charset="0"/>
                          </a:rPr>
                        </m:ctrlPr>
                      </m:sSubPr>
                      <m:e>
                        <m:r>
                          <a:rPr lang="en-GB" sz="2400" b="0" i="1" smtClean="0">
                            <a:latin typeface="Cambria Math" panose="02040503050406030204" pitchFamily="18" charset="0"/>
                            <a:cs typeface="Arial" panose="020B0604020202020204" pitchFamily="34" charset="0"/>
                          </a:rPr>
                          <m:t>𝑃</m:t>
                        </m:r>
                      </m:e>
                      <m:sub>
                        <m:r>
                          <a:rPr lang="en-GB" sz="2400" b="0" i="1" smtClean="0">
                            <a:latin typeface="Cambria Math" panose="02040503050406030204" pitchFamily="18" charset="0"/>
                            <a:cs typeface="Arial" panose="020B0604020202020204" pitchFamily="34" charset="0"/>
                          </a:rPr>
                          <m:t>2</m:t>
                        </m:r>
                      </m:sub>
                    </m:sSub>
                    <m:r>
                      <a:rPr lang="en-GB" sz="2400" b="0" i="1" smtClean="0">
                        <a:latin typeface="Cambria Math" panose="02040503050406030204" pitchFamily="18" charset="0"/>
                        <a:cs typeface="Arial" panose="020B0604020202020204" pitchFamily="34" charset="0"/>
                      </a:rPr>
                      <m:t>=</m:t>
                    </m:r>
                    <m:sSup>
                      <m:sSupPr>
                        <m:ctrlPr>
                          <a:rPr lang="en-GB" sz="2400" b="0" i="1" smtClean="0">
                            <a:latin typeface="Cambria Math" panose="02040503050406030204" pitchFamily="18" charset="0"/>
                            <a:ea typeface="Cambria Math" panose="02040503050406030204" pitchFamily="18" charset="0"/>
                            <a:cs typeface="Arial" panose="020B0604020202020204" pitchFamily="34" charset="0"/>
                          </a:rPr>
                        </m:ctrlPr>
                      </m:sSupPr>
                      <m:e>
                        <m:d>
                          <m:dPr>
                            <m:ctrlPr>
                              <a:rPr lang="en-GB" sz="2400" b="0" i="1" smtClean="0">
                                <a:latin typeface="Cambria Math" panose="02040503050406030204" pitchFamily="18" charset="0"/>
                                <a:cs typeface="Arial" panose="020B0604020202020204" pitchFamily="34" charset="0"/>
                              </a:rPr>
                            </m:ctrlPr>
                          </m:dPr>
                          <m:e>
                            <m:r>
                              <a:rPr lang="en-GB" sz="2400" b="0" i="1" smtClean="0">
                                <a:latin typeface="Cambria Math" panose="02040503050406030204" pitchFamily="18" charset="0"/>
                                <a:cs typeface="Arial" panose="020B0604020202020204" pitchFamily="34" charset="0"/>
                              </a:rPr>
                              <m:t>0,5</m:t>
                            </m:r>
                            <m:sSub>
                              <m:sSubPr>
                                <m:ctrlPr>
                                  <a:rPr lang="en-GB" sz="2400" b="0" i="1" smtClean="0">
                                    <a:latin typeface="Cambria Math" panose="02040503050406030204" pitchFamily="18" charset="0"/>
                                    <a:ea typeface="Cambria Math" panose="02040503050406030204" pitchFamily="18" charset="0"/>
                                    <a:cs typeface="Arial" panose="020B0604020202020204" pitchFamily="34" charset="0"/>
                                  </a:rPr>
                                </m:ctrlPr>
                              </m:sSubPr>
                              <m:e>
                                <m:r>
                                  <a:rPr lang="en-GB" sz="2400" b="0" i="1" smtClean="0">
                                    <a:latin typeface="Cambria Math" panose="02040503050406030204" pitchFamily="18" charset="0"/>
                                    <a:ea typeface="Cambria Math" panose="02040503050406030204" pitchFamily="18" charset="0"/>
                                    <a:cs typeface="Arial" panose="020B0604020202020204" pitchFamily="34" charset="0"/>
                                  </a:rPr>
                                  <m:t>𝜌</m:t>
                                </m:r>
                              </m:e>
                              <m:sub>
                                <m:r>
                                  <a:rPr lang="en-GB" sz="2400" b="0" i="1" smtClean="0">
                                    <a:latin typeface="Cambria Math" panose="02040503050406030204" pitchFamily="18" charset="0"/>
                                    <a:ea typeface="Cambria Math" panose="02040503050406030204" pitchFamily="18" charset="0"/>
                                    <a:cs typeface="Arial" panose="020B0604020202020204" pitchFamily="34" charset="0"/>
                                  </a:rPr>
                                  <m:t>2</m:t>
                                </m:r>
                              </m:sub>
                            </m:sSub>
                          </m:e>
                        </m:d>
                      </m:e>
                      <m:sup>
                        <m:r>
                          <a:rPr lang="en-GB" sz="2400" b="0" i="1" smtClean="0">
                            <a:latin typeface="Cambria Math" panose="02040503050406030204" pitchFamily="18" charset="0"/>
                            <a:ea typeface="Cambria Math" panose="02040503050406030204" pitchFamily="18" charset="0"/>
                            <a:cs typeface="Arial" panose="020B0604020202020204" pitchFamily="34" charset="0"/>
                          </a:rPr>
                          <m:t>2</m:t>
                        </m:r>
                      </m:sup>
                    </m:sSup>
                    <m:r>
                      <a:rPr lang="en-GB" sz="2400" b="0" i="1" smtClean="0">
                        <a:latin typeface="Cambria Math" panose="02040503050406030204" pitchFamily="18" charset="0"/>
                        <a:ea typeface="Cambria Math" panose="02040503050406030204" pitchFamily="18" charset="0"/>
                        <a:cs typeface="Arial" panose="020B0604020202020204" pitchFamily="34" charset="0"/>
                      </a:rPr>
                      <m:t>+</m:t>
                    </m:r>
                    <m:r>
                      <a:rPr lang="en-GB" sz="2400" b="0" i="1" smtClean="0">
                        <a:latin typeface="Cambria Math" panose="02040503050406030204" pitchFamily="18" charset="0"/>
                        <a:ea typeface="Cambria Math" panose="02040503050406030204" pitchFamily="18" charset="0"/>
                        <a:cs typeface="Arial" panose="020B0604020202020204" pitchFamily="34" charset="0"/>
                      </a:rPr>
                      <m:t>𝜌</m:t>
                    </m:r>
                    <m:r>
                      <a:rPr lang="en-GB" sz="2400" b="0" i="1" smtClean="0">
                        <a:latin typeface="Cambria Math" panose="02040503050406030204" pitchFamily="18" charset="0"/>
                        <a:ea typeface="Cambria Math" panose="02040503050406030204" pitchFamily="18" charset="0"/>
                        <a:cs typeface="Arial" panose="020B0604020202020204" pitchFamily="34" charset="0"/>
                      </a:rPr>
                      <m:t>𝑔</m:t>
                    </m:r>
                    <m:sSup>
                      <m:sSupPr>
                        <m:ctrlPr>
                          <a:rPr lang="en-GB" sz="2400" b="0" i="1" smtClean="0">
                            <a:latin typeface="Cambria Math" panose="02040503050406030204" pitchFamily="18" charset="0"/>
                            <a:ea typeface="Cambria Math" panose="02040503050406030204" pitchFamily="18" charset="0"/>
                            <a:cs typeface="Arial" panose="020B0604020202020204" pitchFamily="34" charset="0"/>
                          </a:rPr>
                        </m:ctrlPr>
                      </m:sSupPr>
                      <m:e>
                        <m:r>
                          <a:rPr lang="en-GB" sz="2400" b="0" i="1" smtClean="0">
                            <a:latin typeface="Cambria Math" panose="02040503050406030204" pitchFamily="18" charset="0"/>
                            <a:ea typeface="Cambria Math" panose="02040503050406030204" pitchFamily="18" charset="0"/>
                            <a:cs typeface="Arial" panose="020B0604020202020204" pitchFamily="34" charset="0"/>
                          </a:rPr>
                          <m:t>h</m:t>
                        </m:r>
                      </m:e>
                      <m:sup>
                        <m:r>
                          <a:rPr lang="en-GB" sz="2400" b="0" i="1" smtClean="0">
                            <a:latin typeface="Cambria Math" panose="02040503050406030204" pitchFamily="18" charset="0"/>
                            <a:ea typeface="Cambria Math" panose="02040503050406030204" pitchFamily="18" charset="0"/>
                            <a:cs typeface="Arial" panose="020B0604020202020204" pitchFamily="34" charset="0"/>
                          </a:rPr>
                          <m:t>2</m:t>
                        </m:r>
                      </m:sup>
                    </m:sSup>
                  </m:oMath>
                </a14:m>
                <a:endParaRPr lang="en-GB" sz="2400" dirty="0">
                  <a:latin typeface="Arial" panose="020B0604020202020204" pitchFamily="34" charset="0"/>
                  <a:cs typeface="Arial" panose="020B0604020202020204" pitchFamily="34" charset="0"/>
                </a:endParaRPr>
              </a:p>
              <a:p>
                <a:pPr>
                  <a:lnSpc>
                    <a:spcPct val="150000"/>
                  </a:lnSpc>
                </a:pPr>
                <a:r>
                  <a:rPr lang="en-GB" sz="2400" dirty="0">
                    <a:latin typeface="Arial" panose="020B0604020202020204" pitchFamily="34" charset="0"/>
                    <a:cs typeface="Arial" panose="020B0604020202020204" pitchFamily="34" charset="0"/>
                  </a:rPr>
                  <a:t>Basic flow rate for fluids through a pipe: </a:t>
                </a:r>
                <a14:m>
                  <m:oMath xmlns:m="http://schemas.openxmlformats.org/officeDocument/2006/math">
                    <m:r>
                      <a:rPr lang="en-GB" sz="2400" b="0" i="1" smtClean="0">
                        <a:latin typeface="Cambria Math" panose="02040503050406030204" pitchFamily="18" charset="0"/>
                        <a:cs typeface="Arial" panose="020B0604020202020204" pitchFamily="34" charset="0"/>
                      </a:rPr>
                      <m:t>𝑄</m:t>
                    </m:r>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𝐴</m:t>
                    </m:r>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𝑣</m:t>
                    </m:r>
                  </m:oMath>
                </a14:m>
                <a:endParaRPr lang="en-GB" sz="2400" b="0" dirty="0">
                  <a:latin typeface="Arial" panose="020B0604020202020204" pitchFamily="34" charset="0"/>
                  <a:cs typeface="Arial" panose="020B0604020202020204" pitchFamily="34" charset="0"/>
                </a:endParaRPr>
              </a:p>
              <a:p>
                <a:pPr>
                  <a:lnSpc>
                    <a:spcPct val="150000"/>
                  </a:lnSpc>
                </a:pPr>
                <a:r>
                  <a:rPr lang="en-GB" sz="2400" dirty="0">
                    <a:latin typeface="Arial" panose="020B0604020202020204" pitchFamily="34" charset="0"/>
                    <a:cs typeface="Arial" panose="020B0604020202020204" pitchFamily="34" charset="0"/>
                  </a:rPr>
                  <a:t>Water flowing through single pipes: </a:t>
                </a:r>
                <a14:m>
                  <m:oMath xmlns:m="http://schemas.openxmlformats.org/officeDocument/2006/math">
                    <m:r>
                      <a:rPr lang="en-GB" sz="2400" b="0" i="1" smtClean="0">
                        <a:latin typeface="Cambria Math" panose="02040503050406030204" pitchFamily="18" charset="0"/>
                        <a:cs typeface="Arial" panose="020B0604020202020204" pitchFamily="34" charset="0"/>
                      </a:rPr>
                      <m:t>𝑃</m:t>
                    </m:r>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𝑓</m:t>
                    </m:r>
                    <m:r>
                      <a:rPr lang="en-GB" sz="2400" b="0" i="1" smtClean="0">
                        <a:latin typeface="Cambria Math" panose="02040503050406030204" pitchFamily="18" charset="0"/>
                        <a:cs typeface="Arial" panose="020B0604020202020204" pitchFamily="34" charset="0"/>
                      </a:rPr>
                      <m:t>×</m:t>
                    </m:r>
                    <m:sSup>
                      <m:sSupPr>
                        <m:ctrlPr>
                          <a:rPr lang="en-GB" sz="2400" b="0" i="1" smtClean="0">
                            <a:latin typeface="Cambria Math" panose="02040503050406030204" pitchFamily="18" charset="0"/>
                            <a:cs typeface="Arial" panose="020B0604020202020204" pitchFamily="34" charset="0"/>
                          </a:rPr>
                        </m:ctrlPr>
                      </m:sSupPr>
                      <m:e>
                        <m:r>
                          <a:rPr lang="en-GB" sz="2400" b="0" i="1" smtClean="0">
                            <a:latin typeface="Cambria Math" panose="02040503050406030204" pitchFamily="18" charset="0"/>
                            <a:cs typeface="Arial" panose="020B0604020202020204" pitchFamily="34" charset="0"/>
                          </a:rPr>
                          <m:t>𝑉</m:t>
                        </m:r>
                      </m:e>
                      <m:sup>
                        <m:r>
                          <a:rPr lang="en-GB" sz="2400" b="0" i="1" smtClean="0">
                            <a:latin typeface="Cambria Math" panose="02040503050406030204" pitchFamily="18" charset="0"/>
                            <a:cs typeface="Arial" panose="020B0604020202020204" pitchFamily="34" charset="0"/>
                          </a:rPr>
                          <m:t>2</m:t>
                        </m:r>
                      </m:sup>
                    </m:sSup>
                    <m:r>
                      <a:rPr lang="en-GB" sz="2400" b="0" i="1" smtClean="0">
                        <a:latin typeface="Cambria Math" panose="02040503050406030204" pitchFamily="18" charset="0"/>
                        <a:cs typeface="Arial" panose="020B0604020202020204" pitchFamily="34" charset="0"/>
                      </a:rPr>
                      <m:t>×</m:t>
                    </m:r>
                    <m:f>
                      <m:fPr>
                        <m:ctrlPr>
                          <a:rPr lang="en-GB" sz="2400" b="0" i="1" smtClean="0">
                            <a:latin typeface="Cambria Math" panose="02040503050406030204" pitchFamily="18" charset="0"/>
                            <a:ea typeface="Cambria Math" panose="02040503050406030204" pitchFamily="18" charset="0"/>
                            <a:cs typeface="Arial" panose="020B0604020202020204" pitchFamily="34" charset="0"/>
                          </a:rPr>
                        </m:ctrlPr>
                      </m:fPr>
                      <m:num>
                        <m:r>
                          <a:rPr lang="en-GB" sz="2400" b="0" i="1" smtClean="0">
                            <a:latin typeface="Cambria Math" panose="02040503050406030204" pitchFamily="18" charset="0"/>
                            <a:ea typeface="Cambria Math" panose="02040503050406030204" pitchFamily="18" charset="0"/>
                            <a:cs typeface="Arial" panose="020B0604020202020204" pitchFamily="34" charset="0"/>
                          </a:rPr>
                          <m:t>𝜌</m:t>
                        </m:r>
                      </m:num>
                      <m:den>
                        <m:r>
                          <a:rPr lang="en-GB" sz="2400" b="0" i="1" smtClean="0">
                            <a:latin typeface="Cambria Math" panose="02040503050406030204" pitchFamily="18" charset="0"/>
                            <a:ea typeface="Cambria Math" panose="02040503050406030204" pitchFamily="18" charset="0"/>
                            <a:cs typeface="Arial" panose="020B0604020202020204" pitchFamily="34" charset="0"/>
                          </a:rPr>
                          <m:t>2</m:t>
                        </m:r>
                      </m:den>
                    </m:f>
                    <m:r>
                      <a:rPr lang="en-GB" sz="2400" b="0" i="1" smtClean="0">
                        <a:latin typeface="Cambria Math" panose="02040503050406030204" pitchFamily="18" charset="0"/>
                        <a:ea typeface="Cambria Math" panose="02040503050406030204" pitchFamily="18" charset="0"/>
                        <a:cs typeface="Arial" panose="020B0604020202020204" pitchFamily="34" charset="0"/>
                      </a:rPr>
                      <m:t>×</m:t>
                    </m:r>
                    <m:f>
                      <m:fPr>
                        <m:ctrlPr>
                          <a:rPr lang="en-GB" sz="2400" b="0" i="1" smtClean="0">
                            <a:latin typeface="Cambria Math" panose="02040503050406030204" pitchFamily="18" charset="0"/>
                            <a:ea typeface="Cambria Math" panose="02040503050406030204" pitchFamily="18" charset="0"/>
                            <a:cs typeface="Arial" panose="020B0604020202020204" pitchFamily="34" charset="0"/>
                          </a:rPr>
                        </m:ctrlPr>
                      </m:fPr>
                      <m:num>
                        <m:r>
                          <a:rPr lang="en-GB" sz="2400" b="0" i="1" smtClean="0">
                            <a:latin typeface="Cambria Math" panose="02040503050406030204" pitchFamily="18" charset="0"/>
                            <a:ea typeface="Cambria Math" panose="02040503050406030204" pitchFamily="18" charset="0"/>
                            <a:cs typeface="Arial" panose="020B0604020202020204" pitchFamily="34" charset="0"/>
                          </a:rPr>
                          <m:t>𝐿</m:t>
                        </m:r>
                      </m:num>
                      <m:den>
                        <m:r>
                          <a:rPr lang="en-GB" sz="2400" b="0" i="1" smtClean="0">
                            <a:latin typeface="Cambria Math" panose="02040503050406030204" pitchFamily="18" charset="0"/>
                            <a:ea typeface="Cambria Math" panose="02040503050406030204" pitchFamily="18" charset="0"/>
                            <a:cs typeface="Arial" panose="020B0604020202020204" pitchFamily="34" charset="0"/>
                          </a:rPr>
                          <m:t>𝐷</m:t>
                        </m:r>
                      </m:den>
                    </m:f>
                  </m:oMath>
                </a14:m>
                <a:endParaRPr lang="en-GB" sz="2400" dirty="0">
                  <a:latin typeface="Arial" panose="020B0604020202020204" pitchFamily="34" charset="0"/>
                  <a:cs typeface="Arial" panose="020B0604020202020204" pitchFamily="34" charset="0"/>
                </a:endParaRPr>
              </a:p>
              <a:p>
                <a:pPr>
                  <a:lnSpc>
                    <a:spcPct val="150000"/>
                  </a:lnSpc>
                </a:pPr>
                <a:r>
                  <a:rPr lang="en-GB" sz="2400" dirty="0">
                    <a:latin typeface="Arial" panose="020B0604020202020204" pitchFamily="34" charset="0"/>
                    <a:cs typeface="Arial" panose="020B0604020202020204" pitchFamily="34" charset="0"/>
                  </a:rPr>
                  <a:t>Bernoulli's theorem and piping installations: </a:t>
                </a:r>
                <a14:m>
                  <m:oMath xmlns:m="http://schemas.openxmlformats.org/officeDocument/2006/math">
                    <m:sSub>
                      <m:sSubPr>
                        <m:ctrlPr>
                          <a:rPr lang="en-GB" sz="2400" b="0" i="1" smtClean="0">
                            <a:latin typeface="Cambria Math" panose="02040503050406030204" pitchFamily="18" charset="0"/>
                            <a:cs typeface="Arial" panose="020B0604020202020204" pitchFamily="34" charset="0"/>
                          </a:rPr>
                        </m:ctrlPr>
                      </m:sSubPr>
                      <m:e>
                        <m:r>
                          <a:rPr lang="en-GB" sz="2400" b="0" i="1" smtClean="0">
                            <a:latin typeface="Cambria Math" panose="02040503050406030204" pitchFamily="18" charset="0"/>
                            <a:cs typeface="Arial" panose="020B0604020202020204" pitchFamily="34" charset="0"/>
                          </a:rPr>
                          <m:t>h</m:t>
                        </m:r>
                      </m:e>
                      <m:sub>
                        <m:r>
                          <a:rPr lang="en-GB" sz="2400" b="0" i="1" smtClean="0">
                            <a:latin typeface="Cambria Math" panose="02040503050406030204" pitchFamily="18" charset="0"/>
                            <a:cs typeface="Arial" panose="020B0604020202020204" pitchFamily="34" charset="0"/>
                          </a:rPr>
                          <m:t>1</m:t>
                        </m:r>
                      </m:sub>
                    </m:sSub>
                    <m:r>
                      <a:rPr lang="en-GB" sz="2400" b="0" i="1" smtClean="0">
                        <a:latin typeface="Cambria Math" panose="02040503050406030204" pitchFamily="18" charset="0"/>
                        <a:cs typeface="Arial" panose="020B0604020202020204" pitchFamily="34" charset="0"/>
                      </a:rPr>
                      <m:t>+</m:t>
                    </m:r>
                    <m:sSub>
                      <m:sSubPr>
                        <m:ctrlPr>
                          <a:rPr lang="en-GB" sz="2400" b="0" i="1" smtClean="0">
                            <a:latin typeface="Cambria Math" panose="02040503050406030204" pitchFamily="18" charset="0"/>
                            <a:cs typeface="Arial" panose="020B0604020202020204" pitchFamily="34" charset="0"/>
                          </a:rPr>
                        </m:ctrlPr>
                      </m:sSubPr>
                      <m:e>
                        <m:r>
                          <a:rPr lang="en-GB" sz="2400" b="0" i="1" smtClean="0">
                            <a:latin typeface="Cambria Math" panose="02040503050406030204" pitchFamily="18" charset="0"/>
                            <a:cs typeface="Arial" panose="020B0604020202020204" pitchFamily="34" charset="0"/>
                          </a:rPr>
                          <m:t>𝑧</m:t>
                        </m:r>
                      </m:e>
                      <m:sub>
                        <m:r>
                          <a:rPr lang="en-GB" sz="2400" b="0" i="1" smtClean="0">
                            <a:latin typeface="Cambria Math" panose="02040503050406030204" pitchFamily="18" charset="0"/>
                            <a:cs typeface="Arial" panose="020B0604020202020204" pitchFamily="34" charset="0"/>
                          </a:rPr>
                          <m:t>1</m:t>
                        </m:r>
                      </m:sub>
                    </m:sSub>
                    <m:r>
                      <a:rPr lang="en-GB" sz="2400" b="0" i="1" smtClean="0">
                        <a:latin typeface="Cambria Math" panose="02040503050406030204" pitchFamily="18" charset="0"/>
                        <a:cs typeface="Arial" panose="020B0604020202020204" pitchFamily="34" charset="0"/>
                      </a:rPr>
                      <m:t>+</m:t>
                    </m:r>
                    <m:f>
                      <m:fPr>
                        <m:ctrlPr>
                          <a:rPr lang="en-GB" sz="2400" b="0" i="1" smtClean="0">
                            <a:latin typeface="Cambria Math" panose="02040503050406030204" pitchFamily="18" charset="0"/>
                            <a:cs typeface="Arial" panose="020B0604020202020204" pitchFamily="34" charset="0"/>
                          </a:rPr>
                        </m:ctrlPr>
                      </m:fPr>
                      <m:num>
                        <m:sSubSup>
                          <m:sSubSupPr>
                            <m:ctrlPr>
                              <a:rPr lang="en-GB" sz="2400" b="0" i="1" smtClean="0">
                                <a:latin typeface="Cambria Math" panose="02040503050406030204" pitchFamily="18" charset="0"/>
                                <a:cs typeface="Arial" panose="020B0604020202020204" pitchFamily="34" charset="0"/>
                              </a:rPr>
                            </m:ctrlPr>
                          </m:sSubSupPr>
                          <m:e>
                            <m:r>
                              <a:rPr lang="en-GB" sz="2400" b="0" i="1" smtClean="0">
                                <a:latin typeface="Cambria Math" panose="02040503050406030204" pitchFamily="18" charset="0"/>
                                <a:cs typeface="Arial" panose="020B0604020202020204" pitchFamily="34" charset="0"/>
                              </a:rPr>
                              <m:t>𝑣</m:t>
                            </m:r>
                          </m:e>
                          <m:sub>
                            <m:r>
                              <a:rPr lang="en-GB" sz="2400" b="0" i="1" smtClean="0">
                                <a:latin typeface="Cambria Math" panose="02040503050406030204" pitchFamily="18" charset="0"/>
                                <a:cs typeface="Arial" panose="020B0604020202020204" pitchFamily="34" charset="0"/>
                              </a:rPr>
                              <m:t>1</m:t>
                            </m:r>
                          </m:sub>
                          <m:sup>
                            <m:r>
                              <a:rPr lang="en-GB" sz="2400" b="0" i="1" smtClean="0">
                                <a:latin typeface="Cambria Math" panose="02040503050406030204" pitchFamily="18" charset="0"/>
                                <a:cs typeface="Arial" panose="020B0604020202020204" pitchFamily="34" charset="0"/>
                              </a:rPr>
                              <m:t>2</m:t>
                            </m:r>
                          </m:sup>
                        </m:sSubSup>
                      </m:num>
                      <m:den>
                        <m:r>
                          <a:rPr lang="en-GB" sz="2400" b="0" i="1" smtClean="0">
                            <a:latin typeface="Cambria Math" panose="02040503050406030204" pitchFamily="18" charset="0"/>
                            <a:cs typeface="Arial" panose="020B0604020202020204" pitchFamily="34" charset="0"/>
                          </a:rPr>
                          <m:t>2</m:t>
                        </m:r>
                        <m:r>
                          <a:rPr lang="en-GB" sz="2400" b="0" i="1" smtClean="0">
                            <a:latin typeface="Cambria Math" panose="02040503050406030204" pitchFamily="18" charset="0"/>
                            <a:cs typeface="Arial" panose="020B0604020202020204" pitchFamily="34" charset="0"/>
                          </a:rPr>
                          <m:t>𝑔</m:t>
                        </m:r>
                      </m:den>
                    </m:f>
                    <m:r>
                      <a:rPr lang="en-GB" sz="2400" b="0" i="1" smtClean="0">
                        <a:latin typeface="Cambria Math" panose="02040503050406030204" pitchFamily="18" charset="0"/>
                        <a:cs typeface="Arial" panose="020B0604020202020204" pitchFamily="34" charset="0"/>
                      </a:rPr>
                      <m:t>=</m:t>
                    </m:r>
                    <m:sSub>
                      <m:sSubPr>
                        <m:ctrlPr>
                          <a:rPr lang="en-GB" sz="2400" b="0" i="1" smtClean="0">
                            <a:latin typeface="Cambria Math" panose="02040503050406030204" pitchFamily="18" charset="0"/>
                            <a:cs typeface="Arial" panose="020B0604020202020204" pitchFamily="34" charset="0"/>
                          </a:rPr>
                        </m:ctrlPr>
                      </m:sSubPr>
                      <m:e>
                        <m:r>
                          <a:rPr lang="en-GB" sz="2400" b="0" i="1" smtClean="0">
                            <a:latin typeface="Cambria Math" panose="02040503050406030204" pitchFamily="18" charset="0"/>
                            <a:cs typeface="Arial" panose="020B0604020202020204" pitchFamily="34" charset="0"/>
                          </a:rPr>
                          <m:t>h</m:t>
                        </m:r>
                      </m:e>
                      <m:sub>
                        <m:r>
                          <a:rPr lang="en-GB" sz="2400" b="0" i="1" smtClean="0">
                            <a:latin typeface="Cambria Math" panose="02040503050406030204" pitchFamily="18" charset="0"/>
                            <a:cs typeface="Arial" panose="020B0604020202020204" pitchFamily="34" charset="0"/>
                          </a:rPr>
                          <m:t>2</m:t>
                        </m:r>
                      </m:sub>
                    </m:sSub>
                    <m:r>
                      <a:rPr lang="en-GB" sz="2400" b="0" i="1" smtClean="0">
                        <a:latin typeface="Cambria Math" panose="02040503050406030204" pitchFamily="18" charset="0"/>
                        <a:cs typeface="Arial" panose="020B0604020202020204" pitchFamily="34" charset="0"/>
                      </a:rPr>
                      <m:t>+</m:t>
                    </m:r>
                    <m:sSub>
                      <m:sSubPr>
                        <m:ctrlPr>
                          <a:rPr lang="en-GB" sz="2400" b="0" i="1" smtClean="0">
                            <a:latin typeface="Cambria Math" panose="02040503050406030204" pitchFamily="18" charset="0"/>
                            <a:cs typeface="Arial" panose="020B0604020202020204" pitchFamily="34" charset="0"/>
                          </a:rPr>
                        </m:ctrlPr>
                      </m:sSubPr>
                      <m:e>
                        <m:r>
                          <a:rPr lang="en-GB" sz="2400" b="0" i="1" smtClean="0">
                            <a:latin typeface="Cambria Math" panose="02040503050406030204" pitchFamily="18" charset="0"/>
                            <a:cs typeface="Arial" panose="020B0604020202020204" pitchFamily="34" charset="0"/>
                          </a:rPr>
                          <m:t>𝑧</m:t>
                        </m:r>
                      </m:e>
                      <m:sub>
                        <m:r>
                          <a:rPr lang="en-GB" sz="2400" b="0" i="1" smtClean="0">
                            <a:latin typeface="Cambria Math" panose="02040503050406030204" pitchFamily="18" charset="0"/>
                            <a:cs typeface="Arial" panose="020B0604020202020204" pitchFamily="34" charset="0"/>
                          </a:rPr>
                          <m:t>2</m:t>
                        </m:r>
                      </m:sub>
                    </m:sSub>
                    <m:r>
                      <a:rPr lang="en-GB" sz="2400" b="0" i="1" smtClean="0">
                        <a:latin typeface="Cambria Math" panose="02040503050406030204" pitchFamily="18" charset="0"/>
                        <a:cs typeface="Arial" panose="020B0604020202020204" pitchFamily="34" charset="0"/>
                      </a:rPr>
                      <m:t>+</m:t>
                    </m:r>
                    <m:f>
                      <m:fPr>
                        <m:ctrlPr>
                          <a:rPr lang="en-GB" sz="2400" b="0" i="1" smtClean="0">
                            <a:latin typeface="Cambria Math" panose="02040503050406030204" pitchFamily="18" charset="0"/>
                            <a:cs typeface="Arial" panose="020B0604020202020204" pitchFamily="34" charset="0"/>
                          </a:rPr>
                        </m:ctrlPr>
                      </m:fPr>
                      <m:num>
                        <m:sSubSup>
                          <m:sSubSupPr>
                            <m:ctrlPr>
                              <a:rPr lang="en-GB" sz="2400" b="0" i="1" smtClean="0">
                                <a:latin typeface="Cambria Math" panose="02040503050406030204" pitchFamily="18" charset="0"/>
                                <a:cs typeface="Arial" panose="020B0604020202020204" pitchFamily="34" charset="0"/>
                              </a:rPr>
                            </m:ctrlPr>
                          </m:sSubSupPr>
                          <m:e>
                            <m:r>
                              <a:rPr lang="en-GB" sz="2400" b="0" i="1" smtClean="0">
                                <a:latin typeface="Cambria Math" panose="02040503050406030204" pitchFamily="18" charset="0"/>
                                <a:cs typeface="Arial" panose="020B0604020202020204" pitchFamily="34" charset="0"/>
                              </a:rPr>
                              <m:t>𝑣</m:t>
                            </m:r>
                          </m:e>
                          <m:sub>
                            <m:r>
                              <a:rPr lang="en-GB" sz="2400" b="0" i="1" smtClean="0">
                                <a:latin typeface="Cambria Math" panose="02040503050406030204" pitchFamily="18" charset="0"/>
                                <a:cs typeface="Arial" panose="020B0604020202020204" pitchFamily="34" charset="0"/>
                              </a:rPr>
                              <m:t>2</m:t>
                            </m:r>
                          </m:sub>
                          <m:sup>
                            <m:r>
                              <a:rPr lang="en-GB" sz="2400" b="0" i="1" smtClean="0">
                                <a:latin typeface="Cambria Math" panose="02040503050406030204" pitchFamily="18" charset="0"/>
                                <a:cs typeface="Arial" panose="020B0604020202020204" pitchFamily="34" charset="0"/>
                              </a:rPr>
                              <m:t>2</m:t>
                            </m:r>
                          </m:sup>
                        </m:sSubSup>
                      </m:num>
                      <m:den>
                        <m:r>
                          <a:rPr lang="en-GB" sz="2400" b="0" i="1" smtClean="0">
                            <a:latin typeface="Cambria Math" panose="02040503050406030204" pitchFamily="18" charset="0"/>
                            <a:cs typeface="Arial" panose="020B0604020202020204" pitchFamily="34" charset="0"/>
                          </a:rPr>
                          <m:t>2</m:t>
                        </m:r>
                        <m:r>
                          <a:rPr lang="en-GB" sz="2400" b="0" i="1" smtClean="0">
                            <a:latin typeface="Cambria Math" panose="02040503050406030204" pitchFamily="18" charset="0"/>
                            <a:cs typeface="Arial" panose="020B0604020202020204" pitchFamily="34" charset="0"/>
                          </a:rPr>
                          <m:t>𝑔</m:t>
                        </m:r>
                      </m:den>
                    </m:f>
                    <m:r>
                      <a:rPr lang="en-GB" sz="2400" b="0" i="1" smtClean="0">
                        <a:latin typeface="Cambria Math" panose="02040503050406030204" pitchFamily="18" charset="0"/>
                        <a:cs typeface="Arial" panose="020B0604020202020204" pitchFamily="34" charset="0"/>
                      </a:rPr>
                      <m:t> </m:t>
                    </m:r>
                  </m:oMath>
                </a14:m>
                <a:endParaRPr lang="en-GB"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3952942"/>
              </a:xfrm>
              <a:prstGeom prst="rect">
                <a:avLst/>
              </a:prstGeom>
              <a:blipFill>
                <a:blip r:embed="rId3"/>
                <a:stretch>
                  <a:fillRect l="-863"/>
                </a:stretch>
              </a:blipFill>
            </p:spPr>
            <p:txBody>
              <a:bodyPr/>
              <a:lstStyle/>
              <a:p>
                <a:r>
                  <a:rPr lang="en-ZA">
                    <a:noFill/>
                  </a:rPr>
                  <a:t> </a:t>
                </a:r>
              </a:p>
            </p:txBody>
          </p:sp>
        </mc:Fallback>
      </mc:AlternateContent>
    </p:spTree>
    <p:extLst>
      <p:ext uri="{BB962C8B-B14F-4D97-AF65-F5344CB8AC3E}">
        <p14:creationId xmlns:p14="http://schemas.microsoft.com/office/powerpoint/2010/main" val="78899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Organisation and layout of a workshop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TYPES OF PRODUCTION</a:t>
            </a:r>
          </a:p>
          <a:p>
            <a:pPr>
              <a:lnSpc>
                <a:spcPct val="150000"/>
              </a:lnSpc>
            </a:pPr>
            <a:r>
              <a:rPr lang="en-GB" sz="2400" dirty="0">
                <a:latin typeface="Arial" panose="020B0604020202020204" pitchFamily="34" charset="0"/>
                <a:cs typeface="Arial" panose="020B0604020202020204" pitchFamily="34" charset="0"/>
              </a:rPr>
              <a:t>Production is the process of converting raw materials into finished goods. The most common types of production are: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Mass production;.</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Batch production;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Individual production.</a:t>
            </a:r>
          </a:p>
        </p:txBody>
      </p:sp>
    </p:spTree>
    <p:extLst>
      <p:ext uri="{BB962C8B-B14F-4D97-AF65-F5344CB8AC3E}">
        <p14:creationId xmlns:p14="http://schemas.microsoft.com/office/powerpoint/2010/main" val="2129962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Organisation and layout of a workshop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TYPES OF LAYOUTS</a:t>
            </a:r>
          </a:p>
          <a:p>
            <a:pPr>
              <a:lnSpc>
                <a:spcPct val="150000"/>
              </a:lnSpc>
            </a:pPr>
            <a:r>
              <a:rPr lang="en-GB" sz="2400" dirty="0">
                <a:latin typeface="Arial" panose="020B0604020202020204" pitchFamily="34" charset="0"/>
                <a:cs typeface="Arial" panose="020B0604020202020204" pitchFamily="34" charset="0"/>
              </a:rPr>
              <a:t>The layout of a workshop supports the type of production. Two main categories are used, namely production layout and process layout. Batch, mass and individual production require one or both the types of layouts to function.</a:t>
            </a:r>
          </a:p>
        </p:txBody>
      </p:sp>
    </p:spTree>
    <p:extLst>
      <p:ext uri="{BB962C8B-B14F-4D97-AF65-F5344CB8AC3E}">
        <p14:creationId xmlns:p14="http://schemas.microsoft.com/office/powerpoint/2010/main" val="867559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Organisation and layout of a workshop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MACHINE LAYOUTS</a:t>
            </a:r>
          </a:p>
          <a:p>
            <a:pPr>
              <a:lnSpc>
                <a:spcPct val="150000"/>
              </a:lnSpc>
            </a:pPr>
            <a:r>
              <a:rPr lang="en-GB" sz="2400" dirty="0">
                <a:latin typeface="Arial" panose="020B0604020202020204" pitchFamily="34" charset="0"/>
                <a:cs typeface="Arial" panose="020B0604020202020204" pitchFamily="34" charset="0"/>
              </a:rPr>
              <a:t>Machines must be placed taking the interaction with other machines into consideration:</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Space must be provided around each machine to allow clear separation for passing traffic, storage of tools and operations;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Machine placement must allow sufficient space for operations;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Workbenches must be strong enough to support heavy pieces of equipment or materials.</a:t>
            </a:r>
          </a:p>
        </p:txBody>
      </p:sp>
    </p:spTree>
    <p:extLst>
      <p:ext uri="{BB962C8B-B14F-4D97-AF65-F5344CB8AC3E}">
        <p14:creationId xmlns:p14="http://schemas.microsoft.com/office/powerpoint/2010/main" val="2691302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Organisation and layout of a workshop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LAYOUT PROCEDURES</a:t>
            </a:r>
          </a:p>
          <a:p>
            <a:pPr>
              <a:lnSpc>
                <a:spcPct val="150000"/>
              </a:lnSpc>
            </a:pPr>
            <a:r>
              <a:rPr lang="en-GB" sz="2400" dirty="0">
                <a:latin typeface="Arial" panose="020B0604020202020204" pitchFamily="34" charset="0"/>
                <a:cs typeface="Arial" panose="020B0604020202020204" pitchFamily="34" charset="0"/>
              </a:rPr>
              <a:t>The best way to plan the layout is through logical thinking of what is best for your own situation. This means considering factors such as the size, production requirements, machines required to perform the work availability of trained personnel, accessibility to electricity, and lighting arrangements of the facility.</a:t>
            </a:r>
          </a:p>
        </p:txBody>
      </p:sp>
    </p:spTree>
    <p:extLst>
      <p:ext uri="{BB962C8B-B14F-4D97-AF65-F5344CB8AC3E}">
        <p14:creationId xmlns:p14="http://schemas.microsoft.com/office/powerpoint/2010/main" val="2510494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TYPES OF BELTS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V-belts are designed to improve on the flat belt and are commonly used for power transmission offering traction, speed, bearing load and service life.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Flat belts are used for light duty power transmission and applications, and high performance conveying.</a:t>
            </a:r>
          </a:p>
          <a:p>
            <a:pPr marL="342900" indent="-342900">
              <a:lnSpc>
                <a:spcPct val="150000"/>
              </a:lnSpc>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1200329"/>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2: Calculations: Flat, V- and conveyor belt drives</a:t>
            </a:r>
          </a:p>
        </p:txBody>
      </p:sp>
    </p:spTree>
    <p:extLst>
      <p:ext uri="{BB962C8B-B14F-4D97-AF65-F5344CB8AC3E}">
        <p14:creationId xmlns:p14="http://schemas.microsoft.com/office/powerpoint/2010/main" val="941609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Calculations: Flat, V- and conveyor belt drives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V-BELTS</a:t>
            </a:r>
          </a:p>
          <a:p>
            <a:pPr>
              <a:lnSpc>
                <a:spcPct val="150000"/>
              </a:lnSpc>
            </a:pPr>
            <a:r>
              <a:rPr lang="en-GB" sz="2400" dirty="0">
                <a:latin typeface="Arial" panose="020B0604020202020204" pitchFamily="34" charset="0"/>
                <a:cs typeface="Arial" panose="020B0604020202020204" pitchFamily="34" charset="0"/>
              </a:rPr>
              <a:t>V-belts are used in transmissions where slippage and misalignment is not allowed. They provide traction, velocity and a long service life. The V-shape of the belt mates with the groove on the pulley and the belt cannot slip off because the belt wedges into the groove as the wedge increases.</a:t>
            </a:r>
          </a:p>
        </p:txBody>
      </p:sp>
    </p:spTree>
    <p:extLst>
      <p:ext uri="{BB962C8B-B14F-4D97-AF65-F5344CB8AC3E}">
        <p14:creationId xmlns:p14="http://schemas.microsoft.com/office/powerpoint/2010/main" val="4134522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Calculations: Flat, V- and conveyor belt drives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CONVEYOR BELTS</a:t>
            </a:r>
          </a:p>
          <a:p>
            <a:pPr>
              <a:lnSpc>
                <a:spcPct val="150000"/>
              </a:lnSpc>
            </a:pPr>
            <a:r>
              <a:rPr lang="en-GB" sz="2400" dirty="0">
                <a:latin typeface="Arial" panose="020B0604020202020204" pitchFamily="34" charset="0"/>
                <a:cs typeface="Arial" panose="020B0604020202020204" pitchFamily="34" charset="0"/>
              </a:rPr>
              <a:t>A conveyor belt is a system that consists of two or more pulleys and an endless loop of carrying medium, called the conveyor belt, that rotates around the pulleys. Conveyors are durable and are highly used in heavy industries and mines. They allow high volumes of goods to be moved around at high speeds, thus saving time.</a:t>
            </a:r>
          </a:p>
        </p:txBody>
      </p:sp>
    </p:spTree>
    <p:extLst>
      <p:ext uri="{BB962C8B-B14F-4D97-AF65-F5344CB8AC3E}">
        <p14:creationId xmlns:p14="http://schemas.microsoft.com/office/powerpoint/2010/main" val="41167559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6126</TotalTime>
  <Words>1887</Words>
  <Application>Microsoft Office PowerPoint</Application>
  <PresentationFormat>Widescreen</PresentationFormat>
  <Paragraphs>144</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Brandon Grotesque Medium</vt:lpstr>
      <vt:lpstr>Calibri</vt:lpstr>
      <vt:lpstr>Calibri Light</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Ryk Cloete</dc:creator>
  <cp:lastModifiedBy>becky</cp:lastModifiedBy>
  <cp:revision>126</cp:revision>
  <dcterms:created xsi:type="dcterms:W3CDTF">2018-09-18T08:47:31Z</dcterms:created>
  <dcterms:modified xsi:type="dcterms:W3CDTF">2019-08-19T08:18:09Z</dcterms:modified>
</cp:coreProperties>
</file>