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2" r:id="rId4"/>
    <p:sldId id="273" r:id="rId5"/>
    <p:sldId id="274" r:id="rId6"/>
    <p:sldId id="275" r:id="rId7"/>
    <p:sldId id="276" r:id="rId8"/>
    <p:sldId id="277" r:id="rId9"/>
    <p:sldId id="261" r:id="rId10"/>
    <p:sldId id="279" r:id="rId11"/>
    <p:sldId id="280" r:id="rId12"/>
    <p:sldId id="281" r:id="rId13"/>
    <p:sldId id="262" r:id="rId14"/>
    <p:sldId id="263" r:id="rId15"/>
    <p:sldId id="284" r:id="rId16"/>
    <p:sldId id="326" r:id="rId17"/>
    <p:sldId id="264" r:id="rId18"/>
    <p:sldId id="286" r:id="rId19"/>
    <p:sldId id="287" r:id="rId20"/>
    <p:sldId id="265" r:id="rId21"/>
    <p:sldId id="288" r:id="rId22"/>
    <p:sldId id="290" r:id="rId23"/>
    <p:sldId id="291" r:id="rId24"/>
    <p:sldId id="266" r:id="rId25"/>
    <p:sldId id="294" r:id="rId26"/>
    <p:sldId id="295" r:id="rId27"/>
    <p:sldId id="267" r:id="rId28"/>
    <p:sldId id="296" r:id="rId29"/>
    <p:sldId id="297" r:id="rId30"/>
    <p:sldId id="298" r:id="rId31"/>
    <p:sldId id="268" r:id="rId32"/>
    <p:sldId id="300" r:id="rId33"/>
    <p:sldId id="301" r:id="rId34"/>
    <p:sldId id="269" r:id="rId35"/>
    <p:sldId id="303" r:id="rId36"/>
    <p:sldId id="304" r:id="rId37"/>
    <p:sldId id="305" r:id="rId38"/>
    <p:sldId id="306" r:id="rId39"/>
    <p:sldId id="307" r:id="rId40"/>
    <p:sldId id="308" r:id="rId41"/>
    <p:sldId id="309" r:id="rId42"/>
    <p:sldId id="310" r:id="rId43"/>
    <p:sldId id="270" r:id="rId44"/>
    <p:sldId id="312" r:id="rId45"/>
    <p:sldId id="313" r:id="rId46"/>
    <p:sldId id="271"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32"/>
    <p:restoredTop sz="94419"/>
  </p:normalViewPr>
  <p:slideViewPr>
    <p:cSldViewPr snapToGrid="0" snapToObjects="1">
      <p:cViewPr>
        <p:scale>
          <a:sx n="40" d="100"/>
          <a:sy n="40" d="100"/>
        </p:scale>
        <p:origin x="876" y="6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19/12/2018</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482EE9-E7C3-4634-A182-BA8F1779D6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 y="0"/>
            <a:ext cx="12190979"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Income Tax</a:t>
            </a:r>
          </a:p>
          <a:p>
            <a:pPr algn="r"/>
            <a:r>
              <a:rPr lang="en-GB" sz="5400" b="1" dirty="0">
                <a:solidFill>
                  <a:schemeClr val="bg1"/>
                </a:solidFill>
                <a:latin typeface="Brandon Grotesque Medium" panose="020B0603020203060202" pitchFamily="34" charset="77"/>
              </a:rPr>
              <a:t>N6</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2 – Personal income tax</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PERSONAL TAXABLE INCOME</a:t>
            </a:r>
          </a:p>
          <a:p>
            <a:pPr>
              <a:lnSpc>
                <a:spcPct val="150000"/>
              </a:lnSpc>
            </a:pPr>
            <a:r>
              <a:rPr lang="en-US" sz="2400" dirty="0">
                <a:latin typeface="Arial" panose="020B0604020202020204" pitchFamily="34" charset="0"/>
                <a:cs typeface="Arial" panose="020B0604020202020204" pitchFamily="34" charset="0"/>
              </a:rPr>
              <a:t>The different types of income that an individual taxpayer can earn can consist of:</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Normal earnings;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Other income;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Foreign income; and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Capital income.</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3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2 – Personal income tax</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CAPITAL AND OTHER INCOME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Capital income as such is specifically excluded from the general definition of gross income, such as winnings from a Lotto draw, inheritances, the selling of your motor car and all other receipts of a capital nature.</a:t>
            </a:r>
            <a:endParaRPr lang="en-GB" sz="2400" b="1" dirty="0">
              <a:solidFill>
                <a:schemeClr val="accent2"/>
              </a:solidFill>
              <a:latin typeface="Arial" panose="020B0604020202020204" pitchFamily="34" charset="0"/>
              <a:cs typeface="Arial" panose="020B0604020202020204" pitchFamily="34" charset="0"/>
            </a:endParaRP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definition of gross income ends with the proviso: “…but including …(whether of a capital nature or not)so received or accrued as are described hereunder, namely…”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40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2 – Personal income tax</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REDUCTION PROCESS</a:t>
            </a:r>
          </a:p>
          <a:p>
            <a:pPr>
              <a:lnSpc>
                <a:spcPct val="150000"/>
              </a:lnSpc>
            </a:pPr>
            <a:r>
              <a:rPr lang="en-US" sz="2400" dirty="0">
                <a:latin typeface="Arial" panose="020B0604020202020204" pitchFamily="34" charset="0"/>
                <a:cs typeface="Arial" panose="020B0604020202020204" pitchFamily="34" charset="0"/>
              </a:rPr>
              <a:t>Gross income less exemptions equals income. Income less deductions is taxable income. The reduction process builds on this and explains how you start with gross income. Gross income and income are then reduced by certain exclusions which will then result in taxable income.</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5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GENERAL DEFINITION OF GROSS INCOME</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Gross income can be summarised as follows: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In relation to any year or period of assessment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In the case of any resident: The total amount in cash or otherwise received by or accrued to or in favour of such a resident.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In the case of a person who is not a resident: The total amount in cash or otherwise received by or accrued to or in favour of from a source within, or deemed to be within the Republic.</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3 – Gross income</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003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37498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EXEMPTIONS APPLICABLE TO GOVERNMENT EMPLOYEES OR INSTITUTIONS</a:t>
            </a:r>
          </a:p>
          <a:p>
            <a:pPr marL="342900" indent="-342900">
              <a:lnSpc>
                <a:spcPct val="150000"/>
              </a:lnSpc>
              <a:buFont typeface="Arial" charset="0"/>
              <a:buChar char="•"/>
            </a:pPr>
            <a:r>
              <a:rPr lang="en-US" sz="2000" dirty="0">
                <a:latin typeface="Arial" panose="020B0604020202020204" pitchFamily="34" charset="0"/>
                <a:cs typeface="Arial" panose="020B0604020202020204" pitchFamily="34" charset="0"/>
              </a:rPr>
              <a:t>Section 10(1)(a): The receipts and accruals of the SA Government, National, Provincial or Local Sphere.</a:t>
            </a:r>
          </a:p>
          <a:p>
            <a:pPr marL="342900" indent="-342900">
              <a:lnSpc>
                <a:spcPct val="150000"/>
              </a:lnSpc>
              <a:buFont typeface="Arial" charset="0"/>
              <a:buChar char="•"/>
            </a:pPr>
            <a:r>
              <a:rPr lang="en-US" sz="2000" dirty="0">
                <a:latin typeface="Arial" panose="020B0604020202020204" pitchFamily="34" charset="0"/>
                <a:cs typeface="Arial" panose="020B0604020202020204" pitchFamily="34" charset="0"/>
              </a:rPr>
              <a:t>Section 10(1)(c)(ii): Any pension payable to a person who has occupied the office of State President or Vice State President.</a:t>
            </a:r>
          </a:p>
          <a:p>
            <a:pPr marL="342900" indent="-342900">
              <a:lnSpc>
                <a:spcPct val="150000"/>
              </a:lnSpc>
              <a:buFont typeface="Arial" charset="0"/>
              <a:buChar char="•"/>
            </a:pPr>
            <a:r>
              <a:rPr lang="en-US" sz="2000" dirty="0">
                <a:latin typeface="Arial" panose="020B0604020202020204" pitchFamily="34" charset="0"/>
                <a:cs typeface="Arial" panose="020B0604020202020204" pitchFamily="34" charset="0"/>
              </a:rPr>
              <a:t>Section 10(1)(c)(iii) and (iv): The salary of persons, who are not resident, employed as an official by a Foreign Government in South Africa.</a:t>
            </a:r>
          </a:p>
          <a:p>
            <a:pPr marL="342900" indent="-342900">
              <a:lnSpc>
                <a:spcPct val="150000"/>
              </a:lnSpc>
              <a:buFont typeface="Arial" charset="0"/>
              <a:buChar char="•"/>
            </a:pPr>
            <a:r>
              <a:rPr lang="en-US" sz="2000" dirty="0">
                <a:latin typeface="Arial" panose="020B0604020202020204" pitchFamily="34" charset="0"/>
                <a:cs typeface="Arial" panose="020B0604020202020204" pitchFamily="34" charset="0"/>
              </a:rPr>
              <a:t>Section 10(1)(</a:t>
            </a:r>
            <a:r>
              <a:rPr lang="en-US" sz="2000" dirty="0" err="1">
                <a:latin typeface="Arial" panose="020B0604020202020204" pitchFamily="34" charset="0"/>
                <a:cs typeface="Arial" panose="020B0604020202020204" pitchFamily="34" charset="0"/>
              </a:rPr>
              <a:t>cE</a:t>
            </a:r>
            <a:r>
              <a:rPr lang="en-US" sz="2000" dirty="0">
                <a:latin typeface="Arial" panose="020B0604020202020204" pitchFamily="34" charset="0"/>
                <a:cs typeface="Arial" panose="020B0604020202020204" pitchFamily="34" charset="0"/>
              </a:rPr>
              <a:t>): The income of registered political parties.</a:t>
            </a:r>
            <a:endParaRPr lang="en-GB"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4 – Exemptions from gross income for an individual</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90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4 – Exemptions from gross income for an individual</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EXEMPTIONS APPLICABLE TO INSTITUTIONS</a:t>
            </a:r>
          </a:p>
          <a:p>
            <a:pPr>
              <a:lnSpc>
                <a:spcPct val="150000"/>
              </a:lnSpc>
            </a:pPr>
            <a:r>
              <a:rPr lang="en-GB" sz="2400" dirty="0">
                <a:latin typeface="Arial" panose="020B0604020202020204" pitchFamily="34" charset="0"/>
                <a:cs typeface="Arial" panose="020B0604020202020204" pitchFamily="34" charset="0"/>
              </a:rPr>
              <a:t>Certain exemption laws are, but are not limited to:</a:t>
            </a:r>
            <a:endParaRPr lang="en-GB" sz="2400" b="1" dirty="0">
              <a:solidFill>
                <a:schemeClr val="accent2"/>
              </a:solidFill>
              <a:latin typeface="Arial" panose="020B0604020202020204" pitchFamily="34" charset="0"/>
              <a:cs typeface="Arial" panose="020B0604020202020204" pitchFamily="34" charset="0"/>
            </a:endParaRP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Section 10(1)(</a:t>
            </a:r>
            <a:r>
              <a:rPr lang="en-GB" sz="2400" dirty="0" err="1">
                <a:latin typeface="Arial" panose="020B0604020202020204" pitchFamily="34" charset="0"/>
                <a:cs typeface="Arial" panose="020B0604020202020204" pitchFamily="34" charset="0"/>
              </a:rPr>
              <a:t>cN</a:t>
            </a:r>
            <a:r>
              <a:rPr lang="en-GB" sz="2400" dirty="0">
                <a:latin typeface="Arial" panose="020B0604020202020204" pitchFamily="34" charset="0"/>
                <a:cs typeface="Arial" panose="020B0604020202020204" pitchFamily="34" charset="0"/>
              </a:rPr>
              <a:t>): A Public Benefit Organisation as approved by the Commissioner in terms of Section 30(3) of the Act.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Section 10(1)(</a:t>
            </a:r>
            <a:r>
              <a:rPr lang="en-GB" sz="2400" dirty="0" err="1">
                <a:latin typeface="Arial" panose="020B0604020202020204" pitchFamily="34" charset="0"/>
                <a:cs typeface="Arial" panose="020B0604020202020204" pitchFamily="34" charset="0"/>
              </a:rPr>
              <a:t>cO</a:t>
            </a:r>
            <a:r>
              <a:rPr lang="en-GB" sz="2400" dirty="0">
                <a:latin typeface="Arial" panose="020B0604020202020204" pitchFamily="34" charset="0"/>
                <a:cs typeface="Arial" panose="020B0604020202020204" pitchFamily="34" charset="0"/>
              </a:rPr>
              <a:t>): Any Recreational Club approved by the Commissioner in terms of Section 30A of the Act.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Section 10(1)(d)(</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 pension fund  or a beneficiary fund defined in the Pensions Act.</a:t>
            </a:r>
          </a:p>
        </p:txBody>
      </p:sp>
    </p:spTree>
    <p:extLst>
      <p:ext uri="{BB962C8B-B14F-4D97-AF65-F5344CB8AC3E}">
        <p14:creationId xmlns:p14="http://schemas.microsoft.com/office/powerpoint/2010/main" val="1691136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4 – Exemptions from gross income for an individual</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EXEMPTIONS APPLICABLE TO PERSONS </a:t>
            </a:r>
          </a:p>
          <a:p>
            <a:pPr>
              <a:lnSpc>
                <a:spcPct val="150000"/>
              </a:lnSpc>
            </a:pPr>
            <a:r>
              <a:rPr lang="en-GB" sz="2400" dirty="0">
                <a:latin typeface="Arial" panose="020B0604020202020204" pitchFamily="34" charset="0"/>
                <a:cs typeface="Arial" panose="020B0604020202020204" pitchFamily="34" charset="0"/>
              </a:rPr>
              <a:t>Certain exemption laws are, but are not limited to:</a:t>
            </a:r>
            <a:endParaRPr lang="en-GB" sz="2400" b="1" dirty="0">
              <a:solidFill>
                <a:schemeClr val="accent2"/>
              </a:solidFill>
              <a:latin typeface="Arial" panose="020B0604020202020204" pitchFamily="34" charset="0"/>
              <a:cs typeface="Arial" panose="020B0604020202020204" pitchFamily="34" charset="0"/>
            </a:endParaRPr>
          </a:p>
          <a:p>
            <a:pPr marL="342900" indent="-342900">
              <a:lnSpc>
                <a:spcPct val="150000"/>
              </a:lnSpc>
              <a:buFont typeface="Arial" charset="0"/>
              <a:buChar char="•"/>
            </a:pPr>
            <a:r>
              <a:rPr lang="fr-FR" sz="2400" dirty="0">
                <a:latin typeface="Arial" charset="0"/>
                <a:ea typeface="Arial" charset="0"/>
                <a:cs typeface="Arial" charset="0"/>
              </a:rPr>
              <a:t>Section 10(1)(g) </a:t>
            </a:r>
            <a:r>
              <a:rPr lang="fr-FR" sz="2400" dirty="0" err="1">
                <a:latin typeface="Arial" charset="0"/>
                <a:ea typeface="Arial" charset="0"/>
                <a:cs typeface="Arial" charset="0"/>
              </a:rPr>
              <a:t>War</a:t>
            </a:r>
            <a:r>
              <a:rPr lang="fr-FR" sz="2400" dirty="0">
                <a:latin typeface="Arial" charset="0"/>
                <a:ea typeface="Arial" charset="0"/>
                <a:cs typeface="Arial" charset="0"/>
              </a:rPr>
              <a:t> pension.</a:t>
            </a:r>
            <a:endParaRPr lang="en-GB" sz="2400" b="1" dirty="0">
              <a:solidFill>
                <a:schemeClr val="accent2"/>
              </a:solidFill>
              <a:latin typeface="Arial" charset="0"/>
              <a:ea typeface="Arial" charset="0"/>
              <a:cs typeface="Arial" charset="0"/>
            </a:endParaRPr>
          </a:p>
          <a:p>
            <a:pPr marL="342900" indent="-342900">
              <a:lnSpc>
                <a:spcPct val="150000"/>
              </a:lnSpc>
              <a:buFont typeface="Arial" charset="0"/>
              <a:buChar char="•"/>
            </a:pPr>
            <a:r>
              <a:rPr lang="en-GB" sz="2400" dirty="0">
                <a:latin typeface="Arial" charset="0"/>
                <a:ea typeface="Arial" charset="0"/>
                <a:cs typeface="Arial" charset="0"/>
              </a:rPr>
              <a:t>Section 10(1)(</a:t>
            </a:r>
            <a:r>
              <a:rPr lang="en-GB" sz="2400" dirty="0" err="1">
                <a:latin typeface="Arial" charset="0"/>
                <a:ea typeface="Arial" charset="0"/>
                <a:cs typeface="Arial" charset="0"/>
              </a:rPr>
              <a:t>gA</a:t>
            </a:r>
            <a:r>
              <a:rPr lang="en-GB" sz="2400" dirty="0">
                <a:latin typeface="Arial" charset="0"/>
                <a:ea typeface="Arial" charset="0"/>
                <a:cs typeface="Arial" charset="0"/>
              </a:rPr>
              <a:t>): Disability Pension paid under the Social Assistance Act.</a:t>
            </a:r>
          </a:p>
          <a:p>
            <a:pPr marL="342900" indent="-342900">
              <a:lnSpc>
                <a:spcPct val="150000"/>
              </a:lnSpc>
              <a:buFont typeface="Arial" charset="0"/>
              <a:buChar char="•"/>
            </a:pPr>
            <a:r>
              <a:rPr lang="en-GB" sz="2400" dirty="0">
                <a:latin typeface="Arial" charset="0"/>
                <a:ea typeface="Arial" charset="0"/>
                <a:cs typeface="Arial" charset="0"/>
              </a:rPr>
              <a:t>Section 10(1)(</a:t>
            </a:r>
            <a:r>
              <a:rPr lang="en-GB" sz="2400" dirty="0" err="1">
                <a:latin typeface="Arial" charset="0"/>
                <a:ea typeface="Arial" charset="0"/>
                <a:cs typeface="Arial" charset="0"/>
              </a:rPr>
              <a:t>gB</a:t>
            </a:r>
            <a:r>
              <a:rPr lang="en-GB" sz="2400" dirty="0">
                <a:latin typeface="Arial" charset="0"/>
                <a:ea typeface="Arial" charset="0"/>
                <a:cs typeface="Arial" charset="0"/>
              </a:rPr>
              <a:t>): Workmen’s Compensation.</a:t>
            </a:r>
          </a:p>
          <a:p>
            <a:pPr marL="342900" indent="-342900">
              <a:lnSpc>
                <a:spcPct val="150000"/>
              </a:lnSpc>
              <a:buFont typeface="Arial" charset="0"/>
              <a:buChar char="•"/>
            </a:pPr>
            <a:r>
              <a:rPr lang="en-GB" sz="2400" dirty="0">
                <a:latin typeface="Arial" charset="0"/>
                <a:ea typeface="Arial" charset="0"/>
                <a:cs typeface="Arial" charset="0"/>
              </a:rPr>
              <a:t>Section 10(1)(</a:t>
            </a:r>
            <a:r>
              <a:rPr lang="en-GB" sz="2400" dirty="0" err="1">
                <a:latin typeface="Arial" charset="0"/>
                <a:ea typeface="Arial" charset="0"/>
                <a:cs typeface="Arial" charset="0"/>
              </a:rPr>
              <a:t>gB</a:t>
            </a:r>
            <a:r>
              <a:rPr lang="en-GB" sz="2400" dirty="0">
                <a:latin typeface="Arial" charset="0"/>
                <a:ea typeface="Arial" charset="0"/>
                <a:cs typeface="Arial" charset="0"/>
              </a:rPr>
              <a:t>)(iii): Compensation paid in respect of the death of an employee by an employer, where that death arises out of and in the course of his employment.</a:t>
            </a:r>
            <a:endParaRPr lang="fr-FR" sz="2400" dirty="0">
              <a:latin typeface="Arial" charset="0"/>
              <a:ea typeface="Arial" charset="0"/>
              <a:cs typeface="Arial" charset="0"/>
            </a:endParaRPr>
          </a:p>
        </p:txBody>
      </p:sp>
    </p:spTree>
    <p:extLst>
      <p:ext uri="{BB962C8B-B14F-4D97-AF65-F5344CB8AC3E}">
        <p14:creationId xmlns:p14="http://schemas.microsoft.com/office/powerpoint/2010/main" val="533140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ALLOWABLE EXPENSES IN TERMS OF THE GENERAL DEDUCTION FORMULA</a:t>
            </a:r>
          </a:p>
          <a:p>
            <a:pPr>
              <a:lnSpc>
                <a:spcPct val="150000"/>
              </a:lnSpc>
            </a:pPr>
            <a:r>
              <a:rPr lang="en-US" sz="2400" dirty="0">
                <a:latin typeface="Arial" panose="020B0604020202020204" pitchFamily="34" charset="0"/>
                <a:cs typeface="Arial" panose="020B0604020202020204" pitchFamily="34" charset="0"/>
              </a:rPr>
              <a:t>GROSS INCOME </a:t>
            </a:r>
          </a:p>
          <a:p>
            <a:pPr>
              <a:lnSpc>
                <a:spcPct val="150000"/>
              </a:lnSpc>
            </a:pPr>
            <a:r>
              <a:rPr lang="en-US" sz="2400" dirty="0">
                <a:latin typeface="Arial" panose="020B0604020202020204" pitchFamily="34" charset="0"/>
                <a:cs typeface="Arial" panose="020B0604020202020204" pitchFamily="34" charset="0"/>
              </a:rPr>
              <a:t>Less Exemptions</a:t>
            </a:r>
          </a:p>
          <a:p>
            <a:pPr>
              <a:lnSpc>
                <a:spcPct val="150000"/>
              </a:lnSpc>
            </a:pPr>
            <a:r>
              <a:rPr lang="en-US" sz="2400" dirty="0">
                <a:latin typeface="Arial" panose="020B0604020202020204" pitchFamily="34" charset="0"/>
                <a:cs typeface="Arial" panose="020B0604020202020204" pitchFamily="34" charset="0"/>
              </a:rPr>
              <a:t>= INCOME</a:t>
            </a:r>
          </a:p>
          <a:p>
            <a:pPr>
              <a:lnSpc>
                <a:spcPct val="150000"/>
              </a:lnSpc>
            </a:pPr>
            <a:r>
              <a:rPr lang="en-US" sz="2400" dirty="0">
                <a:latin typeface="Arial" panose="020B0604020202020204" pitchFamily="34" charset="0"/>
                <a:cs typeface="Arial" panose="020B0604020202020204" pitchFamily="34" charset="0"/>
              </a:rPr>
              <a:t>Less Deductions</a:t>
            </a:r>
          </a:p>
          <a:p>
            <a:pPr>
              <a:lnSpc>
                <a:spcPct val="150000"/>
              </a:lnSpc>
            </a:pPr>
            <a:r>
              <a:rPr lang="en-US" sz="2400" dirty="0">
                <a:latin typeface="Arial" panose="020B0604020202020204" pitchFamily="34" charset="0"/>
                <a:cs typeface="Arial" panose="020B0604020202020204" pitchFamily="34" charset="0"/>
              </a:rPr>
              <a:t>= TAXABLE INCOME</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5 – Expenses of an individual</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12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5 – Expenses of an individual</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NON-ALLOWABLE EXPENSES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Section 23(a) :The cost in the maintenance of any taxpayer, his family or establishment </a:t>
            </a:r>
          </a:p>
          <a:p>
            <a:pPr>
              <a:lnSpc>
                <a:spcPct val="150000"/>
              </a:lnSpc>
            </a:pPr>
            <a:r>
              <a:rPr lang="en-US" sz="2400" dirty="0">
                <a:latin typeface="Arial" panose="020B0604020202020204" pitchFamily="34" charset="0"/>
                <a:cs typeface="Arial" panose="020B0604020202020204" pitchFamily="34" charset="0"/>
              </a:rPr>
              <a:t>– Clothing, food, etc. will not be allowed.</a:t>
            </a:r>
          </a:p>
          <a:p>
            <a:pPr>
              <a:lnSpc>
                <a:spcPct val="150000"/>
              </a:lnSpc>
            </a:pPr>
            <a:r>
              <a:rPr lang="en-US" sz="2400" dirty="0">
                <a:latin typeface="Arial" panose="020B0604020202020204" pitchFamily="34" charset="0"/>
                <a:cs typeface="Arial" panose="020B0604020202020204" pitchFamily="34" charset="0"/>
              </a:rPr>
              <a:t>• Section 23(b): Domestic or private expenses</a:t>
            </a:r>
          </a:p>
          <a:p>
            <a:pPr>
              <a:lnSpc>
                <a:spcPct val="150000"/>
              </a:lnSpc>
            </a:pPr>
            <a:r>
              <a:rPr lang="en-US" sz="2400" dirty="0">
                <a:latin typeface="Arial" panose="020B0604020202020204" pitchFamily="34" charset="0"/>
                <a:cs typeface="Arial" panose="020B0604020202020204" pitchFamily="34" charset="0"/>
              </a:rPr>
              <a:t>– Transport, rental of private residence, etc. will not be allowed.</a:t>
            </a:r>
          </a:p>
        </p:txBody>
      </p:sp>
    </p:spTree>
    <p:extLst>
      <p:ext uri="{BB962C8B-B14F-4D97-AF65-F5344CB8AC3E}">
        <p14:creationId xmlns:p14="http://schemas.microsoft.com/office/powerpoint/2010/main" val="81686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5 – Expenses of an individual</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1754326"/>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OTHER ALLOWABLE EXPENSES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Retirement fund contributions;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Donations.</a:t>
            </a:r>
          </a:p>
        </p:txBody>
      </p:sp>
    </p:spTree>
    <p:extLst>
      <p:ext uri="{BB962C8B-B14F-4D97-AF65-F5344CB8AC3E}">
        <p14:creationId xmlns:p14="http://schemas.microsoft.com/office/powerpoint/2010/main" val="69191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OVERVIEW OF THE INCOME TAX ACT</a:t>
            </a:r>
          </a:p>
          <a:p>
            <a:pPr>
              <a:lnSpc>
                <a:spcPct val="150000"/>
              </a:lnSpc>
            </a:pPr>
            <a:r>
              <a:rPr lang="en-US" sz="2400" dirty="0">
                <a:latin typeface="Arial" panose="020B0604020202020204" pitchFamily="34" charset="0"/>
                <a:cs typeface="Arial" panose="020B0604020202020204" pitchFamily="34" charset="0"/>
              </a:rPr>
              <a:t>The Income Tax Act is normally amended annually during the Budget Speech in February. The Income Tax Act consists of three Modules: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Module One deals with the administration of the Act;</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Module Two with the taxes; and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Module Three with the general provisions of the Act.</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1 – Overview of income tax</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0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GB" sz="2400" dirty="0">
                <a:latin typeface="Arial" panose="020B0604020202020204" pitchFamily="34" charset="0"/>
                <a:cs typeface="Arial" panose="020B0604020202020204" pitchFamily="34" charset="0"/>
              </a:rPr>
              <a:t>Once the value of a fringe benefit is calculated, we refer to it as the cash equivalent of the fringe benefit. In other words, we refer to the cash equivalent as the amount on which a taxpayer will be taxed. This cash equivalent can be reduced by any amount that the taxpayer pays to the employer for the right to receive or use the fringe benefit.</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6 – Allowances and fringe benefits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8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6 – Allowances and fringe benefits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5078313"/>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SPECIFIC FRINGE BENEFITS</a:t>
            </a:r>
          </a:p>
          <a:p>
            <a:pPr>
              <a:lnSpc>
                <a:spcPct val="150000"/>
              </a:lnSpc>
            </a:pPr>
            <a:r>
              <a:rPr lang="en-US" sz="2400" dirty="0">
                <a:latin typeface="Arial" panose="020B0604020202020204" pitchFamily="34" charset="0"/>
                <a:cs typeface="Arial" panose="020B0604020202020204" pitchFamily="34" charset="0"/>
              </a:rPr>
              <a:t>These include: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Assets acquired at less than actual value of the asset;</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Right of use of sundry assets;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Right of use of motor vehicle;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Meals, refreshments and meal vouchers and refreshment vouchers;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Free or cheap services;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Benefits and subsidies in respect of interest on loans.</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63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6 – Allowances and fringe benefits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ALLOWANCES</a:t>
            </a:r>
          </a:p>
          <a:p>
            <a:pPr>
              <a:lnSpc>
                <a:spcPct val="150000"/>
              </a:lnSpc>
            </a:pPr>
            <a:r>
              <a:rPr lang="en-US" sz="2400" dirty="0">
                <a:latin typeface="Arial" panose="020B0604020202020204" pitchFamily="34" charset="0"/>
                <a:cs typeface="Arial" panose="020B0604020202020204" pitchFamily="34" charset="0"/>
              </a:rPr>
              <a:t>These are amounts that employers pay to employees as an advance or to refund them for expenses incurred on behalf of the employer.</a:t>
            </a:r>
          </a:p>
          <a:p>
            <a:pPr>
              <a:lnSpc>
                <a:spcPct val="150000"/>
              </a:lnSpc>
            </a:pPr>
            <a:r>
              <a:rPr lang="en-US" sz="2400" dirty="0">
                <a:latin typeface="Arial" panose="020B0604020202020204" pitchFamily="34" charset="0"/>
                <a:cs typeface="Arial" panose="020B0604020202020204" pitchFamily="34" charset="0"/>
              </a:rPr>
              <a:t>For example, these can be: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Entertainment allowances;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Travelling allowances;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Subsistence allowances.</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041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6 – Allowances and fringe benefits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SUBSTANCE ALLOWANCE</a:t>
            </a:r>
          </a:p>
          <a:p>
            <a:pPr>
              <a:lnSpc>
                <a:spcPct val="150000"/>
              </a:lnSpc>
            </a:pPr>
            <a:r>
              <a:rPr lang="en-US" sz="2400" dirty="0">
                <a:latin typeface="Arial" panose="020B0604020202020204" pitchFamily="34" charset="0"/>
                <a:cs typeface="Arial" panose="020B0604020202020204" pitchFamily="34" charset="0"/>
              </a:rPr>
              <a:t>This occurs where the employee has to spend at least one night away from his usual place of residence for business purposes on behalf of the employer. The employer advances an allowance to the employee to pay for incidentals and/or meals and/ or accommodation whilst the employee is away on business.</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316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REASON AND THE RESPONSIBILITY FOR THE PAYMENT OF PREPAID TAXES</a:t>
            </a:r>
          </a:p>
          <a:p>
            <a:pPr>
              <a:lnSpc>
                <a:spcPct val="150000"/>
              </a:lnSpc>
            </a:pPr>
            <a:r>
              <a:rPr lang="en-US" sz="2400" dirty="0">
                <a:latin typeface="Arial" panose="020B0604020202020204" pitchFamily="34" charset="0"/>
                <a:cs typeface="Arial" panose="020B0604020202020204" pitchFamily="34" charset="0"/>
              </a:rPr>
              <a:t>One of the main reasons is that Government needs cash to address their cash flow during the year. Employee’s tax is deducted from an employee’s remuneration by the employer.</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7 – Prepaid taxes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156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7 – Prepaid taxes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EMPLOYEE’S TAX</a:t>
            </a:r>
          </a:p>
          <a:p>
            <a:pPr>
              <a:lnSpc>
                <a:spcPct val="150000"/>
              </a:lnSpc>
            </a:pPr>
            <a:r>
              <a:rPr lang="en-US" sz="2400" dirty="0">
                <a:latin typeface="Arial" panose="020B0604020202020204" pitchFamily="34" charset="0"/>
                <a:cs typeface="Arial" panose="020B0604020202020204" pitchFamily="34" charset="0"/>
              </a:rPr>
              <a:t>Employee’s tax is deducted from an employee’s remuneration and paid over by the employer to SARS on a monthly basis. This can be through:</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Pay as you earn (PAYE) - the amount of employee’s tax that is calculated at year end.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Remuneration - any amount of income which is paid or is payable to any person by way of any pay, salary, wage etc.</a:t>
            </a:r>
          </a:p>
        </p:txBody>
      </p:sp>
    </p:spTree>
    <p:extLst>
      <p:ext uri="{BB962C8B-B14F-4D97-AF65-F5344CB8AC3E}">
        <p14:creationId xmlns:p14="http://schemas.microsoft.com/office/powerpoint/2010/main" val="1137986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7 – Prepaid taxes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PROVISIONAL TAX</a:t>
            </a:r>
          </a:p>
          <a:p>
            <a:pPr>
              <a:lnSpc>
                <a:spcPct val="150000"/>
              </a:lnSpc>
            </a:pPr>
            <a:r>
              <a:rPr lang="en-US" sz="2400" dirty="0">
                <a:latin typeface="Arial" panose="020B0604020202020204" pitchFamily="34" charset="0"/>
                <a:cs typeface="Arial" panose="020B0604020202020204" pitchFamily="34" charset="0"/>
              </a:rPr>
              <a:t>Provisional tax is a mechanism to pay the normal income tax liability during the tax year. Therefore, provisional tax is an advance payment of a taxpayer’s normal tax liability.</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05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GB" sz="2400" dirty="0">
                <a:latin typeface="Arial" panose="020B0604020202020204" pitchFamily="34" charset="0"/>
                <a:cs typeface="Arial" panose="020B0604020202020204" pitchFamily="34" charset="0"/>
              </a:rPr>
              <a:t>When an employee resigns or retires from employment, an amount will be due to him in terms of the retirement fund. This amount will either be payable in terms of a pension fund or provident fund to which the employee has made contributions as a member of such a fund.</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8 – Retirement and resignation benefits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858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8 – Retirement and resignation benefits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PENSION AND ANNUITIES RECEIVED</a:t>
            </a:r>
          </a:p>
          <a:p>
            <a:pPr>
              <a:lnSpc>
                <a:spcPct val="150000"/>
              </a:lnSpc>
            </a:pPr>
            <a:r>
              <a:rPr lang="en-US" sz="2400" dirty="0">
                <a:latin typeface="Arial" panose="020B0604020202020204" pitchFamily="34" charset="0"/>
                <a:cs typeface="Arial" panose="020B0604020202020204" pitchFamily="34" charset="0"/>
              </a:rPr>
              <a:t>On retirement, a member of an approved pension or retirement annuity fund must commute up to one-third of the total value of his or her interest in the fund for a single payment. An annuity is a fixed, annual amount which can be paid in a monthly or any other instalment.</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988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8 – Retirement and resignation benefits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SINGLE PAYMENTS FROM PENSION AND PROVIDENT FUNDS</a:t>
            </a:r>
          </a:p>
          <a:p>
            <a:pPr>
              <a:lnSpc>
                <a:spcPct val="150000"/>
              </a:lnSpc>
            </a:pPr>
            <a:r>
              <a:rPr lang="en-US" sz="2400" dirty="0">
                <a:latin typeface="Arial" panose="020B0604020202020204" pitchFamily="34" charset="0"/>
                <a:cs typeface="Arial" panose="020B0604020202020204" pitchFamily="34" charset="0"/>
              </a:rPr>
              <a:t>When it comes to the difference between the two, a person may withdraw their accumulated lump sum benefit from a pension or provident fund</a:t>
            </a:r>
          </a:p>
          <a:p>
            <a:pPr>
              <a:lnSpc>
                <a:spcPct val="150000"/>
              </a:lnSpc>
            </a:pPr>
            <a:r>
              <a:rPr lang="en-US" sz="2400" dirty="0">
                <a:latin typeface="Arial" panose="020B0604020202020204" pitchFamily="34" charset="0"/>
                <a:cs typeface="Arial" panose="020B0604020202020204" pitchFamily="34" charset="0"/>
              </a:rPr>
              <a:t>when they shift their employment from one employer to another before the normal specified retirement age. In the case of a retirement annuity fund one can only access the benefit at age 55 or death.</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75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 – Overview of income tax</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DISTINCTION BETWEEN DIRECT AND INDIRECT TAX</a:t>
            </a:r>
          </a:p>
          <a:p>
            <a:pPr>
              <a:lnSpc>
                <a:spcPct val="150000"/>
              </a:lnSpc>
            </a:pPr>
            <a:r>
              <a:rPr lang="en-GB" sz="2400" dirty="0">
                <a:latin typeface="Arial" panose="020B0604020202020204" pitchFamily="34" charset="0"/>
                <a:cs typeface="Arial" panose="020B0604020202020204" pitchFamily="34" charset="0"/>
              </a:rPr>
              <a:t>Direct taxes can best be described as taxes paid on the income that a person has received, such as income tax or tax paid on the salary, commission, interest or business income that a person has earned.  Direct tax, on the other hand, is only levied if you enter into a transaction to acquire a service or product, such as value added tax (VAT).</a:t>
            </a:r>
          </a:p>
        </p:txBody>
      </p:sp>
    </p:spTree>
    <p:extLst>
      <p:ext uri="{BB962C8B-B14F-4D97-AF65-F5344CB8AC3E}">
        <p14:creationId xmlns:p14="http://schemas.microsoft.com/office/powerpoint/2010/main" val="194819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8 – Retirement and resignation benefits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AMOUNTS RECEIVED UPON RETIRING FROM SERVICE</a:t>
            </a:r>
          </a:p>
          <a:p>
            <a:pPr>
              <a:lnSpc>
                <a:spcPct val="150000"/>
              </a:lnSpc>
            </a:pPr>
            <a:r>
              <a:rPr lang="en-US" sz="2400" dirty="0">
                <a:latin typeface="Arial" panose="020B0604020202020204" pitchFamily="34" charset="0"/>
                <a:cs typeface="Arial" panose="020B0604020202020204" pitchFamily="34" charset="0"/>
              </a:rPr>
              <a:t>All amounts received by employees from their employers upon the relinquishment, termination, loss, repudiation or variation of their employment are included in gross income. These amounts are received for services rendered and will be included in taxable income and taxed as per normal tax tables.</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23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DEFINITION OF A TRUST</a:t>
            </a:r>
          </a:p>
          <a:p>
            <a:pPr>
              <a:lnSpc>
                <a:spcPct val="150000"/>
              </a:lnSpc>
            </a:pPr>
            <a:r>
              <a:rPr lang="en-US" sz="2400" dirty="0">
                <a:latin typeface="Arial" panose="020B0604020202020204" pitchFamily="34" charset="0"/>
                <a:cs typeface="Arial" panose="020B0604020202020204" pitchFamily="34" charset="0"/>
              </a:rPr>
              <a:t>Any trust fund consisting of cash or other assets which is administered and controlled by a person acting in his fiduciary capacity, where such person is appointed under a deed of trust or by agreement or under the will of a deceased person.</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9 – Estates and trusts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418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9 – Estates and trusts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DEFINITION OF A DECEASED ESTATE</a:t>
            </a:r>
          </a:p>
          <a:p>
            <a:pPr>
              <a:lnSpc>
                <a:spcPct val="150000"/>
              </a:lnSpc>
            </a:pPr>
            <a:r>
              <a:rPr lang="en-US" sz="2400" dirty="0">
                <a:latin typeface="Arial" charset="0"/>
                <a:ea typeface="Arial" charset="0"/>
                <a:cs typeface="Arial" charset="0"/>
              </a:rPr>
              <a:t>The estate of any person shall consist of all property of that person as at the date of his death and of all deemed property of that person at date of his death.</a:t>
            </a:r>
            <a:endParaRPr lang="en-GB" sz="2400" b="1" dirty="0">
              <a:solidFill>
                <a:schemeClr val="accent2"/>
              </a:solidFill>
              <a:latin typeface="Arial" charset="0"/>
              <a:ea typeface="Arial" charset="0"/>
              <a:cs typeface="Arial" charset="0"/>
            </a:endParaRPr>
          </a:p>
        </p:txBody>
      </p:sp>
    </p:spTree>
    <p:extLst>
      <p:ext uri="{BB962C8B-B14F-4D97-AF65-F5344CB8AC3E}">
        <p14:creationId xmlns:p14="http://schemas.microsoft.com/office/powerpoint/2010/main" val="1361924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9 – Estates and trusts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DONATIONS TO MINOR CHILDREN AND THE PROCEEDS FROM SUCH DONATIONS</a:t>
            </a:r>
          </a:p>
          <a:p>
            <a:pPr>
              <a:lnSpc>
                <a:spcPct val="150000"/>
              </a:lnSpc>
            </a:pPr>
            <a:r>
              <a:rPr lang="en-US" sz="2400" dirty="0">
                <a:latin typeface="Arial" panose="020B0604020202020204" pitchFamily="34" charset="0"/>
                <a:cs typeface="Arial" panose="020B0604020202020204" pitchFamily="34" charset="0"/>
              </a:rPr>
              <a:t>Income from any amount donated on behalf of or to a minor child or stepchild shall be deemed to be that of the parent if any donation, disposition or settlement was made by the parent.</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476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TRADE AND ALLOWABLE DEDUCTIONS</a:t>
            </a:r>
          </a:p>
          <a:p>
            <a:pPr>
              <a:lnSpc>
                <a:spcPct val="150000"/>
              </a:lnSpc>
            </a:pPr>
            <a:r>
              <a:rPr lang="en-US" sz="2400" dirty="0">
                <a:latin typeface="Arial" panose="020B0604020202020204" pitchFamily="34" charset="0"/>
                <a:cs typeface="Arial" panose="020B0604020202020204" pitchFamily="34" charset="0"/>
              </a:rPr>
              <a:t>Taxpayers that are self-employed receive their income from the trade of carrying on a business. They could claim the following expenses in terms of the general deduction formula against their business income such as: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10 – Deductible income for a business</a:t>
            </a:r>
            <a:endParaRPr lang="en-GB" sz="3600" b="1" dirty="0">
              <a:latin typeface="Arial" panose="020B0604020202020204" pitchFamily="34" charset="0"/>
              <a:cs typeface="Arial" panose="020B0604020202020204" pitchFamily="34" charset="0"/>
            </a:endParaRPr>
          </a:p>
        </p:txBody>
      </p:sp>
      <p:sp>
        <p:nvSpPr>
          <p:cNvPr id="2" name="Rectangle 1"/>
          <p:cNvSpPr/>
          <p:nvPr/>
        </p:nvSpPr>
        <p:spPr>
          <a:xfrm>
            <a:off x="669602" y="4053552"/>
            <a:ext cx="10919013" cy="2308324"/>
          </a:xfrm>
          <a:prstGeom prst="rect">
            <a:avLst/>
          </a:prstGeom>
        </p:spPr>
        <p:txBody>
          <a:bodyPr wrap="square" numCol="2">
            <a:spAutoFit/>
          </a:bodyPr>
          <a:lstStyle/>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Rental of premises to trade from;</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Payment of salaries to employees;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Advertising;</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Repairs to broken equipment;</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Purchases of trading stock;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Travelling expenses.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372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10 – Deductible income for a business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EXPENSES SPECIFICALLY ALLOWED IN TERMS OF THE INCOME TAX ACT</a:t>
            </a:r>
          </a:p>
          <a:p>
            <a:pPr>
              <a:lnSpc>
                <a:spcPct val="150000"/>
              </a:lnSpc>
            </a:pPr>
            <a:r>
              <a:rPr lang="en-US" sz="2400" dirty="0">
                <a:latin typeface="Arial" panose="020B0604020202020204" pitchFamily="34" charset="0"/>
                <a:cs typeface="Arial" panose="020B0604020202020204" pitchFamily="34" charset="0"/>
              </a:rPr>
              <a:t>There are a number of specific sections in the Act that will allow deductions to various taxpayers. Some of these deductions are:</a:t>
            </a:r>
          </a:p>
        </p:txBody>
      </p:sp>
      <p:sp>
        <p:nvSpPr>
          <p:cNvPr id="2" name="Rectangle 1"/>
          <p:cNvSpPr/>
          <p:nvPr/>
        </p:nvSpPr>
        <p:spPr>
          <a:xfrm>
            <a:off x="793376" y="3964758"/>
            <a:ext cx="11767592" cy="2308324"/>
          </a:xfrm>
          <a:prstGeom prst="rect">
            <a:avLst/>
          </a:prstGeom>
        </p:spPr>
        <p:txBody>
          <a:bodyPr wrap="square" numCol="2">
            <a:spAutoFit/>
          </a:bodyPr>
          <a:lstStyle/>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Legal expenses;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Repairs;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Bad debts;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Doubtful debts;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Interest;</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Depreciation; and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Lease payments.</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010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10 – Deductible income for a business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LEGAL EXPENSES</a:t>
            </a:r>
          </a:p>
          <a:p>
            <a:pPr>
              <a:lnSpc>
                <a:spcPct val="150000"/>
              </a:lnSpc>
            </a:pPr>
            <a:r>
              <a:rPr lang="en-US" sz="2400" dirty="0">
                <a:latin typeface="Arial" panose="020B0604020202020204" pitchFamily="34" charset="0"/>
                <a:cs typeface="Arial" panose="020B0604020202020204" pitchFamily="34" charset="0"/>
              </a:rPr>
              <a:t>A taxpayer can claim legal expenses that he incurs for the purposes of his trade. It is not a requirement that the expenses must have been incurred in the production of income.</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44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10 – Deductible income for a business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REPAIRS V IMPROVEMENTS</a:t>
            </a:r>
          </a:p>
          <a:p>
            <a:pPr>
              <a:lnSpc>
                <a:spcPct val="150000"/>
              </a:lnSpc>
            </a:pPr>
            <a:r>
              <a:rPr lang="en-US" sz="2400" dirty="0">
                <a:latin typeface="Arial" panose="020B0604020202020204" pitchFamily="34" charset="0"/>
                <a:cs typeface="Arial" panose="020B0604020202020204" pitchFamily="34" charset="0"/>
              </a:rPr>
              <a:t>Repair is a restoration by renewal or replacement of part of an asset. The emphasis is on the fact that only part of the asset must have been broken or damaged. </a:t>
            </a:r>
          </a:p>
          <a:p>
            <a:pPr>
              <a:lnSpc>
                <a:spcPct val="150000"/>
              </a:lnSpc>
            </a:pPr>
            <a:r>
              <a:rPr lang="en-US" sz="2400" dirty="0">
                <a:latin typeface="Arial" panose="020B0604020202020204" pitchFamily="34" charset="0"/>
                <a:cs typeface="Arial" panose="020B0604020202020204" pitchFamily="34" charset="0"/>
              </a:rPr>
              <a:t>Improvement means that the income-earning capacity has increased after the asset that was damaged or broken has been restored or rather reconstructed.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840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10 – Deductible income for a business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BAD DEBTS</a:t>
            </a:r>
          </a:p>
          <a:p>
            <a:pPr>
              <a:lnSpc>
                <a:spcPct val="150000"/>
              </a:lnSpc>
            </a:pPr>
            <a:r>
              <a:rPr lang="en-US" sz="2400" dirty="0">
                <a:latin typeface="Arial" panose="020B0604020202020204" pitchFamily="34" charset="0"/>
                <a:cs typeface="Arial" panose="020B0604020202020204" pitchFamily="34" charset="0"/>
              </a:rPr>
              <a:t>Conditions to be met before a bad debt qualifies as a deduction:</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amount to be written off must have been due to the taxpayer It must have been included in sales for this year or a previous year of assessment.</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amount must have become irrecoverable during the current year of assessment. A taxpayer has to claim the debt in the year of assessment that the debt became irrecoverable.</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315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10 – Deductible income for a business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DOUBTFUL DEBTS</a:t>
            </a:r>
          </a:p>
          <a:p>
            <a:pPr>
              <a:lnSpc>
                <a:spcPct val="150000"/>
              </a:lnSpc>
            </a:pPr>
            <a:r>
              <a:rPr lang="en-US" sz="2400" dirty="0">
                <a:latin typeface="Arial" panose="020B0604020202020204" pitchFamily="34" charset="0"/>
                <a:cs typeface="Arial" panose="020B0604020202020204" pitchFamily="34" charset="0"/>
              </a:rPr>
              <a:t>A deduction to a taxpayer is allowed in respect of so much of any debt due that the Commissioner considers doubtful, if that debt would have been allowed as a deduction had that debt become bad.</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 – Overview of income tax</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1200329"/>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TYPES OF TAX</a:t>
            </a:r>
          </a:p>
          <a:p>
            <a:pPr>
              <a:lnSpc>
                <a:spcPct val="150000"/>
              </a:lnSpc>
            </a:pPr>
            <a:r>
              <a:rPr lang="en-GB" sz="2400" dirty="0">
                <a:latin typeface="Arial" panose="020B0604020202020204" pitchFamily="34" charset="0"/>
                <a:cs typeface="Arial" panose="020B0604020202020204" pitchFamily="34" charset="0"/>
              </a:rPr>
              <a:t>Taxes can be classified into various categories, such as: </a:t>
            </a:r>
          </a:p>
        </p:txBody>
      </p:sp>
      <p:sp>
        <p:nvSpPr>
          <p:cNvPr id="2" name="Rectangle 1"/>
          <p:cNvSpPr/>
          <p:nvPr/>
        </p:nvSpPr>
        <p:spPr>
          <a:xfrm>
            <a:off x="793376" y="2998313"/>
            <a:ext cx="10516308" cy="2844243"/>
          </a:xfrm>
          <a:prstGeom prst="rect">
            <a:avLst/>
          </a:prstGeom>
        </p:spPr>
        <p:txBody>
          <a:bodyPr wrap="square" numCol="2">
            <a:spAutoFit/>
          </a:bodyPr>
          <a:lstStyle/>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Income tax;</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Estate duty;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Donations tax;</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Transfer duty;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Turnover tax;</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Dividends tax;</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VAT;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Customs duty;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Air passenger tax;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Environmental levies.</a:t>
            </a:r>
          </a:p>
        </p:txBody>
      </p:sp>
    </p:spTree>
    <p:extLst>
      <p:ext uri="{BB962C8B-B14F-4D97-AF65-F5344CB8AC3E}">
        <p14:creationId xmlns:p14="http://schemas.microsoft.com/office/powerpoint/2010/main" val="914688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10 – Deductible income for a business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INTEREST AND FINANCIAL CHARGES</a:t>
            </a:r>
          </a:p>
          <a:p>
            <a:pPr>
              <a:lnSpc>
                <a:spcPct val="150000"/>
              </a:lnSpc>
            </a:pPr>
            <a:r>
              <a:rPr lang="en-US" sz="2400" dirty="0">
                <a:latin typeface="Arial" panose="020B0604020202020204" pitchFamily="34" charset="0"/>
                <a:cs typeface="Arial" panose="020B0604020202020204" pitchFamily="34" charset="0"/>
              </a:rPr>
              <a:t>Interest or finance charges are normally charged if something is acquired on credit. The seller of the product has to settle his outstanding accounts and pay for his purchases.</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048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10 – Deductible income for a business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CAPITAL ALLOWANCES CLAIMED</a:t>
            </a:r>
          </a:p>
          <a:p>
            <a:pPr>
              <a:lnSpc>
                <a:spcPct val="150000"/>
              </a:lnSpc>
            </a:pPr>
            <a:r>
              <a:rPr lang="en-US" sz="2400" dirty="0">
                <a:latin typeface="Arial" panose="020B0604020202020204" pitchFamily="34" charset="0"/>
                <a:cs typeface="Arial" panose="020B0604020202020204" pitchFamily="34" charset="0"/>
              </a:rPr>
              <a:t>When a taxpayer purchases an asset, it is normally a large amount of capital that is required to invest in such assets. As these are capital assets, no deduction can be claimed in terms of the Act. The Income Tax Act allows a number of allowances on various assets to be claimed by the taxpayer, such as depreciation of machinery. </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1220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10 – Deductible income for a business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LEASE AGREEMENTS</a:t>
            </a:r>
          </a:p>
          <a:p>
            <a:pPr>
              <a:lnSpc>
                <a:spcPct val="150000"/>
              </a:lnSpc>
            </a:pPr>
            <a:r>
              <a:rPr lang="en-US" sz="2400" dirty="0">
                <a:latin typeface="Arial" panose="020B0604020202020204" pitchFamily="34" charset="0"/>
                <a:cs typeface="Arial" panose="020B0604020202020204" pitchFamily="34" charset="0"/>
              </a:rPr>
              <a:t>When a taxpayer decides to lease a property, the first amount that needs to be paid will be the monthly rent. There are other payments that could be allowed as deductions to arrive at taxable income. These are lease premiums and leasehold.</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259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SOLE OWNER</a:t>
            </a:r>
          </a:p>
          <a:p>
            <a:pPr>
              <a:lnSpc>
                <a:spcPct val="150000"/>
              </a:lnSpc>
            </a:pPr>
            <a:r>
              <a:rPr lang="en-ZA" sz="2400" dirty="0">
                <a:latin typeface="Arial" panose="020B0604020202020204" pitchFamily="34" charset="0"/>
                <a:cs typeface="Arial" panose="020B0604020202020204" pitchFamily="34" charset="0"/>
              </a:rPr>
              <a:t>A business that is run by an individual is referred to as a sole ownership. His normal tax per tax tables will be calculated the same as for a normal individual owning remuneration. He will be entitled to deduct allowable business expenses against his business  income. Once the business’ income is calculated, he will be allowed to deduct expenses such as retirement fund contributions and donations.</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11 – Calculation of tax for different business entities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507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11 – Calculation of tax for different business entities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PARTNERSHIPS</a:t>
            </a:r>
          </a:p>
          <a:p>
            <a:pPr>
              <a:lnSpc>
                <a:spcPct val="150000"/>
              </a:lnSpc>
            </a:pPr>
            <a:r>
              <a:rPr lang="en-US" sz="2400" dirty="0">
                <a:latin typeface="Arial" panose="020B0604020202020204" pitchFamily="34" charset="0"/>
                <a:cs typeface="Arial" panose="020B0604020202020204" pitchFamily="34" charset="0"/>
              </a:rPr>
              <a:t>A business partnership can consist of between 2 and 20 persons. Profit</a:t>
            </a:r>
          </a:p>
          <a:p>
            <a:pPr>
              <a:lnSpc>
                <a:spcPct val="150000"/>
              </a:lnSpc>
            </a:pPr>
            <a:r>
              <a:rPr lang="en-US" sz="2400" dirty="0">
                <a:latin typeface="Arial" panose="020B0604020202020204" pitchFamily="34" charset="0"/>
                <a:cs typeface="Arial" panose="020B0604020202020204" pitchFamily="34" charset="0"/>
              </a:rPr>
              <a:t>and losses are shared in a predetermined profit-sharing ratio. Although a partnership is a form of business entity, it is not a legal entity. In this case, each partner will have to declare his share of a partnership’s profit or loss in his own capacity as a taxpayer.</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88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11 – Calculation of tax for different business entities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CLOSE CORPORATIONS AND COMPANIES</a:t>
            </a:r>
          </a:p>
          <a:p>
            <a:pPr>
              <a:lnSpc>
                <a:spcPct val="150000"/>
              </a:lnSpc>
            </a:pPr>
            <a:r>
              <a:rPr lang="en-US" sz="2400" dirty="0">
                <a:latin typeface="Arial" panose="020B0604020202020204" pitchFamily="34" charset="0"/>
                <a:cs typeface="Arial" panose="020B0604020202020204" pitchFamily="34" charset="0"/>
              </a:rPr>
              <a:t>A company or a close corporation is taxed as a legal entity in their own right. The tax rate applicable to a company or a close corporation is a fixed rate which is presently 28% of the taxable income of the entity. It is a fixed rate and no primary, secondary, tertiary or medical tax credit rebates are allowed.</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704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GB" sz="2400" dirty="0">
                <a:latin typeface="Arial" panose="020B0604020202020204" pitchFamily="34" charset="0"/>
                <a:cs typeface="Arial" panose="020B0604020202020204" pitchFamily="34" charset="0"/>
              </a:rPr>
              <a:t>All income derived directly from farming operations will be regarded as farming income. Income from farming activities will also include grazing fees, recoupment of wear and tear on vehicles, implements and machinery used to carry on farming operations and subsidies received by farmers, whether in respect of farm products or capital expenditure on dams.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12 – Farming</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06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12 – Farming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FULL-TIME FARMING V PART-TIME FARMING</a:t>
            </a:r>
          </a:p>
          <a:p>
            <a:pPr>
              <a:lnSpc>
                <a:spcPct val="150000"/>
              </a:lnSpc>
            </a:pPr>
            <a:r>
              <a:rPr lang="en-US" sz="2400" dirty="0">
                <a:latin typeface="Arial" panose="020B0604020202020204" pitchFamily="34" charset="0"/>
                <a:cs typeface="Arial" panose="020B0604020202020204" pitchFamily="34" charset="0"/>
              </a:rPr>
              <a:t>A full-time farmer can be seen as a person who makes a livelihood from farming operations. Opposed to this is a person that is employed in another trade and only farms on a part-time basis who has a plot and only visits on weekends and sees farming as a hobby rather than a trade. </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622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12 – Farming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SIMILARITIES WITH INDIVIDUAL AND BUSINESS TAXATIONS</a:t>
            </a:r>
          </a:p>
          <a:p>
            <a:pPr>
              <a:lnSpc>
                <a:spcPct val="150000"/>
              </a:lnSpc>
            </a:pPr>
            <a:r>
              <a:rPr lang="en-US" sz="2400" dirty="0">
                <a:latin typeface="Arial" panose="020B0604020202020204" pitchFamily="34" charset="0"/>
                <a:cs typeface="Arial" panose="020B0604020202020204" pitchFamily="34" charset="0"/>
              </a:rPr>
              <a:t>Farmers are taxed in the same manner as any other taxpayer in terms of the provisions of the Act. There is, however, some relief granted in respect of his income from farming, in regard to, for example, the treatment of stock and capital assets.</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164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12 – Farming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TREATMENT OF LIVESTOCK AND OTHER STOCK</a:t>
            </a:r>
          </a:p>
          <a:p>
            <a:pPr>
              <a:lnSpc>
                <a:spcPct val="150000"/>
              </a:lnSpc>
            </a:pPr>
            <a:r>
              <a:rPr lang="en-US" sz="2400" dirty="0">
                <a:latin typeface="Arial" panose="020B0604020202020204" pitchFamily="34" charset="0"/>
                <a:cs typeface="Arial" panose="020B0604020202020204" pitchFamily="34" charset="0"/>
              </a:rPr>
              <a:t>Where a farmer has disposed of livestock on account of drought on or after 1 March 1982, and the whole or any portion of the proceeds of such disposal has been deposited into an account in the name of the farmer with the Land and Agricultural Bank of South Africa, the amount of such deposit will be deemed not to be gross income for the year of assessment.</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25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 – Overview of income tax</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APPLICATION OF TAX REVENUE</a:t>
            </a:r>
          </a:p>
          <a:p>
            <a:pPr>
              <a:lnSpc>
                <a:spcPct val="150000"/>
              </a:lnSpc>
            </a:pPr>
            <a:r>
              <a:rPr lang="en-US" sz="2400" dirty="0">
                <a:latin typeface="Arial" panose="020B0604020202020204" pitchFamily="34" charset="0"/>
                <a:cs typeface="Arial" panose="020B0604020202020204" pitchFamily="34" charset="0"/>
              </a:rPr>
              <a:t>National Government consists of a number of departments. Each of these departments has to pay employees, purchase fixed and non-fixed assets and</a:t>
            </a:r>
          </a:p>
          <a:p>
            <a:pPr>
              <a:lnSpc>
                <a:spcPct val="150000"/>
              </a:lnSpc>
            </a:pPr>
            <a:r>
              <a:rPr lang="en-US" sz="2400" dirty="0">
                <a:latin typeface="Arial" panose="020B0604020202020204" pitchFamily="34" charset="0"/>
                <a:cs typeface="Arial" panose="020B0604020202020204" pitchFamily="34" charset="0"/>
              </a:rPr>
              <a:t>run their department’s income and expenses. The tax that citizens pay will go towards this and the running of the country and municipalities.</a:t>
            </a:r>
            <a:endParaRPr lang="en-GB" sz="2400" b="1" dirty="0">
              <a:solidFill>
                <a:schemeClr val="accent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4392" y="4294526"/>
            <a:ext cx="1432674" cy="1894974"/>
          </a:xfrm>
          <a:prstGeom prst="rect">
            <a:avLst/>
          </a:prstGeom>
        </p:spPr>
      </p:pic>
    </p:spTree>
    <p:extLst>
      <p:ext uri="{BB962C8B-B14F-4D97-AF65-F5344CB8AC3E}">
        <p14:creationId xmlns:p14="http://schemas.microsoft.com/office/powerpoint/2010/main" val="578421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12 – Farming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LIMITATION ON THE PURCHASES OF LIVESTOCK</a:t>
            </a:r>
          </a:p>
          <a:p>
            <a:pPr>
              <a:lnSpc>
                <a:spcPct val="150000"/>
              </a:lnSpc>
            </a:pPr>
            <a:r>
              <a:rPr lang="en-US" sz="2400" dirty="0">
                <a:latin typeface="Arial" panose="020B0604020202020204" pitchFamily="34" charset="0"/>
                <a:cs typeface="Arial" panose="020B0604020202020204" pitchFamily="34" charset="0"/>
              </a:rPr>
              <a:t>Purchases of livestock can never exceed the farming income plus closing stock of livestock less the opening stock of livestock. The disallowed amount can be claimed in the following year. There is a provision that the disallowed amount can be deducted as purchases even if a loss is created in the case where the disallowed amount plus opening stock of livestock exceeds the market value of the closing livestock.</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734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12 – Farming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VALUE OF STOCK</a:t>
            </a:r>
          </a:p>
          <a:p>
            <a:pPr>
              <a:lnSpc>
                <a:spcPct val="150000"/>
              </a:lnSpc>
            </a:pPr>
            <a:r>
              <a:rPr lang="en-US" sz="2400" b="1" dirty="0">
                <a:latin typeface="Arial" panose="020B0604020202020204" pitchFamily="34" charset="0"/>
                <a:cs typeface="Arial" panose="020B0604020202020204" pitchFamily="34" charset="0"/>
              </a:rPr>
              <a:t>Opening stock</a:t>
            </a:r>
            <a:r>
              <a:rPr lang="en-US" sz="2400" dirty="0">
                <a:latin typeface="Arial" panose="020B0604020202020204" pitchFamily="34" charset="0"/>
                <a:cs typeface="Arial" panose="020B0604020202020204" pitchFamily="34" charset="0"/>
              </a:rPr>
              <a:t> will be allowed as a deduction against farming income. The value of opening stock is: the closing stock of the previous year. </a:t>
            </a:r>
          </a:p>
          <a:p>
            <a:pPr>
              <a:lnSpc>
                <a:spcPct val="150000"/>
              </a:lnSpc>
            </a:pPr>
            <a:r>
              <a:rPr lang="en-US" sz="2400" b="1" dirty="0">
                <a:latin typeface="Arial" panose="020B0604020202020204" pitchFamily="34" charset="0"/>
                <a:cs typeface="Arial" panose="020B0604020202020204" pitchFamily="34" charset="0"/>
              </a:rPr>
              <a:t>Closing stock </a:t>
            </a:r>
            <a:r>
              <a:rPr lang="en-US" sz="2400" dirty="0">
                <a:latin typeface="Arial" panose="020B0604020202020204" pitchFamily="34" charset="0"/>
                <a:cs typeface="Arial" panose="020B0604020202020204" pitchFamily="34" charset="0"/>
              </a:rPr>
              <a:t>can be divided into:</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Produce on hand which was harvested and ready for the market;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Livestock.</a:t>
            </a:r>
          </a:p>
        </p:txBody>
      </p:sp>
    </p:spTree>
    <p:extLst>
      <p:ext uri="{BB962C8B-B14F-4D97-AF65-F5344CB8AC3E}">
        <p14:creationId xmlns:p14="http://schemas.microsoft.com/office/powerpoint/2010/main" val="2014789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12 – Farming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PRIVATE USE OF STOCK AND STOCK GIVEN TO EMPLOYEES AS RATIONS</a:t>
            </a:r>
          </a:p>
          <a:p>
            <a:pPr>
              <a:lnSpc>
                <a:spcPct val="150000"/>
              </a:lnSpc>
            </a:pPr>
            <a:r>
              <a:rPr lang="en-US" sz="2400" dirty="0">
                <a:latin typeface="Arial" panose="020B0604020202020204" pitchFamily="34" charset="0"/>
                <a:cs typeface="Arial" panose="020B0604020202020204" pitchFamily="34" charset="0"/>
              </a:rPr>
              <a:t>If stock was used as rations, it must be included at market value. There will be no tax effect as the farmer will be entitled to deduct the rations as salaries and wages paid to the employees.</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31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12 – Farming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NORMAL FARMING EXPENSES</a:t>
            </a:r>
          </a:p>
          <a:p>
            <a:pPr>
              <a:lnSpc>
                <a:spcPct val="150000"/>
              </a:lnSpc>
            </a:pPr>
            <a:r>
              <a:rPr lang="en-US" sz="2400" dirty="0">
                <a:latin typeface="Arial" panose="020B0604020202020204" pitchFamily="34" charset="0"/>
                <a:cs typeface="Arial" panose="020B0604020202020204" pitchFamily="34" charset="0"/>
              </a:rPr>
              <a:t>A farmer is entitled to claim the same expenditure as any other business entity. Most of these expenses can be claimed in terms of Section 11(a)</a:t>
            </a:r>
          </a:p>
          <a:p>
            <a:pPr>
              <a:lnSpc>
                <a:spcPct val="150000"/>
              </a:lnSpc>
            </a:pPr>
            <a:r>
              <a:rPr lang="en-US" sz="2400" dirty="0">
                <a:latin typeface="Arial" panose="020B0604020202020204" pitchFamily="34" charset="0"/>
                <a:cs typeface="Arial" panose="020B0604020202020204" pitchFamily="34" charset="0"/>
              </a:rPr>
              <a:t>Examples are: salaries and wages, electricity, purchases, water, electricity, and rentals.</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60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12 – Farming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ALLOWANCES ON ASSETS OTHER THAN THOSE QUALIFYING FOR CAPITAL DEVELOPMENT EXPENDITURE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A wear-and-tear allowance may only be claimed in respect of motor vehicles, caravans, aircraft, and office furniture or office equipment used for farming purposes.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A deduction is allowed on machinery and implements owned by the farmer or acquired in terms of an instalment credit agreement.</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910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12 – Farming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CAPITAL DEVELOPMENT EXPENDITURE</a:t>
            </a:r>
          </a:p>
          <a:p>
            <a:pPr>
              <a:lnSpc>
                <a:spcPct val="150000"/>
              </a:lnSpc>
            </a:pPr>
            <a:r>
              <a:rPr lang="en-US" sz="2400" dirty="0">
                <a:latin typeface="Arial" panose="020B0604020202020204" pitchFamily="34" charset="0"/>
                <a:cs typeface="Arial" panose="020B0604020202020204" pitchFamily="34" charset="0"/>
              </a:rPr>
              <a:t>The following items are classified as capital development assets: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Dipping tanks, dams, irrigation schemes, boreholes and pumping plant.</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Fences.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Improvement to or erection of farm buildings, dwellings for employees.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Planting of trees, scrub or perennial plants for the production of produce.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Building of roads and bridges used in the farming operations.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Carrying of electric power to the farm apparatus.</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609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12 – Farming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FARMING INCOME V OTHER INCOME</a:t>
            </a:r>
          </a:p>
          <a:p>
            <a:pPr>
              <a:lnSpc>
                <a:spcPct val="150000"/>
              </a:lnSpc>
            </a:pPr>
            <a:r>
              <a:rPr lang="en-US" sz="2400" dirty="0">
                <a:latin typeface="Arial" charset="0"/>
                <a:ea typeface="Arial" charset="0"/>
                <a:cs typeface="Arial" charset="0"/>
              </a:rPr>
              <a:t>A farmer will have to declare all his other income in the same manner as any other taxpayer. Examples are interest and dividends. He will be entitled to the exemptions. If he had other income, for instance, income from accommodation or rental, normal expenses in terms of the Income Tax Act may be claimed against such income.</a:t>
            </a:r>
            <a:endParaRPr lang="en-GB" sz="2400" b="1" dirty="0">
              <a:solidFill>
                <a:schemeClr val="accent2"/>
              </a:solidFill>
              <a:latin typeface="Arial" charset="0"/>
              <a:ea typeface="Arial" charset="0"/>
              <a:cs typeface="Arial" charset="0"/>
            </a:endParaRPr>
          </a:p>
        </p:txBody>
      </p:sp>
    </p:spTree>
    <p:extLst>
      <p:ext uri="{BB962C8B-B14F-4D97-AF65-F5344CB8AC3E}">
        <p14:creationId xmlns:p14="http://schemas.microsoft.com/office/powerpoint/2010/main" val="1834675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12 – Farming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RATES OF EQUALISATION</a:t>
            </a:r>
          </a:p>
          <a:p>
            <a:pPr>
              <a:lnSpc>
                <a:spcPct val="150000"/>
              </a:lnSpc>
            </a:pPr>
            <a:r>
              <a:rPr lang="en-US" sz="2400" dirty="0">
                <a:latin typeface="Arial" panose="020B0604020202020204" pitchFamily="34" charset="0"/>
                <a:cs typeface="Arial" panose="020B0604020202020204" pitchFamily="34" charset="0"/>
              </a:rPr>
              <a:t>If the farmer has carried on farming for the present year and for less than four years: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Add the taxable income or loss from farming for each of the years and divide the total by the number of years used to calculate the income or loss.</a:t>
            </a:r>
          </a:p>
          <a:p>
            <a:pPr>
              <a:lnSpc>
                <a:spcPct val="150000"/>
              </a:lnSpc>
            </a:pPr>
            <a:r>
              <a:rPr lang="en-US" sz="2400" dirty="0">
                <a:latin typeface="Arial" panose="020B0604020202020204" pitchFamily="34" charset="0"/>
                <a:cs typeface="Arial" panose="020B0604020202020204" pitchFamily="34" charset="0"/>
              </a:rPr>
              <a:t>If the farmer has only commenced farming in the present year:</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Take two-thirds of the taxable income from farming for the year.</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9437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12 – Farming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CALCULATION OF TAXABLE INCOME FROM FARMING</a:t>
            </a:r>
          </a:p>
          <a:p>
            <a:pPr>
              <a:lnSpc>
                <a:spcPct val="150000"/>
              </a:lnSpc>
            </a:pPr>
            <a:r>
              <a:rPr lang="en-US" sz="2400" dirty="0">
                <a:latin typeface="Arial" panose="020B0604020202020204" pitchFamily="34" charset="0"/>
                <a:cs typeface="Arial" panose="020B0604020202020204" pitchFamily="34" charset="0"/>
              </a:rPr>
              <a:t>Calculate the gross receipts and accruals from farming activities: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Livestock and produce sold, donated, removed from South Africa or consumed by the tax payer or his employees.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Subsidies received and other farming income.</a:t>
            </a:r>
          </a:p>
          <a:p>
            <a:pPr marL="342900" indent="-342900">
              <a:lnSpc>
                <a:spcPct val="150000"/>
              </a:lnSpc>
              <a:buFont typeface="Arial" charset="0"/>
              <a:buChar char="•"/>
            </a:pPr>
            <a:r>
              <a:rPr lang="en-US" sz="2400">
                <a:latin typeface="Arial" panose="020B0604020202020204" pitchFamily="34" charset="0"/>
                <a:cs typeface="Arial" panose="020B0604020202020204" pitchFamily="34" charset="0"/>
              </a:rPr>
              <a:t>And add </a:t>
            </a:r>
            <a:r>
              <a:rPr lang="en-US" sz="2400" dirty="0">
                <a:latin typeface="Arial" panose="020B0604020202020204" pitchFamily="34" charset="0"/>
                <a:cs typeface="Arial" panose="020B0604020202020204" pitchFamily="34" charset="0"/>
              </a:rPr>
              <a:t>closing value of livestock and produce.</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96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 – Overview of income tax</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1200329"/>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SCHEME OF TAXATION</a:t>
            </a:r>
          </a:p>
          <a:p>
            <a:pPr>
              <a:lnSpc>
                <a:spcPct val="150000"/>
              </a:lnSpc>
            </a:pPr>
            <a:r>
              <a:rPr lang="en-US" sz="2400" dirty="0">
                <a:latin typeface="Arial" panose="020B0604020202020204" pitchFamily="34" charset="0"/>
                <a:cs typeface="Arial" panose="020B0604020202020204" pitchFamily="34" charset="0"/>
              </a:rPr>
              <a:t>The schematic presentation of calculating taxable income is demonstrated:</a:t>
            </a:r>
            <a:endParaRPr lang="en-GB" sz="2400" b="1" dirty="0">
              <a:solidFill>
                <a:schemeClr val="accent2"/>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5146458"/>
              </p:ext>
            </p:extLst>
          </p:nvPr>
        </p:nvGraphicFramePr>
        <p:xfrm>
          <a:off x="1815429" y="3062236"/>
          <a:ext cx="8652044" cy="3097930"/>
        </p:xfrm>
        <a:graphic>
          <a:graphicData uri="http://schemas.openxmlformats.org/drawingml/2006/table">
            <a:tbl>
              <a:tblPr firstRow="1" bandRow="1">
                <a:tableStyleId>{0E3FDE45-AF77-4B5C-9715-49D594BDF05E}</a:tableStyleId>
              </a:tblPr>
              <a:tblGrid>
                <a:gridCol w="4326022">
                  <a:extLst>
                    <a:ext uri="{9D8B030D-6E8A-4147-A177-3AD203B41FA5}">
                      <a16:colId xmlns:a16="http://schemas.microsoft.com/office/drawing/2014/main" val="20000"/>
                    </a:ext>
                  </a:extLst>
                </a:gridCol>
                <a:gridCol w="4326022">
                  <a:extLst>
                    <a:ext uri="{9D8B030D-6E8A-4147-A177-3AD203B41FA5}">
                      <a16:colId xmlns:a16="http://schemas.microsoft.com/office/drawing/2014/main" val="20001"/>
                    </a:ext>
                  </a:extLst>
                </a:gridCol>
              </a:tblGrid>
              <a:tr h="619586">
                <a:tc>
                  <a:txBody>
                    <a:bodyPr/>
                    <a:lstStyle/>
                    <a:p>
                      <a:endParaRPr lang="en-US" dirty="0"/>
                    </a:p>
                  </a:txBody>
                  <a:tcPr/>
                </a:tc>
                <a:tc>
                  <a:txBody>
                    <a:bodyPr/>
                    <a:lstStyle/>
                    <a:p>
                      <a:pPr algn="ctr">
                        <a:lnSpc>
                          <a:spcPct val="150000"/>
                        </a:lnSpc>
                      </a:pPr>
                      <a:r>
                        <a:rPr lang="en-US" dirty="0"/>
                        <a:t>GROSS INCOME</a:t>
                      </a:r>
                    </a:p>
                  </a:txBody>
                  <a:tcPr/>
                </a:tc>
                <a:extLst>
                  <a:ext uri="{0D108BD9-81ED-4DB2-BD59-A6C34878D82A}">
                    <a16:rowId xmlns:a16="http://schemas.microsoft.com/office/drawing/2014/main" val="10000"/>
                  </a:ext>
                </a:extLst>
              </a:tr>
              <a:tr h="619586">
                <a:tc>
                  <a:txBody>
                    <a:bodyPr/>
                    <a:lstStyle/>
                    <a:p>
                      <a:pPr algn="ctr"/>
                      <a:endParaRPr lang="en-US" dirty="0"/>
                    </a:p>
                  </a:txBody>
                  <a:tcPr/>
                </a:tc>
                <a:tc>
                  <a:txBody>
                    <a:bodyPr/>
                    <a:lstStyle/>
                    <a:p>
                      <a:pPr algn="ctr">
                        <a:lnSpc>
                          <a:spcPct val="150000"/>
                        </a:lnSpc>
                      </a:pPr>
                      <a:r>
                        <a:rPr lang="en-US" dirty="0"/>
                        <a:t>Less</a:t>
                      </a:r>
                      <a:r>
                        <a:rPr lang="en-US" baseline="0" dirty="0"/>
                        <a:t> exempt income</a:t>
                      </a:r>
                      <a:endParaRPr lang="en-US" dirty="0"/>
                    </a:p>
                  </a:txBody>
                  <a:tcPr/>
                </a:tc>
                <a:extLst>
                  <a:ext uri="{0D108BD9-81ED-4DB2-BD59-A6C34878D82A}">
                    <a16:rowId xmlns:a16="http://schemas.microsoft.com/office/drawing/2014/main" val="10001"/>
                  </a:ext>
                </a:extLst>
              </a:tr>
              <a:tr h="619586">
                <a:tc>
                  <a:txBody>
                    <a:bodyPr/>
                    <a:lstStyle/>
                    <a:p>
                      <a:pPr algn="ctr"/>
                      <a:r>
                        <a:rPr lang="en-US" dirty="0"/>
                        <a:t>Equals</a:t>
                      </a:r>
                    </a:p>
                  </a:txBody>
                  <a:tcPr/>
                </a:tc>
                <a:tc>
                  <a:txBody>
                    <a:bodyPr/>
                    <a:lstStyle/>
                    <a:p>
                      <a:pPr algn="ctr">
                        <a:lnSpc>
                          <a:spcPct val="150000"/>
                        </a:lnSpc>
                      </a:pPr>
                      <a:r>
                        <a:rPr lang="en-US" dirty="0"/>
                        <a:t>INCOME</a:t>
                      </a:r>
                    </a:p>
                  </a:txBody>
                  <a:tcPr/>
                </a:tc>
                <a:extLst>
                  <a:ext uri="{0D108BD9-81ED-4DB2-BD59-A6C34878D82A}">
                    <a16:rowId xmlns:a16="http://schemas.microsoft.com/office/drawing/2014/main" val="10002"/>
                  </a:ext>
                </a:extLst>
              </a:tr>
              <a:tr h="619586">
                <a:tc>
                  <a:txBody>
                    <a:bodyPr/>
                    <a:lstStyle/>
                    <a:p>
                      <a:pPr algn="ctr"/>
                      <a:endParaRPr lang="en-US" dirty="0"/>
                    </a:p>
                  </a:txBody>
                  <a:tcPr/>
                </a:tc>
                <a:tc>
                  <a:txBody>
                    <a:bodyPr/>
                    <a:lstStyle/>
                    <a:p>
                      <a:pPr algn="ctr">
                        <a:lnSpc>
                          <a:spcPct val="150000"/>
                        </a:lnSpc>
                      </a:pPr>
                      <a:r>
                        <a:rPr lang="en-US" dirty="0"/>
                        <a:t>Less deductions</a:t>
                      </a:r>
                    </a:p>
                  </a:txBody>
                  <a:tcPr/>
                </a:tc>
                <a:extLst>
                  <a:ext uri="{0D108BD9-81ED-4DB2-BD59-A6C34878D82A}">
                    <a16:rowId xmlns:a16="http://schemas.microsoft.com/office/drawing/2014/main" val="10003"/>
                  </a:ext>
                </a:extLst>
              </a:tr>
              <a:tr h="619586">
                <a:tc>
                  <a:txBody>
                    <a:bodyPr/>
                    <a:lstStyle/>
                    <a:p>
                      <a:pPr algn="ctr"/>
                      <a:r>
                        <a:rPr lang="en-US" dirty="0"/>
                        <a:t>Equals</a:t>
                      </a:r>
                    </a:p>
                  </a:txBody>
                  <a:tcPr/>
                </a:tc>
                <a:tc>
                  <a:txBody>
                    <a:bodyPr/>
                    <a:lstStyle/>
                    <a:p>
                      <a:pPr algn="ctr">
                        <a:lnSpc>
                          <a:spcPct val="150000"/>
                        </a:lnSpc>
                      </a:pPr>
                      <a:r>
                        <a:rPr lang="en-US" dirty="0"/>
                        <a:t>TAXABLE INCOME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93041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 – Overview of income tax</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PROCESS OF RENDERING A RETURN, RECEIVING AN ASSESSMENT AND THE REMEDIES FOR A TAXPAYER</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All income (remuneration) that was received from an employer and all deductions that were made over a period of a year of assessment, will be accumulated and reflected on a form called an IRP 5 certificate.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Once SARS has received the return of income (ITR12) it will issue the taxpayer with an assessment (IT34).</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09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 – Overview of income tax</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COMPLEXITY OF TAX ISSUES</a:t>
            </a:r>
          </a:p>
          <a:p>
            <a:pPr>
              <a:lnSpc>
                <a:spcPct val="150000"/>
              </a:lnSpc>
            </a:pPr>
            <a:r>
              <a:rPr lang="en-US" sz="2400" dirty="0">
                <a:latin typeface="Arial" panose="020B0604020202020204" pitchFamily="34" charset="0"/>
                <a:cs typeface="Arial" panose="020B0604020202020204" pitchFamily="34" charset="0"/>
              </a:rPr>
              <a:t>The South African Tax Practitioners (SAIT) body is a professional body that is dedicated to tax issues in South Africa. The members comply with the complexity of the strict qualifications and membership to the body.</a:t>
            </a:r>
            <a:endParaRPr lang="en-GB" sz="2400" b="1" dirty="0">
              <a:solidFill>
                <a:schemeClr val="accent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4884" y="4354484"/>
            <a:ext cx="4419600" cy="1298009"/>
          </a:xfrm>
          <a:prstGeom prst="rect">
            <a:avLst/>
          </a:prstGeom>
        </p:spPr>
      </p:pic>
    </p:spTree>
    <p:extLst>
      <p:ext uri="{BB962C8B-B14F-4D97-AF65-F5344CB8AC3E}">
        <p14:creationId xmlns:p14="http://schemas.microsoft.com/office/powerpoint/2010/main" val="193016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PERSONAL INCOME TAX</a:t>
            </a:r>
          </a:p>
          <a:p>
            <a:pPr>
              <a:lnSpc>
                <a:spcPct val="150000"/>
              </a:lnSpc>
            </a:pPr>
            <a:r>
              <a:rPr lang="en-US" sz="2400" dirty="0">
                <a:latin typeface="Arial" panose="020B0604020202020204" pitchFamily="34" charset="0"/>
                <a:cs typeface="Arial" panose="020B0604020202020204" pitchFamily="34" charset="0"/>
              </a:rPr>
              <a:t>The steps in Module one of the Income Tax Act shows the process as: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Calculate taxable income.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Determine normal tax per tax tables.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Less rebates.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Equals net normal tax Less prepaid taxes Equals tax liability.</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2 – Personal income tax</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176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7566</TotalTime>
  <Words>4080</Words>
  <Application>Microsoft Office PowerPoint</Application>
  <PresentationFormat>Widescreen</PresentationFormat>
  <Paragraphs>329</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Ryk Cloete</cp:lastModifiedBy>
  <cp:revision>249</cp:revision>
  <dcterms:created xsi:type="dcterms:W3CDTF">2018-09-18T08:47:31Z</dcterms:created>
  <dcterms:modified xsi:type="dcterms:W3CDTF">2018-12-19T08:04:41Z</dcterms:modified>
</cp:coreProperties>
</file>