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1" r:id="rId3"/>
    <p:sldId id="270" r:id="rId4"/>
    <p:sldId id="272" r:id="rId5"/>
    <p:sldId id="273" r:id="rId6"/>
    <p:sldId id="274" r:id="rId7"/>
    <p:sldId id="275" r:id="rId8"/>
    <p:sldId id="276" r:id="rId9"/>
    <p:sldId id="277" r:id="rId10"/>
    <p:sldId id="278" r:id="rId11"/>
    <p:sldId id="279" r:id="rId12"/>
    <p:sldId id="280" r:id="rId13"/>
    <p:sldId id="281" r:id="rId14"/>
    <p:sldId id="282" r:id="rId15"/>
    <p:sldId id="283" r:id="rId16"/>
    <p:sldId id="284" r:id="rId17"/>
    <p:sldId id="285" r:id="rId18"/>
    <p:sldId id="286" r:id="rId19"/>
    <p:sldId id="288" r:id="rId20"/>
    <p:sldId id="290" r:id="rId21"/>
    <p:sldId id="291" r:id="rId22"/>
    <p:sldId id="292" r:id="rId23"/>
    <p:sldId id="293" r:id="rId24"/>
    <p:sldId id="294" r:id="rId25"/>
    <p:sldId id="295" r:id="rId26"/>
    <p:sldId id="296" r:id="rId27"/>
    <p:sldId id="297" r:id="rId28"/>
    <p:sldId id="298" r:id="rId29"/>
    <p:sldId id="299" r:id="rId30"/>
    <p:sldId id="300" r:id="rId31"/>
    <p:sldId id="302" r:id="rId32"/>
    <p:sldId id="303" r:id="rId33"/>
    <p:sldId id="327" r:id="rId34"/>
    <p:sldId id="304" r:id="rId35"/>
    <p:sldId id="305" r:id="rId36"/>
    <p:sldId id="306" r:id="rId37"/>
    <p:sldId id="308" r:id="rId38"/>
    <p:sldId id="309" r:id="rId39"/>
    <p:sldId id="310" r:id="rId40"/>
    <p:sldId id="311" r:id="rId41"/>
    <p:sldId id="328" r:id="rId42"/>
    <p:sldId id="312" r:id="rId43"/>
    <p:sldId id="313" r:id="rId44"/>
    <p:sldId id="314" r:id="rId45"/>
    <p:sldId id="315" r:id="rId46"/>
    <p:sldId id="316" r:id="rId47"/>
    <p:sldId id="317" r:id="rId48"/>
    <p:sldId id="319" r:id="rId49"/>
    <p:sldId id="320" r:id="rId50"/>
    <p:sldId id="321" r:id="rId51"/>
    <p:sldId id="322" r:id="rId52"/>
    <p:sldId id="323" r:id="rId53"/>
    <p:sldId id="324" r:id="rId54"/>
    <p:sldId id="325" r:id="rId55"/>
    <p:sldId id="326"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8"/>
    <p:restoredTop sz="94529"/>
  </p:normalViewPr>
  <p:slideViewPr>
    <p:cSldViewPr snapToGrid="0" snapToObjects="1">
      <p:cViewPr varScale="1">
        <p:scale>
          <a:sx n="81" d="100"/>
          <a:sy n="81" d="100"/>
        </p:scale>
        <p:origin x="821" y="6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1C996-B2B9-5240-B316-5F32F694CD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9150061-F33B-1B4A-91E5-C949D034E9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685B5E1-A19B-704F-8702-F512E9442226}"/>
              </a:ext>
            </a:extLst>
          </p:cNvPr>
          <p:cNvSpPr>
            <a:spLocks noGrp="1"/>
          </p:cNvSpPr>
          <p:nvPr>
            <p:ph type="dt" sz="half" idx="10"/>
          </p:nvPr>
        </p:nvSpPr>
        <p:spPr/>
        <p:txBody>
          <a:bodyPr/>
          <a:lstStyle/>
          <a:p>
            <a:fld id="{6E9B9E68-4850-8440-9130-1569DB7DBD3D}" type="datetimeFigureOut">
              <a:rPr lang="en-GB" smtClean="0"/>
              <a:t>19/07/2023</a:t>
            </a:fld>
            <a:endParaRPr lang="en-GB"/>
          </a:p>
        </p:txBody>
      </p:sp>
      <p:sp>
        <p:nvSpPr>
          <p:cNvPr id="5" name="Footer Placeholder 4">
            <a:extLst>
              <a:ext uri="{FF2B5EF4-FFF2-40B4-BE49-F238E27FC236}">
                <a16:creationId xmlns:a16="http://schemas.microsoft.com/office/drawing/2014/main" id="{4DE411AE-BFF1-9A41-83A8-41AAE6C746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A59E9A-86AB-234B-9208-CBE0FF33772B}"/>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530424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51DE-1CDB-1F4B-BC0E-3B66D909FC8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AEF3569-F8AB-9A4A-994A-749B93653A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E29316-AB93-C642-9A75-2F6D0AE98E05}"/>
              </a:ext>
            </a:extLst>
          </p:cNvPr>
          <p:cNvSpPr>
            <a:spLocks noGrp="1"/>
          </p:cNvSpPr>
          <p:nvPr>
            <p:ph type="dt" sz="half" idx="10"/>
          </p:nvPr>
        </p:nvSpPr>
        <p:spPr/>
        <p:txBody>
          <a:bodyPr/>
          <a:lstStyle/>
          <a:p>
            <a:fld id="{6E9B9E68-4850-8440-9130-1569DB7DBD3D}" type="datetimeFigureOut">
              <a:rPr lang="en-GB" smtClean="0"/>
              <a:t>19/07/2023</a:t>
            </a:fld>
            <a:endParaRPr lang="en-GB"/>
          </a:p>
        </p:txBody>
      </p:sp>
      <p:sp>
        <p:nvSpPr>
          <p:cNvPr id="5" name="Footer Placeholder 4">
            <a:extLst>
              <a:ext uri="{FF2B5EF4-FFF2-40B4-BE49-F238E27FC236}">
                <a16:creationId xmlns:a16="http://schemas.microsoft.com/office/drawing/2014/main" id="{C3B41DCC-FA20-DC41-8FAD-2CE86B5F0C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09FB14-979F-B449-9D48-74BE686816FB}"/>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258444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5250C3-D53E-A041-A9DB-1045605D2E0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8BA64DC-20F7-AD49-920F-A006498DE1F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99E27B-924A-0249-8B0C-E673A4375B98}"/>
              </a:ext>
            </a:extLst>
          </p:cNvPr>
          <p:cNvSpPr>
            <a:spLocks noGrp="1"/>
          </p:cNvSpPr>
          <p:nvPr>
            <p:ph type="dt" sz="half" idx="10"/>
          </p:nvPr>
        </p:nvSpPr>
        <p:spPr/>
        <p:txBody>
          <a:bodyPr/>
          <a:lstStyle/>
          <a:p>
            <a:fld id="{6E9B9E68-4850-8440-9130-1569DB7DBD3D}" type="datetimeFigureOut">
              <a:rPr lang="en-GB" smtClean="0"/>
              <a:t>19/07/2023</a:t>
            </a:fld>
            <a:endParaRPr lang="en-GB"/>
          </a:p>
        </p:txBody>
      </p:sp>
      <p:sp>
        <p:nvSpPr>
          <p:cNvPr id="5" name="Footer Placeholder 4">
            <a:extLst>
              <a:ext uri="{FF2B5EF4-FFF2-40B4-BE49-F238E27FC236}">
                <a16:creationId xmlns:a16="http://schemas.microsoft.com/office/drawing/2014/main" id="{F876B186-AD16-124B-BE89-F100238EF6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7A8E32-8AA1-6E4A-8993-363D1F968077}"/>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676253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5DF35-2610-7D4D-A15B-38E23A711C4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774792-A591-0C43-A39A-596364DDF4C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F12403-A56B-954C-A4E0-716C875DB96A}"/>
              </a:ext>
            </a:extLst>
          </p:cNvPr>
          <p:cNvSpPr>
            <a:spLocks noGrp="1"/>
          </p:cNvSpPr>
          <p:nvPr>
            <p:ph type="dt" sz="half" idx="10"/>
          </p:nvPr>
        </p:nvSpPr>
        <p:spPr/>
        <p:txBody>
          <a:bodyPr/>
          <a:lstStyle/>
          <a:p>
            <a:fld id="{6E9B9E68-4850-8440-9130-1569DB7DBD3D}" type="datetimeFigureOut">
              <a:rPr lang="en-GB" smtClean="0"/>
              <a:t>19/07/2023</a:t>
            </a:fld>
            <a:endParaRPr lang="en-GB"/>
          </a:p>
        </p:txBody>
      </p:sp>
      <p:sp>
        <p:nvSpPr>
          <p:cNvPr id="5" name="Footer Placeholder 4">
            <a:extLst>
              <a:ext uri="{FF2B5EF4-FFF2-40B4-BE49-F238E27FC236}">
                <a16:creationId xmlns:a16="http://schemas.microsoft.com/office/drawing/2014/main" id="{A7D762AB-59D0-F04F-8C34-35F2AECCAE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56A6CB-52D2-5B4D-B0FC-E5CA94A6915A}"/>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569762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B1E9E-6383-934F-A592-666F1B4772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955E675-05B5-8645-ABC3-CFFE91C188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F9AC746-9B0D-AD4C-AA37-3E4813359926}"/>
              </a:ext>
            </a:extLst>
          </p:cNvPr>
          <p:cNvSpPr>
            <a:spLocks noGrp="1"/>
          </p:cNvSpPr>
          <p:nvPr>
            <p:ph type="dt" sz="half" idx="10"/>
          </p:nvPr>
        </p:nvSpPr>
        <p:spPr/>
        <p:txBody>
          <a:bodyPr/>
          <a:lstStyle/>
          <a:p>
            <a:fld id="{6E9B9E68-4850-8440-9130-1569DB7DBD3D}" type="datetimeFigureOut">
              <a:rPr lang="en-GB" smtClean="0"/>
              <a:t>19/07/2023</a:t>
            </a:fld>
            <a:endParaRPr lang="en-GB"/>
          </a:p>
        </p:txBody>
      </p:sp>
      <p:sp>
        <p:nvSpPr>
          <p:cNvPr id="5" name="Footer Placeholder 4">
            <a:extLst>
              <a:ext uri="{FF2B5EF4-FFF2-40B4-BE49-F238E27FC236}">
                <a16:creationId xmlns:a16="http://schemas.microsoft.com/office/drawing/2014/main" id="{29A9664B-DEB2-6849-B2CF-91A197B6BC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BE64E7-1787-0E4B-93E6-10DABAC204FD}"/>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3996387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1E4FC-0EE0-9F47-8AB9-6678F2305D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D65237-F45C-1842-9DF3-370D3AB1BA1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9DEFCD-7FF3-DE43-BDE5-42CE773DA46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09812F5-1021-C246-B4E4-D46D0E2A6C6E}"/>
              </a:ext>
            </a:extLst>
          </p:cNvPr>
          <p:cNvSpPr>
            <a:spLocks noGrp="1"/>
          </p:cNvSpPr>
          <p:nvPr>
            <p:ph type="dt" sz="half" idx="10"/>
          </p:nvPr>
        </p:nvSpPr>
        <p:spPr/>
        <p:txBody>
          <a:bodyPr/>
          <a:lstStyle/>
          <a:p>
            <a:fld id="{6E9B9E68-4850-8440-9130-1569DB7DBD3D}" type="datetimeFigureOut">
              <a:rPr lang="en-GB" smtClean="0"/>
              <a:t>19/07/2023</a:t>
            </a:fld>
            <a:endParaRPr lang="en-GB"/>
          </a:p>
        </p:txBody>
      </p:sp>
      <p:sp>
        <p:nvSpPr>
          <p:cNvPr id="6" name="Footer Placeholder 5">
            <a:extLst>
              <a:ext uri="{FF2B5EF4-FFF2-40B4-BE49-F238E27FC236}">
                <a16:creationId xmlns:a16="http://schemas.microsoft.com/office/drawing/2014/main" id="{47A7527D-1E2A-5442-8A21-63CF03ECB3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6B47F9-C074-D34C-8B3E-49A1E821EA07}"/>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1599907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6F142-7397-134B-8816-B6156965040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00A7593-10F5-D546-8CC0-773B3A36B1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8156E0F-EE48-2446-9BFD-94C0BB5E1CD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F408884-E1C4-6A41-8A74-F235FF4DE1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C501CA7-3A87-F941-9BEB-6AD71F516B4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6B77EB5-BB91-C246-A4C2-A6511A489F2D}"/>
              </a:ext>
            </a:extLst>
          </p:cNvPr>
          <p:cNvSpPr>
            <a:spLocks noGrp="1"/>
          </p:cNvSpPr>
          <p:nvPr>
            <p:ph type="dt" sz="half" idx="10"/>
          </p:nvPr>
        </p:nvSpPr>
        <p:spPr/>
        <p:txBody>
          <a:bodyPr/>
          <a:lstStyle/>
          <a:p>
            <a:fld id="{6E9B9E68-4850-8440-9130-1569DB7DBD3D}" type="datetimeFigureOut">
              <a:rPr lang="en-GB" smtClean="0"/>
              <a:t>19/07/2023</a:t>
            </a:fld>
            <a:endParaRPr lang="en-GB"/>
          </a:p>
        </p:txBody>
      </p:sp>
      <p:sp>
        <p:nvSpPr>
          <p:cNvPr id="8" name="Footer Placeholder 7">
            <a:extLst>
              <a:ext uri="{FF2B5EF4-FFF2-40B4-BE49-F238E27FC236}">
                <a16:creationId xmlns:a16="http://schemas.microsoft.com/office/drawing/2014/main" id="{0C68161F-E103-774E-AF32-7A1536F594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B688133-4C64-B241-BAFD-20C898ED8F79}"/>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1668763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F5658-9AB8-6D47-82B1-FE28A752094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2EFBAAB-5A28-3646-B5A3-3C70F15071A6}"/>
              </a:ext>
            </a:extLst>
          </p:cNvPr>
          <p:cNvSpPr>
            <a:spLocks noGrp="1"/>
          </p:cNvSpPr>
          <p:nvPr>
            <p:ph type="dt" sz="half" idx="10"/>
          </p:nvPr>
        </p:nvSpPr>
        <p:spPr/>
        <p:txBody>
          <a:bodyPr/>
          <a:lstStyle/>
          <a:p>
            <a:fld id="{6E9B9E68-4850-8440-9130-1569DB7DBD3D}" type="datetimeFigureOut">
              <a:rPr lang="en-GB" smtClean="0"/>
              <a:t>19/07/2023</a:t>
            </a:fld>
            <a:endParaRPr lang="en-GB"/>
          </a:p>
        </p:txBody>
      </p:sp>
      <p:sp>
        <p:nvSpPr>
          <p:cNvPr id="4" name="Footer Placeholder 3">
            <a:extLst>
              <a:ext uri="{FF2B5EF4-FFF2-40B4-BE49-F238E27FC236}">
                <a16:creationId xmlns:a16="http://schemas.microsoft.com/office/drawing/2014/main" id="{BC549E09-20BB-EC43-86CE-81E72A3A8F8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380216F-DEAD-FA4E-9959-32A9F9EE2B5F}"/>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85926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CD9C0C-84EB-D04C-AE55-EA2CA6003F1C}"/>
              </a:ext>
            </a:extLst>
          </p:cNvPr>
          <p:cNvSpPr>
            <a:spLocks noGrp="1"/>
          </p:cNvSpPr>
          <p:nvPr>
            <p:ph type="dt" sz="half" idx="10"/>
          </p:nvPr>
        </p:nvSpPr>
        <p:spPr/>
        <p:txBody>
          <a:bodyPr/>
          <a:lstStyle/>
          <a:p>
            <a:fld id="{6E9B9E68-4850-8440-9130-1569DB7DBD3D}" type="datetimeFigureOut">
              <a:rPr lang="en-GB" smtClean="0"/>
              <a:t>19/07/2023</a:t>
            </a:fld>
            <a:endParaRPr lang="en-GB"/>
          </a:p>
        </p:txBody>
      </p:sp>
      <p:sp>
        <p:nvSpPr>
          <p:cNvPr id="3" name="Footer Placeholder 2">
            <a:extLst>
              <a:ext uri="{FF2B5EF4-FFF2-40B4-BE49-F238E27FC236}">
                <a16:creationId xmlns:a16="http://schemas.microsoft.com/office/drawing/2014/main" id="{52DDEC6D-E524-4446-ACF7-5E570DDFAD2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C877F6E-5903-8A4F-B6B4-506ADA2BF843}"/>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018127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C2AF-CB84-CE4D-BB17-9BCD0BEE0B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99B20B3-45CE-EC4E-BA6D-FA4FD4B16C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154BC5E-71F7-E742-9409-CA8CA235B8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E0B373-D001-604D-982A-08CA677FD784}"/>
              </a:ext>
            </a:extLst>
          </p:cNvPr>
          <p:cNvSpPr>
            <a:spLocks noGrp="1"/>
          </p:cNvSpPr>
          <p:nvPr>
            <p:ph type="dt" sz="half" idx="10"/>
          </p:nvPr>
        </p:nvSpPr>
        <p:spPr/>
        <p:txBody>
          <a:bodyPr/>
          <a:lstStyle/>
          <a:p>
            <a:fld id="{6E9B9E68-4850-8440-9130-1569DB7DBD3D}" type="datetimeFigureOut">
              <a:rPr lang="en-GB" smtClean="0"/>
              <a:t>19/07/2023</a:t>
            </a:fld>
            <a:endParaRPr lang="en-GB"/>
          </a:p>
        </p:txBody>
      </p:sp>
      <p:sp>
        <p:nvSpPr>
          <p:cNvPr id="6" name="Footer Placeholder 5">
            <a:extLst>
              <a:ext uri="{FF2B5EF4-FFF2-40B4-BE49-F238E27FC236}">
                <a16:creationId xmlns:a16="http://schemas.microsoft.com/office/drawing/2014/main" id="{540A53A4-9FF5-354D-9804-63AC381E50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6BE2C6-B8B8-094D-A85A-744FFA7DFD34}"/>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1566393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7EDF-2AC2-6D43-91AD-2FC7CA5634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71A7A0-8EE4-5F4E-8431-6698219AC6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FA29AC0-5F77-6A4E-9E7E-2470D20875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F012124-AAD0-434C-BB3D-99DF851B953C}"/>
              </a:ext>
            </a:extLst>
          </p:cNvPr>
          <p:cNvSpPr>
            <a:spLocks noGrp="1"/>
          </p:cNvSpPr>
          <p:nvPr>
            <p:ph type="dt" sz="half" idx="10"/>
          </p:nvPr>
        </p:nvSpPr>
        <p:spPr/>
        <p:txBody>
          <a:bodyPr/>
          <a:lstStyle/>
          <a:p>
            <a:fld id="{6E9B9E68-4850-8440-9130-1569DB7DBD3D}" type="datetimeFigureOut">
              <a:rPr lang="en-GB" smtClean="0"/>
              <a:t>19/07/2023</a:t>
            </a:fld>
            <a:endParaRPr lang="en-GB"/>
          </a:p>
        </p:txBody>
      </p:sp>
      <p:sp>
        <p:nvSpPr>
          <p:cNvPr id="6" name="Footer Placeholder 5">
            <a:extLst>
              <a:ext uri="{FF2B5EF4-FFF2-40B4-BE49-F238E27FC236}">
                <a16:creationId xmlns:a16="http://schemas.microsoft.com/office/drawing/2014/main" id="{EA971030-798C-1C48-9A71-7398ECA861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1CB539-5901-1540-9072-7C0C108B2F3C}"/>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953057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A0815C-FC18-0D4F-9BB0-7E51A018C2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A39992-E157-964F-9AA8-EEFBFFCC11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1A1A3F-696C-0B4F-B81C-505E822DA6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9B9E68-4850-8440-9130-1569DB7DBD3D}" type="datetimeFigureOut">
              <a:rPr lang="en-GB" smtClean="0"/>
              <a:t>19/07/2023</a:t>
            </a:fld>
            <a:endParaRPr lang="en-GB"/>
          </a:p>
        </p:txBody>
      </p:sp>
      <p:sp>
        <p:nvSpPr>
          <p:cNvPr id="5" name="Footer Placeholder 4">
            <a:extLst>
              <a:ext uri="{FF2B5EF4-FFF2-40B4-BE49-F238E27FC236}">
                <a16:creationId xmlns:a16="http://schemas.microsoft.com/office/drawing/2014/main" id="{775A592D-4E04-0940-8787-6F9AF0A732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887DF6-B662-1A43-8D83-3032652B80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5ECE69-9CD1-F14B-A56D-9503437A8985}" type="slidenum">
              <a:rPr lang="en-GB" smtClean="0"/>
              <a:t>‹#›</a:t>
            </a:fld>
            <a:endParaRPr lang="en-GB"/>
          </a:p>
        </p:txBody>
      </p:sp>
    </p:spTree>
    <p:extLst>
      <p:ext uri="{BB962C8B-B14F-4D97-AF65-F5344CB8AC3E}">
        <p14:creationId xmlns:p14="http://schemas.microsoft.com/office/powerpoint/2010/main" val="4217366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Relationship Id="rId1" Type="http://schemas.openxmlformats.org/officeDocument/2006/relationships/slideLayout" Target="../slideLayouts/slideLayout1.xml"/><Relationship Id="rId5" Type="http://schemas.openxmlformats.org/officeDocument/2006/relationships/image" Target="../media/image7.emf"/><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193050-CCDF-4BFB-91D4-C94B5118AD47}"/>
              </a:ext>
            </a:extLst>
          </p:cNvPr>
          <p:cNvPicPr>
            <a:picLocks noChangeAspect="1"/>
          </p:cNvPicPr>
          <p:nvPr/>
        </p:nvPicPr>
        <p:blipFill rotWithShape="1">
          <a:blip r:embed="rId2"/>
          <a:srcRect t="21608" b="38396"/>
          <a:stretch/>
        </p:blipFill>
        <p:spPr>
          <a:xfrm>
            <a:off x="1022" y="0"/>
            <a:ext cx="12190978" cy="6858000"/>
          </a:xfrm>
          <a:prstGeom prst="rect">
            <a:avLst/>
          </a:prstGeom>
        </p:spPr>
      </p:pic>
      <p:sp>
        <p:nvSpPr>
          <p:cNvPr id="6" name="TextBox 5">
            <a:extLst>
              <a:ext uri="{FF2B5EF4-FFF2-40B4-BE49-F238E27FC236}">
                <a16:creationId xmlns:a16="http://schemas.microsoft.com/office/drawing/2014/main" id="{2010E631-21CE-6343-B0E6-9C72C5DAC70D}"/>
              </a:ext>
            </a:extLst>
          </p:cNvPr>
          <p:cNvSpPr txBox="1"/>
          <p:nvPr/>
        </p:nvSpPr>
        <p:spPr>
          <a:xfrm>
            <a:off x="-1020" y="5108656"/>
            <a:ext cx="12191999" cy="1754326"/>
          </a:xfrm>
          <a:prstGeom prst="rect">
            <a:avLst/>
          </a:prstGeom>
          <a:solidFill>
            <a:schemeClr val="accent2"/>
          </a:solidFill>
        </p:spPr>
        <p:txBody>
          <a:bodyPr wrap="square" rtlCol="0">
            <a:spAutoFit/>
          </a:bodyPr>
          <a:lstStyle/>
          <a:p>
            <a:pPr algn="r"/>
            <a:r>
              <a:rPr lang="en-GB" sz="5400" b="1" dirty="0">
                <a:solidFill>
                  <a:schemeClr val="bg1"/>
                </a:solidFill>
                <a:latin typeface="Brandon Grotesque Medium" panose="020B0603020203060202" pitchFamily="34" charset="77"/>
              </a:rPr>
              <a:t>Building &amp; Structural Surveying</a:t>
            </a:r>
          </a:p>
          <a:p>
            <a:pPr algn="r"/>
            <a:r>
              <a:rPr lang="en-GB" sz="5400" b="1" dirty="0">
                <a:solidFill>
                  <a:schemeClr val="bg1"/>
                </a:solidFill>
                <a:latin typeface="Brandon Grotesque Medium" panose="020B0603020203060202" pitchFamily="34" charset="77"/>
              </a:rPr>
              <a:t>N4</a:t>
            </a:r>
          </a:p>
        </p:txBody>
      </p:sp>
      <p:pic>
        <p:nvPicPr>
          <p:cNvPr id="8" name="Picture 7">
            <a:extLst>
              <a:ext uri="{FF2B5EF4-FFF2-40B4-BE49-F238E27FC236}">
                <a16:creationId xmlns:a16="http://schemas.microsoft.com/office/drawing/2014/main" id="{AEAFD9B4-3832-9845-B14D-BFFC5D28A267}"/>
              </a:ext>
            </a:extLst>
          </p:cNvPr>
          <p:cNvPicPr>
            <a:picLocks noChangeAspect="1"/>
          </p:cNvPicPr>
          <p:nvPr/>
        </p:nvPicPr>
        <p:blipFill>
          <a:blip r:embed="rId3"/>
          <a:stretch>
            <a:fillRect/>
          </a:stretch>
        </p:blipFill>
        <p:spPr>
          <a:xfrm>
            <a:off x="-1523627" y="-858622"/>
            <a:ext cx="6512486" cy="6512486"/>
          </a:xfrm>
          <a:prstGeom prst="rect">
            <a:avLst/>
          </a:prstGeom>
        </p:spPr>
      </p:pic>
    </p:spTree>
    <p:extLst>
      <p:ext uri="{BB962C8B-B14F-4D97-AF65-F5344CB8AC3E}">
        <p14:creationId xmlns:p14="http://schemas.microsoft.com/office/powerpoint/2010/main" val="3800100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General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FIELD BOOK</a:t>
            </a:r>
          </a:p>
          <a:p>
            <a:pPr>
              <a:lnSpc>
                <a:spcPct val="150000"/>
              </a:lnSpc>
            </a:pPr>
            <a:r>
              <a:rPr lang="en-GB" sz="2400" dirty="0">
                <a:latin typeface="Arial" panose="020B0604020202020204" pitchFamily="34" charset="0"/>
                <a:cs typeface="Arial" panose="020B0604020202020204" pitchFamily="34" charset="0"/>
              </a:rPr>
              <a:t>This is a small book used by a surveyor in the field to record survey data and notes as surveys are carried out. It should contain information such as:</a:t>
            </a:r>
          </a:p>
          <a:p>
            <a:pPr marL="342900" indent="-342900">
              <a:lnSpc>
                <a:spcPct val="150000"/>
              </a:lnSpc>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D1230564-5DE3-4DE5-BAE9-017DFE9082D5}"/>
              </a:ext>
            </a:extLst>
          </p:cNvPr>
          <p:cNvSpPr/>
          <p:nvPr/>
        </p:nvSpPr>
        <p:spPr>
          <a:xfrm>
            <a:off x="793375" y="3423681"/>
            <a:ext cx="10824883" cy="2793842"/>
          </a:xfrm>
          <a:prstGeom prst="rect">
            <a:avLst/>
          </a:prstGeom>
        </p:spPr>
        <p:txBody>
          <a:bodyPr wrap="square" numCol="2">
            <a:spAutoFit/>
          </a:bodyPr>
          <a:lstStyle/>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Title page;</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Index/index diagram;</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Surveyor’s signature/Name;</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Field party names;</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Job description;</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Observations;</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Sketches;</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Descriptions;</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Equipment list; and</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Weather information.</a:t>
            </a:r>
          </a:p>
        </p:txBody>
      </p:sp>
    </p:spTree>
    <p:extLst>
      <p:ext uri="{BB962C8B-B14F-4D97-AF65-F5344CB8AC3E}">
        <p14:creationId xmlns:p14="http://schemas.microsoft.com/office/powerpoint/2010/main" val="1319300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General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SURVEY FIELD NOTES</a:t>
            </a:r>
          </a:p>
          <a:p>
            <a:pPr>
              <a:lnSpc>
                <a:spcPct val="150000"/>
              </a:lnSpc>
            </a:pPr>
            <a:r>
              <a:rPr lang="en-GB" sz="2400" dirty="0">
                <a:latin typeface="Arial" panose="020B0604020202020204" pitchFamily="34" charset="0"/>
                <a:cs typeface="Arial" panose="020B0604020202020204" pitchFamily="34" charset="0"/>
              </a:rPr>
              <a:t>Field notes are written notes of the field observations and measurements taken and recorded at the time the field work was done in the field. Due to the fact that other people will be reading the notes, a specific format is used for each type of survey carefully ensuring that the notes are clear and the format used can be easily interpreted by others.</a:t>
            </a:r>
          </a:p>
        </p:txBody>
      </p:sp>
    </p:spTree>
    <p:extLst>
      <p:ext uri="{BB962C8B-B14F-4D97-AF65-F5344CB8AC3E}">
        <p14:creationId xmlns:p14="http://schemas.microsoft.com/office/powerpoint/2010/main" val="1509221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General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METHODS OF MEASUREMENT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Horizontal distance: measuring horizontally from one point to another.</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Vertical distance: measuring to determine the height of a point.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Horizontal angle: measuring angles by moving the theodolite horizontally, to the left or to the right.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Vertical angle: measuring angle by moving the theodolite up or down.</a:t>
            </a:r>
          </a:p>
        </p:txBody>
      </p:sp>
    </p:spTree>
    <p:extLst>
      <p:ext uri="{BB962C8B-B14F-4D97-AF65-F5344CB8AC3E}">
        <p14:creationId xmlns:p14="http://schemas.microsoft.com/office/powerpoint/2010/main" val="1901214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General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FUNDAMENTAL PRINCIPLES OF SURVEYING</a:t>
            </a:r>
          </a:p>
          <a:p>
            <a:pPr>
              <a:lnSpc>
                <a:spcPct val="150000"/>
              </a:lnSpc>
            </a:pPr>
            <a:r>
              <a:rPr lang="en-GB" sz="2400" dirty="0">
                <a:latin typeface="Arial" panose="020B0604020202020204" pitchFamily="34" charset="0"/>
                <a:cs typeface="Arial" panose="020B0604020202020204" pitchFamily="34" charset="0"/>
              </a:rPr>
              <a:t>The fundamental principle, upon which the various methods of surveying are based, is the determination of the relative positions of points; that is locating the horizontal position of a point with respect to at least two other points that are known.</a:t>
            </a:r>
          </a:p>
        </p:txBody>
      </p:sp>
    </p:spTree>
    <p:extLst>
      <p:ext uri="{BB962C8B-B14F-4D97-AF65-F5344CB8AC3E}">
        <p14:creationId xmlns:p14="http://schemas.microsoft.com/office/powerpoint/2010/main" val="576461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MAPS</a:t>
            </a:r>
          </a:p>
          <a:p>
            <a:pPr>
              <a:lnSpc>
                <a:spcPct val="150000"/>
              </a:lnSpc>
            </a:pPr>
            <a:r>
              <a:rPr lang="en-GB" sz="2400" dirty="0">
                <a:latin typeface="Arial" panose="020B0604020202020204" pitchFamily="34" charset="0"/>
                <a:cs typeface="Arial" panose="020B0604020202020204" pitchFamily="34" charset="0"/>
              </a:rPr>
              <a:t>A map is the representation of a large section of the earth’s surface on a small scale with very little detail, onto a horizontal plane surface (sheet of paper). Although a map has a scale, not everything is drawn to scale, some parts on the map are represented by a dot which could represent a town in reality.</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2: Basic Concepts</a:t>
            </a:r>
          </a:p>
        </p:txBody>
      </p:sp>
    </p:spTree>
    <p:extLst>
      <p:ext uri="{BB962C8B-B14F-4D97-AF65-F5344CB8AC3E}">
        <p14:creationId xmlns:p14="http://schemas.microsoft.com/office/powerpoint/2010/main" val="354512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Basic Concepts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PLANS</a:t>
            </a:r>
          </a:p>
          <a:p>
            <a:pPr>
              <a:lnSpc>
                <a:spcPct val="150000"/>
              </a:lnSpc>
            </a:pPr>
            <a:r>
              <a:rPr lang="en-GB" sz="2400" dirty="0">
                <a:latin typeface="Arial" panose="020B0604020202020204" pitchFamily="34" charset="0"/>
                <a:cs typeface="Arial" panose="020B0604020202020204" pitchFamily="34" charset="0"/>
              </a:rPr>
              <a:t>A plan is the representation of the surface features of a small section of the earth’s surface drawn to a large scale onto a horizontal plane surface, showing more detail. All the parts on the plan are drawn to the scale indicated. The purpose of plans is to provide the detailed layout of a structure to be built or town layout indicating where residential houses, roads and shops will be.</a:t>
            </a:r>
          </a:p>
        </p:txBody>
      </p:sp>
    </p:spTree>
    <p:extLst>
      <p:ext uri="{BB962C8B-B14F-4D97-AF65-F5344CB8AC3E}">
        <p14:creationId xmlns:p14="http://schemas.microsoft.com/office/powerpoint/2010/main" val="4067991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Basic Concepts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ACCURACY OF MAPS</a:t>
            </a:r>
          </a:p>
          <a:p>
            <a:pPr>
              <a:lnSpc>
                <a:spcPct val="150000"/>
              </a:lnSpc>
            </a:pPr>
            <a:r>
              <a:rPr lang="en-GB" sz="2400" dirty="0">
                <a:latin typeface="Arial" panose="020B0604020202020204" pitchFamily="34" charset="0"/>
                <a:cs typeface="Arial" panose="020B0604020202020204" pitchFamily="34" charset="0"/>
              </a:rPr>
              <a:t>The final form of a map or plan depends upon the purpose for which it is prepared. The scale depends upon the use to which the map or plan will be put. The smaller the scale, the less accurate the map will possibly be, to show the relative distances between two points.</a:t>
            </a:r>
          </a:p>
        </p:txBody>
      </p:sp>
    </p:spTree>
    <p:extLst>
      <p:ext uri="{BB962C8B-B14F-4D97-AF65-F5344CB8AC3E}">
        <p14:creationId xmlns:p14="http://schemas.microsoft.com/office/powerpoint/2010/main" val="2536706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Basic Concepts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FACTORS INFLUENCING THE ACCURACY OF THE SURVEY</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Control Framework;</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Scale;</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Speed and cost;</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Skill and experience; and</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Checks.</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1340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Basic Concepts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MAP SCALES</a:t>
            </a:r>
          </a:p>
          <a:p>
            <a:pPr>
              <a:lnSpc>
                <a:spcPct val="150000"/>
              </a:lnSpc>
            </a:pPr>
            <a:r>
              <a:rPr lang="en-GB" sz="2400" dirty="0">
                <a:latin typeface="Arial" panose="020B0604020202020204" pitchFamily="34" charset="0"/>
                <a:cs typeface="Arial" panose="020B0604020202020204" pitchFamily="34" charset="0"/>
              </a:rPr>
              <a:t>The scale to which a map is drawn depends mainly on the use to which the map will be put. The greater the required degree of accuracy, the larger the scale, and certainly the more costly the map will be to produce. Types of scales: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Natural scale;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Engineering scale;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Divided scale line.</a:t>
            </a:r>
          </a:p>
        </p:txBody>
      </p:sp>
    </p:spTree>
    <p:extLst>
      <p:ext uri="{BB962C8B-B14F-4D97-AF65-F5344CB8AC3E}">
        <p14:creationId xmlns:p14="http://schemas.microsoft.com/office/powerpoint/2010/main" val="190217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Basic Concepts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SOUTH AFRICAN CO-ORDINATE SYSTEM</a:t>
            </a:r>
          </a:p>
          <a:p>
            <a:pPr>
              <a:lnSpc>
                <a:spcPct val="150000"/>
              </a:lnSpc>
            </a:pPr>
            <a:r>
              <a:rPr lang="en-GB" sz="2400" dirty="0">
                <a:latin typeface="Arial" panose="020B0604020202020204" pitchFamily="34" charset="0"/>
                <a:cs typeface="Arial" panose="020B0604020202020204" pitchFamily="34" charset="0"/>
              </a:rPr>
              <a:t>The South African co-ordinate system is based upon the Gauss Conform Projection, also known as the Transverse Mercator Projection. This is an adaptation of the ordinary Mercator projection turned about 90° so that it may be based on any meridian not on the Equator. In South Africa the framework consists of a number of accurately co-ordinated trigonometric beacons covering the whole republic.</a:t>
            </a:r>
          </a:p>
        </p:txBody>
      </p:sp>
    </p:spTree>
    <p:extLst>
      <p:ext uri="{BB962C8B-B14F-4D97-AF65-F5344CB8AC3E}">
        <p14:creationId xmlns:p14="http://schemas.microsoft.com/office/powerpoint/2010/main" val="355525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DEFINTION OF SURVEYING</a:t>
            </a:r>
          </a:p>
          <a:p>
            <a:pPr>
              <a:lnSpc>
                <a:spcPct val="150000"/>
              </a:lnSpc>
            </a:pPr>
            <a:r>
              <a:rPr lang="en-GB" sz="2400" dirty="0">
                <a:latin typeface="Arial" panose="020B0604020202020204" pitchFamily="34" charset="0"/>
                <a:cs typeface="Arial" panose="020B0604020202020204" pitchFamily="34" charset="0"/>
              </a:rPr>
              <a:t>Surveying may be defined as the art of taking measurements and making field observations that are necessary to determine the position, volumes and areas of all natural and/or man-made features on the earth’s surface and representing the results on a map or plan to a suitable scale.</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1: General</a:t>
            </a:r>
          </a:p>
        </p:txBody>
      </p:sp>
    </p:spTree>
    <p:extLst>
      <p:ext uri="{BB962C8B-B14F-4D97-AF65-F5344CB8AC3E}">
        <p14:creationId xmlns:p14="http://schemas.microsoft.com/office/powerpoint/2010/main" val="3717788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Basic Concepts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ANGULAR MEASUREMENT</a:t>
            </a:r>
          </a:p>
          <a:p>
            <a:pPr>
              <a:lnSpc>
                <a:spcPct val="150000"/>
              </a:lnSpc>
            </a:pPr>
            <a:r>
              <a:rPr lang="en-GB" sz="2400" dirty="0">
                <a:latin typeface="Arial" panose="020B0604020202020204" pitchFamily="34" charset="0"/>
                <a:cs typeface="Arial" panose="020B0604020202020204" pitchFamily="34" charset="0"/>
              </a:rPr>
              <a:t>There are 3 types of angular measurement: </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Sexagesimal; </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Centesimal; and </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Radian.</a:t>
            </a:r>
          </a:p>
        </p:txBody>
      </p:sp>
    </p:spTree>
    <p:extLst>
      <p:ext uri="{BB962C8B-B14F-4D97-AF65-F5344CB8AC3E}">
        <p14:creationId xmlns:p14="http://schemas.microsoft.com/office/powerpoint/2010/main" val="2337741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396588"/>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AREAS</a:t>
                </a:r>
              </a:p>
              <a:p>
                <a:pPr>
                  <a:lnSpc>
                    <a:spcPct val="150000"/>
                  </a:lnSpc>
                </a:pPr>
                <a:r>
                  <a:rPr lang="en-GB" sz="2400" dirty="0">
                    <a:latin typeface="Arial" panose="020B0604020202020204" pitchFamily="34" charset="0"/>
                    <a:cs typeface="Arial" panose="020B0604020202020204" pitchFamily="34" charset="0"/>
                  </a:rPr>
                  <a:t>When area needs to be calculated, it must be done in square metres. The Si unit for this is m².</a:t>
                </a:r>
              </a:p>
              <a:p>
                <a:pPr>
                  <a:lnSpc>
                    <a:spcPct val="150000"/>
                  </a:lnSpc>
                </a:pPr>
                <a:r>
                  <a:rPr lang="en-GB" sz="2000" dirty="0">
                    <a:latin typeface="Arial" panose="020B0604020202020204" pitchFamily="34" charset="0"/>
                    <a:cs typeface="Arial" panose="020B0604020202020204" pitchFamily="34" charset="0"/>
                  </a:rPr>
                  <a:t>Square and rectangle: Area = </a:t>
                </a:r>
                <a14:m>
                  <m:oMath xmlns:m="http://schemas.openxmlformats.org/officeDocument/2006/math">
                    <m:r>
                      <m:rPr>
                        <m:sty m:val="p"/>
                      </m:rPr>
                      <a:rPr lang="en-GB" sz="2000">
                        <a:latin typeface="Cambria Math" panose="02040503050406030204" pitchFamily="18" charset="0"/>
                        <a:cs typeface="Arial" panose="020B0604020202020204" pitchFamily="34" charset="0"/>
                      </a:rPr>
                      <m:t>Le</m:t>
                    </m:r>
                    <m:r>
                      <a:rPr lang="en-GB" sz="2000" i="1">
                        <a:latin typeface="Cambria Math" panose="02040503050406030204" pitchFamily="18" charset="0"/>
                        <a:cs typeface="Arial" panose="020B0604020202020204" pitchFamily="34" charset="0"/>
                      </a:rPr>
                      <m:t>𝑛𝑔𝑡h</m:t>
                    </m:r>
                    <m:r>
                      <a:rPr lang="en-GB" sz="2000" i="1">
                        <a:latin typeface="Cambria Math" panose="02040503050406030204" pitchFamily="18" charset="0"/>
                        <a:cs typeface="Arial" panose="020B0604020202020204" pitchFamily="34" charset="0"/>
                      </a:rPr>
                      <m:t> ×</m:t>
                    </m:r>
                    <m:r>
                      <a:rPr lang="en-GB" sz="2000" i="1">
                        <a:latin typeface="Cambria Math" panose="02040503050406030204" pitchFamily="18" charset="0"/>
                        <a:cs typeface="Arial" panose="020B0604020202020204" pitchFamily="34" charset="0"/>
                      </a:rPr>
                      <m:t>𝑏𝑟𝑒𝑎𝑑𝑡h</m:t>
                    </m:r>
                  </m:oMath>
                </a14:m>
                <a:r>
                  <a:rPr lang="en-GB" sz="2000" dirty="0">
                    <a:latin typeface="Arial" panose="020B0604020202020204" pitchFamily="34" charset="0"/>
                    <a:cs typeface="Arial" panose="020B0604020202020204" pitchFamily="34" charset="0"/>
                  </a:rPr>
                  <a:t>.</a:t>
                </a:r>
              </a:p>
              <a:p>
                <a:pPr>
                  <a:lnSpc>
                    <a:spcPct val="150000"/>
                  </a:lnSpc>
                </a:pPr>
                <a:r>
                  <a:rPr lang="en-GB" sz="2000" dirty="0">
                    <a:latin typeface="Arial" panose="020B0604020202020204" pitchFamily="34" charset="0"/>
                    <a:cs typeface="Arial" panose="020B0604020202020204" pitchFamily="34" charset="0"/>
                  </a:rPr>
                  <a:t>Trapezium: Area = </a:t>
                </a:r>
                <a14:m>
                  <m:oMath xmlns:m="http://schemas.openxmlformats.org/officeDocument/2006/math">
                    <m:f>
                      <m:fPr>
                        <m:ctrlPr>
                          <a:rPr lang="en-GB" sz="2000" b="0" i="1" smtClean="0">
                            <a:latin typeface="Cambria Math" panose="02040503050406030204" pitchFamily="18" charset="0"/>
                            <a:cs typeface="Arial" panose="020B0604020202020204" pitchFamily="34" charset="0"/>
                          </a:rPr>
                        </m:ctrlPr>
                      </m:fPr>
                      <m:num>
                        <m:r>
                          <a:rPr lang="en-GB" sz="2000" b="0" i="1" smtClean="0">
                            <a:latin typeface="Cambria Math" panose="02040503050406030204" pitchFamily="18" charset="0"/>
                            <a:cs typeface="Arial" panose="020B0604020202020204" pitchFamily="34" charset="0"/>
                          </a:rPr>
                          <m:t>𝑎</m:t>
                        </m:r>
                        <m:r>
                          <a:rPr lang="en-GB" sz="2000" b="0" i="1" smtClean="0">
                            <a:latin typeface="Cambria Math" panose="02040503050406030204" pitchFamily="18" charset="0"/>
                            <a:cs typeface="Arial" panose="020B0604020202020204" pitchFamily="34" charset="0"/>
                          </a:rPr>
                          <m:t>+</m:t>
                        </m:r>
                        <m:r>
                          <a:rPr lang="en-GB" sz="2000" b="0" i="1" smtClean="0">
                            <a:latin typeface="Cambria Math" panose="02040503050406030204" pitchFamily="18" charset="0"/>
                            <a:cs typeface="Arial" panose="020B0604020202020204" pitchFamily="34" charset="0"/>
                          </a:rPr>
                          <m:t>𝑏</m:t>
                        </m:r>
                      </m:num>
                      <m:den>
                        <m:r>
                          <a:rPr lang="en-GB" sz="2000" b="0" i="1" smtClean="0">
                            <a:latin typeface="Cambria Math" panose="02040503050406030204" pitchFamily="18" charset="0"/>
                            <a:cs typeface="Arial" panose="020B0604020202020204" pitchFamily="34" charset="0"/>
                          </a:rPr>
                          <m:t>2</m:t>
                        </m:r>
                      </m:den>
                    </m:f>
                    <m:r>
                      <a:rPr lang="en-GB" sz="2000" b="0" i="1" smtClean="0">
                        <a:latin typeface="Cambria Math" panose="02040503050406030204" pitchFamily="18" charset="0"/>
                        <a:cs typeface="Arial" panose="020B0604020202020204" pitchFamily="34" charset="0"/>
                      </a:rPr>
                      <m:t>×</m:t>
                    </m:r>
                    <m:r>
                      <a:rPr lang="en-GB" sz="2000" b="0" i="1" smtClean="0">
                        <a:latin typeface="Cambria Math" panose="02040503050406030204" pitchFamily="18" charset="0"/>
                        <a:cs typeface="Arial" panose="020B0604020202020204" pitchFamily="34" charset="0"/>
                      </a:rPr>
                      <m:t>h</m:t>
                    </m:r>
                  </m:oMath>
                </a14:m>
                <a:r>
                  <a:rPr lang="en-GB" sz="2000" dirty="0">
                    <a:latin typeface="Arial" panose="020B0604020202020204" pitchFamily="34" charset="0"/>
                    <a:cs typeface="Arial" panose="020B0604020202020204" pitchFamily="34" charset="0"/>
                  </a:rPr>
                  <a:t>.</a:t>
                </a:r>
              </a:p>
              <a:p>
                <a:pPr>
                  <a:lnSpc>
                    <a:spcPct val="150000"/>
                  </a:lnSpc>
                </a:pPr>
                <a:r>
                  <a:rPr lang="en-GB" sz="2000" dirty="0">
                    <a:latin typeface="Arial" panose="020B0604020202020204" pitchFamily="34" charset="0"/>
                    <a:cs typeface="Arial" panose="020B0604020202020204" pitchFamily="34" charset="0"/>
                  </a:rPr>
                  <a:t>Parallelogram: Area = </a:t>
                </a:r>
                <a14:m>
                  <m:oMath xmlns:m="http://schemas.openxmlformats.org/officeDocument/2006/math">
                    <m:r>
                      <a:rPr lang="en-GB" sz="2000" b="0" i="1" smtClean="0">
                        <a:latin typeface="Cambria Math" panose="02040503050406030204" pitchFamily="18" charset="0"/>
                        <a:cs typeface="Arial" panose="020B0604020202020204" pitchFamily="34" charset="0"/>
                      </a:rPr>
                      <m:t>𝑎</m:t>
                    </m:r>
                    <m:r>
                      <a:rPr lang="en-GB" sz="2000" b="0" i="1" smtClean="0">
                        <a:latin typeface="Cambria Math" panose="02040503050406030204" pitchFamily="18" charset="0"/>
                        <a:cs typeface="Arial" panose="020B0604020202020204" pitchFamily="34" charset="0"/>
                      </a:rPr>
                      <m:t>×</m:t>
                    </m:r>
                    <m:r>
                      <a:rPr lang="en-GB" sz="2000" b="0" i="1" smtClean="0">
                        <a:latin typeface="Cambria Math" panose="02040503050406030204" pitchFamily="18" charset="0"/>
                        <a:cs typeface="Arial" panose="020B0604020202020204" pitchFamily="34" charset="0"/>
                      </a:rPr>
                      <m:t>h</m:t>
                    </m:r>
                  </m:oMath>
                </a14:m>
                <a:r>
                  <a:rPr lang="en-GB" sz="2000" dirty="0">
                    <a:latin typeface="Arial" panose="020B0604020202020204" pitchFamily="34" charset="0"/>
                    <a:cs typeface="Arial" panose="020B0604020202020204" pitchFamily="34" charset="0"/>
                  </a:rPr>
                  <a:t>.</a:t>
                </a:r>
              </a:p>
              <a:p>
                <a:pPr>
                  <a:lnSpc>
                    <a:spcPct val="150000"/>
                  </a:lnSpc>
                </a:pPr>
                <a:r>
                  <a:rPr lang="en-GB" sz="2000" dirty="0">
                    <a:latin typeface="Arial" panose="020B0604020202020204" pitchFamily="34" charset="0"/>
                    <a:cs typeface="Arial" panose="020B0604020202020204" pitchFamily="34" charset="0"/>
                  </a:rPr>
                  <a:t>Triangle: Area = </a:t>
                </a:r>
                <a14:m>
                  <m:oMath xmlns:m="http://schemas.openxmlformats.org/officeDocument/2006/math">
                    <m:f>
                      <m:fPr>
                        <m:ctrlPr>
                          <a:rPr lang="en-GB" sz="2000" i="1">
                            <a:latin typeface="Cambria Math" panose="02040503050406030204" pitchFamily="18" charset="0"/>
                            <a:cs typeface="Arial" panose="020B0604020202020204" pitchFamily="34" charset="0"/>
                          </a:rPr>
                        </m:ctrlPr>
                      </m:fPr>
                      <m:num>
                        <m:r>
                          <a:rPr lang="en-GB" sz="2000" i="1">
                            <a:latin typeface="Cambria Math" panose="02040503050406030204" pitchFamily="18" charset="0"/>
                            <a:cs typeface="Arial" panose="020B0604020202020204" pitchFamily="34" charset="0"/>
                          </a:rPr>
                          <m:t>1</m:t>
                        </m:r>
                      </m:num>
                      <m:den>
                        <m:r>
                          <a:rPr lang="en-GB" sz="2000" i="1">
                            <a:latin typeface="Cambria Math" panose="02040503050406030204" pitchFamily="18" charset="0"/>
                            <a:cs typeface="Arial" panose="020B0604020202020204" pitchFamily="34" charset="0"/>
                          </a:rPr>
                          <m:t>2</m:t>
                        </m:r>
                      </m:den>
                    </m:f>
                    <m:r>
                      <a:rPr lang="en-GB" sz="2000" i="1">
                        <a:latin typeface="Cambria Math" panose="02040503050406030204" pitchFamily="18" charset="0"/>
                        <a:cs typeface="Arial" panose="020B0604020202020204" pitchFamily="34" charset="0"/>
                      </a:rPr>
                      <m:t>𝑏𝑟𝑒𝑎𝑑𝑡h</m:t>
                    </m:r>
                    <m:r>
                      <a:rPr lang="en-GB" sz="2000" i="1">
                        <a:latin typeface="Cambria Math" panose="02040503050406030204" pitchFamily="18" charset="0"/>
                        <a:cs typeface="Arial" panose="020B0604020202020204" pitchFamily="34" charset="0"/>
                      </a:rPr>
                      <m:t> ×</m:t>
                    </m:r>
                    <m:r>
                      <m:rPr>
                        <m:sty m:val="p"/>
                      </m:rPr>
                      <a:rPr lang="en-GB" sz="2000">
                        <a:latin typeface="Cambria Math" panose="02040503050406030204" pitchFamily="18" charset="0"/>
                        <a:cs typeface="Arial" panose="020B0604020202020204" pitchFamily="34" charset="0"/>
                      </a:rPr>
                      <m:t>height</m:t>
                    </m:r>
                  </m:oMath>
                </a14:m>
                <a:r>
                  <a:rPr lang="en-GB" sz="2000" dirty="0">
                    <a:latin typeface="Arial" panose="020B0604020202020204" pitchFamily="34" charset="0"/>
                    <a:cs typeface="Arial" panose="020B0604020202020204" pitchFamily="34" charset="0"/>
                  </a:rPr>
                  <a:t>.</a:t>
                </a:r>
              </a:p>
              <a:p>
                <a:pPr>
                  <a:lnSpc>
                    <a:spcPct val="150000"/>
                  </a:lnSpc>
                </a:pPr>
                <a:r>
                  <a:rPr lang="en-GB" sz="2000" dirty="0">
                    <a:latin typeface="Arial" panose="020B0604020202020204" pitchFamily="34" charset="0"/>
                    <a:cs typeface="Arial" panose="020B0604020202020204" pitchFamily="34" charset="0"/>
                  </a:rPr>
                  <a:t>Circles: Area = </a:t>
                </a:r>
                <a14:m>
                  <m:oMath xmlns:m="http://schemas.openxmlformats.org/officeDocument/2006/math">
                    <m:sSup>
                      <m:sSupPr>
                        <m:ctrlPr>
                          <a:rPr lang="en-GB" sz="2000" i="1">
                            <a:latin typeface="Cambria Math" panose="02040503050406030204" pitchFamily="18" charset="0"/>
                            <a:cs typeface="Arial" panose="020B0604020202020204" pitchFamily="34" charset="0"/>
                          </a:rPr>
                        </m:ctrlPr>
                      </m:sSupPr>
                      <m:e>
                        <m:r>
                          <a:rPr lang="en-GB" sz="2000" i="1">
                            <a:latin typeface="Cambria Math" panose="02040503050406030204" pitchFamily="18" charset="0"/>
                            <a:cs typeface="Arial" panose="020B0604020202020204" pitchFamily="34" charset="0"/>
                          </a:rPr>
                          <m:t>𝜋</m:t>
                        </m:r>
                        <m:r>
                          <a:rPr lang="en-GB" sz="2000" i="1">
                            <a:latin typeface="Cambria Math" panose="02040503050406030204" pitchFamily="18" charset="0"/>
                            <a:cs typeface="Arial" panose="020B0604020202020204" pitchFamily="34" charset="0"/>
                          </a:rPr>
                          <m:t>𝑟</m:t>
                        </m:r>
                      </m:e>
                      <m:sup>
                        <m:r>
                          <a:rPr lang="en-GB" sz="2000" i="1">
                            <a:latin typeface="Cambria Math" panose="02040503050406030204" pitchFamily="18" charset="0"/>
                            <a:cs typeface="Arial" panose="020B0604020202020204" pitchFamily="34" charset="0"/>
                          </a:rPr>
                          <m:t>2</m:t>
                        </m:r>
                      </m:sup>
                    </m:sSup>
                  </m:oMath>
                </a14:m>
                <a:r>
                  <a:rPr lang="en-GB" sz="2000" dirty="0">
                    <a:latin typeface="Arial" panose="020B0604020202020204" pitchFamily="34" charset="0"/>
                    <a:cs typeface="Arial" panose="020B0604020202020204" pitchFamily="34" charset="0"/>
                  </a:rPr>
                  <a:t>.</a:t>
                </a:r>
              </a:p>
            </p:txBody>
          </p:sp>
        </mc:Choice>
        <mc:Fallback xmlns="">
          <p:sp>
            <p:nvSpPr>
              <p:cNvPr id="12" name="TextBox 11">
                <a:extLst>
                  <a:ext uri="{FF2B5EF4-FFF2-40B4-BE49-F238E27FC236}">
                    <a16:creationId xmlns:a16="http://schemas.microsoft.com/office/drawing/2014/main" id="{4A32270A-B0A3-794E-ABA3-38B5164546B2}"/>
                  </a:ext>
                </a:extLst>
              </p:cNvPr>
              <p:cNvSpPr txBox="1">
                <a:spLocks noRot="1" noChangeAspect="1" noMove="1" noResize="1" noEditPoints="1" noAdjustHandles="1" noChangeArrowheads="1" noChangeShapeType="1" noTextEdit="1"/>
              </p:cNvSpPr>
              <p:nvPr/>
            </p:nvSpPr>
            <p:spPr>
              <a:xfrm>
                <a:off x="793376" y="1802775"/>
                <a:ext cx="10596283" cy="4396588"/>
              </a:xfrm>
              <a:prstGeom prst="rect">
                <a:avLst/>
              </a:prstGeom>
              <a:blipFill>
                <a:blip r:embed="rId3"/>
                <a:stretch>
                  <a:fillRect l="-863" r="-460" b="-1664"/>
                </a:stretch>
              </a:blipFill>
            </p:spPr>
            <p:txBody>
              <a:bodyPr/>
              <a:lstStyle/>
              <a:p>
                <a:r>
                  <a:rPr lang="en-ZA">
                    <a:noFill/>
                  </a:rPr>
                  <a:t> </a:t>
                </a:r>
              </a:p>
            </p:txBody>
          </p:sp>
        </mc:Fallback>
      </mc:AlternateContent>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3: Areas and Volume</a:t>
            </a:r>
          </a:p>
        </p:txBody>
      </p:sp>
    </p:spTree>
    <p:extLst>
      <p:ext uri="{BB962C8B-B14F-4D97-AF65-F5344CB8AC3E}">
        <p14:creationId xmlns:p14="http://schemas.microsoft.com/office/powerpoint/2010/main" val="1664150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Areas and Volume (continued)</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VOLUME</a:t>
                </a:r>
              </a:p>
              <a:p>
                <a:pPr>
                  <a:lnSpc>
                    <a:spcPct val="150000"/>
                  </a:lnSpc>
                </a:pPr>
                <a:r>
                  <a:rPr lang="en-GB" sz="2400" dirty="0">
                    <a:latin typeface="Arial" panose="020B0604020202020204" pitchFamily="34" charset="0"/>
                    <a:cs typeface="Arial" panose="020B0604020202020204" pitchFamily="34" charset="0"/>
                  </a:rPr>
                  <a:t>When calculating volumes, it will be noticed that the area calculation is done first, the area is then used with the depth to find the volume. The standard unit of measurement for volume is cubic metres (</a:t>
                </a:r>
                <a14:m>
                  <m:oMath xmlns:m="http://schemas.openxmlformats.org/officeDocument/2006/math">
                    <m:sSup>
                      <m:sSupPr>
                        <m:ctrlPr>
                          <a:rPr lang="en-GB" sz="2400" b="0" i="1" smtClean="0">
                            <a:latin typeface="Cambria Math" panose="02040503050406030204" pitchFamily="18" charset="0"/>
                            <a:cs typeface="Arial" panose="020B0604020202020204" pitchFamily="34" charset="0"/>
                          </a:rPr>
                        </m:ctrlPr>
                      </m:sSupPr>
                      <m:e>
                        <m:r>
                          <a:rPr lang="en-GB" sz="2400" b="0" i="1" smtClean="0">
                            <a:latin typeface="Cambria Math" panose="02040503050406030204" pitchFamily="18" charset="0"/>
                            <a:cs typeface="Arial" panose="020B0604020202020204" pitchFamily="34" charset="0"/>
                          </a:rPr>
                          <m:t>𝑚</m:t>
                        </m:r>
                      </m:e>
                      <m:sup>
                        <m:r>
                          <a:rPr lang="en-GB" sz="2400" b="0" i="1" smtClean="0">
                            <a:latin typeface="Cambria Math" panose="02040503050406030204" pitchFamily="18" charset="0"/>
                            <a:cs typeface="Arial" panose="020B0604020202020204" pitchFamily="34" charset="0"/>
                          </a:rPr>
                          <m:t>3</m:t>
                        </m:r>
                      </m:sup>
                    </m:sSup>
                  </m:oMath>
                </a14:m>
                <a:r>
                  <a:rPr lang="en-GB" sz="2400" dirty="0">
                    <a:latin typeface="Arial" panose="020B0604020202020204" pitchFamily="34" charset="0"/>
                    <a:cs typeface="Arial" panose="020B0604020202020204" pitchFamily="34" charset="0"/>
                  </a:rPr>
                  <a:t>). The formula for calculating the volume is given as:</a:t>
                </a:r>
              </a:p>
              <a:p>
                <a:pPr>
                  <a:lnSpc>
                    <a:spcPct val="150000"/>
                  </a:lnSpc>
                </a:pPr>
                <a:r>
                  <a:rPr lang="en-GB" sz="2400" dirty="0">
                    <a:latin typeface="Arial" panose="020B0604020202020204" pitchFamily="34" charset="0"/>
                    <a:cs typeface="Arial" panose="020B0604020202020204" pitchFamily="34" charset="0"/>
                  </a:rPr>
                  <a:t>Volume = </a:t>
                </a:r>
                <a14:m>
                  <m:oMath xmlns:m="http://schemas.openxmlformats.org/officeDocument/2006/math">
                    <m:r>
                      <a:rPr lang="en-GB" sz="2400" i="1" dirty="0" smtClean="0">
                        <a:latin typeface="Cambria Math" panose="02040503050406030204" pitchFamily="18" charset="0"/>
                        <a:cs typeface="Arial" panose="020B0604020202020204" pitchFamily="34" charset="0"/>
                      </a:rPr>
                      <m:t>𝑎𝑟𝑒𝑎</m:t>
                    </m:r>
                    <m:r>
                      <a:rPr lang="en-GB" sz="2400" b="0" i="1" dirty="0" smtClean="0">
                        <a:latin typeface="Cambria Math" panose="02040503050406030204" pitchFamily="18" charset="0"/>
                        <a:cs typeface="Arial" panose="020B0604020202020204" pitchFamily="34" charset="0"/>
                      </a:rPr>
                      <m:t>×</m:t>
                    </m:r>
                    <m:r>
                      <a:rPr lang="en-GB" sz="2400" i="1" dirty="0" smtClean="0">
                        <a:latin typeface="Cambria Math" panose="02040503050406030204" pitchFamily="18" charset="0"/>
                        <a:cs typeface="Arial" panose="020B0604020202020204" pitchFamily="34" charset="0"/>
                      </a:rPr>
                      <m:t>𝑑𝑒𝑝𝑡h</m:t>
                    </m:r>
                  </m:oMath>
                </a14:m>
                <a:r>
                  <a:rPr lang="en-GB" sz="2400" dirty="0">
                    <a:latin typeface="Arial" panose="020B0604020202020204" pitchFamily="34" charset="0"/>
                    <a:cs typeface="Arial" panose="020B0604020202020204" pitchFamily="34" charset="0"/>
                  </a:rPr>
                  <a:t>.</a:t>
                </a:r>
              </a:p>
            </p:txBody>
          </p:sp>
        </mc:Choice>
        <mc:Fallback xmlns="">
          <p:sp>
            <p:nvSpPr>
              <p:cNvPr id="12" name="TextBox 11">
                <a:extLst>
                  <a:ext uri="{FF2B5EF4-FFF2-40B4-BE49-F238E27FC236}">
                    <a16:creationId xmlns:a16="http://schemas.microsoft.com/office/drawing/2014/main" id="{4A32270A-B0A3-794E-ABA3-38B5164546B2}"/>
                  </a:ext>
                </a:extLst>
              </p:cNvPr>
              <p:cNvSpPr txBox="1">
                <a:spLocks noRot="1" noChangeAspect="1" noMove="1" noResize="1" noEditPoints="1" noAdjustHandles="1" noChangeArrowheads="1" noChangeShapeType="1" noTextEdit="1"/>
              </p:cNvSpPr>
              <p:nvPr/>
            </p:nvSpPr>
            <p:spPr>
              <a:xfrm>
                <a:off x="793376" y="1802775"/>
                <a:ext cx="10596283" cy="3347840"/>
              </a:xfrm>
              <a:prstGeom prst="rect">
                <a:avLst/>
              </a:prstGeom>
              <a:blipFill>
                <a:blip r:embed="rId3"/>
                <a:stretch>
                  <a:fillRect l="-863" r="-288" b="-3461"/>
                </a:stretch>
              </a:blipFill>
            </p:spPr>
            <p:txBody>
              <a:bodyPr/>
              <a:lstStyle/>
              <a:p>
                <a:r>
                  <a:rPr lang="en-ZA">
                    <a:noFill/>
                  </a:rPr>
                  <a:t> </a:t>
                </a:r>
              </a:p>
            </p:txBody>
          </p:sp>
        </mc:Fallback>
      </mc:AlternateContent>
    </p:spTree>
    <p:extLst>
      <p:ext uri="{BB962C8B-B14F-4D97-AF65-F5344CB8AC3E}">
        <p14:creationId xmlns:p14="http://schemas.microsoft.com/office/powerpoint/2010/main" val="2706002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DEFINITION</a:t>
            </a:r>
          </a:p>
          <a:p>
            <a:pPr>
              <a:lnSpc>
                <a:spcPct val="150000"/>
              </a:lnSpc>
            </a:pPr>
            <a:r>
              <a:rPr lang="en-GB" sz="2400" dirty="0">
                <a:latin typeface="Arial" panose="020B0604020202020204" pitchFamily="34" charset="0"/>
                <a:cs typeface="Arial" panose="020B0604020202020204" pitchFamily="34" charset="0"/>
              </a:rPr>
              <a:t>Chain surveying uses a tape or chain as the principal instrument for the accurate of measurement of lengths. It involves the location of points by the measurement of the distance. The chain survey team involves the surveyor and two chain people, one being the leader and the other being the follower. The equipment used includes items for measuring lines, for marking stations or points, and for setting out simple angles.</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4: Chain Surveying</a:t>
            </a:r>
          </a:p>
        </p:txBody>
      </p:sp>
    </p:spTree>
    <p:extLst>
      <p:ext uri="{BB962C8B-B14F-4D97-AF65-F5344CB8AC3E}">
        <p14:creationId xmlns:p14="http://schemas.microsoft.com/office/powerpoint/2010/main" val="2659659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Chain Surveying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LINEAR MEASUREMENT EQUIPMENT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Chain;</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Steel tape;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Synthetic tape;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Surveyor’s folding ruler.</a:t>
            </a:r>
          </a:p>
          <a:p>
            <a:pPr>
              <a:lnSpc>
                <a:spcPct val="150000"/>
              </a:lnSpc>
            </a:pP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6982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Chain Surveying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MARKING EQUIPMENT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Chain arrows;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Ranging rods;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Plumb rod.</a:t>
            </a:r>
          </a:p>
        </p:txBody>
      </p:sp>
    </p:spTree>
    <p:extLst>
      <p:ext uri="{BB962C8B-B14F-4D97-AF65-F5344CB8AC3E}">
        <p14:creationId xmlns:p14="http://schemas.microsoft.com/office/powerpoint/2010/main" val="7185162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Chain Surveying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131848"/>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EQUIPMENT FOR SETTING OUT SIMPLE ANGLES</a:t>
            </a:r>
          </a:p>
          <a:p>
            <a:pPr>
              <a:lnSpc>
                <a:spcPct val="150000"/>
              </a:lnSpc>
            </a:pPr>
            <a:endParaRPr lang="en-GB" sz="2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54EC5AE2-928C-4100-A007-063732AD7F6D}"/>
              </a:ext>
            </a:extLst>
          </p:cNvPr>
          <p:cNvPicPr>
            <a:picLocks noChangeAspect="1"/>
          </p:cNvPicPr>
          <p:nvPr/>
        </p:nvPicPr>
        <p:blipFill>
          <a:blip r:embed="rId3"/>
          <a:stretch>
            <a:fillRect/>
          </a:stretch>
        </p:blipFill>
        <p:spPr>
          <a:xfrm>
            <a:off x="669602" y="2934623"/>
            <a:ext cx="3381375" cy="2143125"/>
          </a:xfrm>
          <a:prstGeom prst="rect">
            <a:avLst/>
          </a:prstGeom>
        </p:spPr>
      </p:pic>
      <p:sp>
        <p:nvSpPr>
          <p:cNvPr id="3" name="Rectangle 2">
            <a:extLst>
              <a:ext uri="{FF2B5EF4-FFF2-40B4-BE49-F238E27FC236}">
                <a16:creationId xmlns:a16="http://schemas.microsoft.com/office/drawing/2014/main" id="{434A13EC-8818-42A0-9F1D-D904A6566F96}"/>
              </a:ext>
            </a:extLst>
          </p:cNvPr>
          <p:cNvSpPr/>
          <p:nvPr/>
        </p:nvSpPr>
        <p:spPr>
          <a:xfrm>
            <a:off x="793376" y="2467571"/>
            <a:ext cx="11301234" cy="461665"/>
          </a:xfrm>
          <a:prstGeom prst="rect">
            <a:avLst/>
          </a:prstGeom>
        </p:spPr>
        <p:txBody>
          <a:bodyPr wrap="square" numCol="3">
            <a:spAutoFit/>
          </a:bodyPr>
          <a:lstStyle/>
          <a:p>
            <a:r>
              <a:rPr lang="en-GB" sz="2400" dirty="0">
                <a:latin typeface="Arial" panose="020B0604020202020204" pitchFamily="34" charset="0"/>
                <a:cs typeface="Arial" panose="020B0604020202020204" pitchFamily="34" charset="0"/>
              </a:rPr>
              <a:t>Cross staff:</a:t>
            </a:r>
          </a:p>
          <a:p>
            <a:r>
              <a:rPr lang="en-GB" sz="2400" dirty="0">
                <a:latin typeface="Arial" panose="020B0604020202020204" pitchFamily="34" charset="0"/>
                <a:cs typeface="Arial" panose="020B0604020202020204" pitchFamily="34" charset="0"/>
              </a:rPr>
              <a:t>Optical square:</a:t>
            </a:r>
          </a:p>
          <a:p>
            <a:r>
              <a:rPr lang="en-GB" sz="2400" dirty="0">
                <a:latin typeface="Arial" panose="020B0604020202020204" pitchFamily="34" charset="0"/>
                <a:cs typeface="Arial" panose="020B0604020202020204" pitchFamily="34" charset="0"/>
              </a:rPr>
              <a:t>Abney level:</a:t>
            </a:r>
            <a:endParaRPr lang="en-ZA" sz="2400" dirty="0"/>
          </a:p>
        </p:txBody>
      </p:sp>
      <p:pic>
        <p:nvPicPr>
          <p:cNvPr id="4" name="Picture 3">
            <a:extLst>
              <a:ext uri="{FF2B5EF4-FFF2-40B4-BE49-F238E27FC236}">
                <a16:creationId xmlns:a16="http://schemas.microsoft.com/office/drawing/2014/main" id="{E7115D56-7C6D-40A1-9024-5F6FD7273ABC}"/>
              </a:ext>
            </a:extLst>
          </p:cNvPr>
          <p:cNvPicPr>
            <a:picLocks noChangeAspect="1"/>
          </p:cNvPicPr>
          <p:nvPr/>
        </p:nvPicPr>
        <p:blipFill>
          <a:blip r:embed="rId4"/>
          <a:stretch>
            <a:fillRect/>
          </a:stretch>
        </p:blipFill>
        <p:spPr>
          <a:xfrm>
            <a:off x="5467350" y="3101971"/>
            <a:ext cx="1257300" cy="1781175"/>
          </a:xfrm>
          <a:prstGeom prst="rect">
            <a:avLst/>
          </a:prstGeom>
        </p:spPr>
      </p:pic>
      <p:pic>
        <p:nvPicPr>
          <p:cNvPr id="6" name="Picture 5">
            <a:extLst>
              <a:ext uri="{FF2B5EF4-FFF2-40B4-BE49-F238E27FC236}">
                <a16:creationId xmlns:a16="http://schemas.microsoft.com/office/drawing/2014/main" id="{6448273A-2994-4AAE-A342-9C7BE58123BB}"/>
              </a:ext>
            </a:extLst>
          </p:cNvPr>
          <p:cNvPicPr>
            <a:picLocks noChangeAspect="1"/>
          </p:cNvPicPr>
          <p:nvPr/>
        </p:nvPicPr>
        <p:blipFill>
          <a:blip r:embed="rId5"/>
          <a:stretch>
            <a:fillRect/>
          </a:stretch>
        </p:blipFill>
        <p:spPr>
          <a:xfrm>
            <a:off x="7965894" y="3245878"/>
            <a:ext cx="3568091" cy="1355000"/>
          </a:xfrm>
          <a:prstGeom prst="rect">
            <a:avLst/>
          </a:prstGeom>
        </p:spPr>
      </p:pic>
    </p:spTree>
    <p:extLst>
      <p:ext uri="{BB962C8B-B14F-4D97-AF65-F5344CB8AC3E}">
        <p14:creationId xmlns:p14="http://schemas.microsoft.com/office/powerpoint/2010/main" val="3408407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Chain Surveying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STEP CHAIN SURVEYING</a:t>
            </a:r>
          </a:p>
          <a:p>
            <a:pPr>
              <a:lnSpc>
                <a:spcPct val="150000"/>
              </a:lnSpc>
            </a:pPr>
            <a:r>
              <a:rPr lang="en-GB" sz="2400" dirty="0">
                <a:latin typeface="Arial" panose="020B0604020202020204" pitchFamily="34" charset="0"/>
                <a:cs typeface="Arial" panose="020B0604020202020204" pitchFamily="34" charset="0"/>
              </a:rPr>
              <a:t>Chaining may be done either on a horizontal plane or a sloping plane. When taping is done on a sloping plane, to obtain the horizontal distance of the slope, step chaining is used.</a:t>
            </a:r>
          </a:p>
        </p:txBody>
      </p:sp>
      <p:pic>
        <p:nvPicPr>
          <p:cNvPr id="2" name="Picture 1">
            <a:extLst>
              <a:ext uri="{FF2B5EF4-FFF2-40B4-BE49-F238E27FC236}">
                <a16:creationId xmlns:a16="http://schemas.microsoft.com/office/drawing/2014/main" id="{71580788-276F-4A2B-8EC0-3352665A48F2}"/>
              </a:ext>
            </a:extLst>
          </p:cNvPr>
          <p:cNvPicPr>
            <a:picLocks noChangeAspect="1"/>
          </p:cNvPicPr>
          <p:nvPr/>
        </p:nvPicPr>
        <p:blipFill>
          <a:blip r:embed="rId3"/>
          <a:stretch>
            <a:fillRect/>
          </a:stretch>
        </p:blipFill>
        <p:spPr>
          <a:xfrm>
            <a:off x="3562204" y="4261640"/>
            <a:ext cx="5039678" cy="1927860"/>
          </a:xfrm>
          <a:prstGeom prst="rect">
            <a:avLst/>
          </a:prstGeom>
        </p:spPr>
      </p:pic>
    </p:spTree>
    <p:extLst>
      <p:ext uri="{BB962C8B-B14F-4D97-AF65-F5344CB8AC3E}">
        <p14:creationId xmlns:p14="http://schemas.microsoft.com/office/powerpoint/2010/main" val="3091466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Chain Surveying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IMPORTANT FACTORS IN DETERMINING THE SELECTION OF TRIANGLES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Triangle should be well conditioned (situated).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number of lines should be kept to a minimum.</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Lengths of offsets should be as short as possible.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Lines should free from obstruction.</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All triangles must be provided with a check.</a:t>
            </a:r>
          </a:p>
        </p:txBody>
      </p:sp>
    </p:spTree>
    <p:extLst>
      <p:ext uri="{BB962C8B-B14F-4D97-AF65-F5344CB8AC3E}">
        <p14:creationId xmlns:p14="http://schemas.microsoft.com/office/powerpoint/2010/main" val="7448889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Chain Surveying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OBSTACLES TO CHAINING (TAPING)</a:t>
            </a:r>
          </a:p>
          <a:p>
            <a:pPr>
              <a:lnSpc>
                <a:spcPct val="150000"/>
              </a:lnSpc>
            </a:pPr>
            <a:r>
              <a:rPr lang="en-GB" sz="2400" dirty="0">
                <a:latin typeface="Arial" panose="020B0604020202020204" pitchFamily="34" charset="0"/>
                <a:cs typeface="Arial" panose="020B0604020202020204" pitchFamily="34" charset="0"/>
              </a:rPr>
              <a:t>Chain lines should be arranged, as far as possible, to avoid obstructions, but there are obstacles that cannot be avoided, even after a careful preliminary survey. There are obstacles, such as a hill, which are obstacles to the line of sight but not to measurement, a pond, building, river or busy main road which are obstacles to measurement but not to sight. There are various methods that are applied to overcome these problems.</a:t>
            </a:r>
          </a:p>
        </p:txBody>
      </p:sp>
    </p:spTree>
    <p:extLst>
      <p:ext uri="{BB962C8B-B14F-4D97-AF65-F5344CB8AC3E}">
        <p14:creationId xmlns:p14="http://schemas.microsoft.com/office/powerpoint/2010/main" val="2952944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General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PURPOSE OF SURVEYING</a:t>
            </a:r>
          </a:p>
          <a:p>
            <a:pPr>
              <a:lnSpc>
                <a:spcPct val="150000"/>
              </a:lnSpc>
            </a:pPr>
            <a:r>
              <a:rPr lang="en-GB" sz="2400" dirty="0">
                <a:latin typeface="Arial" panose="020B0604020202020204" pitchFamily="34" charset="0"/>
                <a:cs typeface="Arial" panose="020B0604020202020204" pitchFamily="34" charset="0"/>
              </a:rPr>
              <a:t>The purpose is to prepare survey drawings, such as maps, plans, cross sections or elevation drawings, with profiles which have all the necessary information about natural and manmade features. These are then used by the architect and the engineer to work on the design of the proposed structure. The final plan is then given to the surveyor who ‘sets out’ the work which might be construction projects such as roads, railways, reservoirs and buildings.</a:t>
            </a:r>
          </a:p>
        </p:txBody>
      </p:sp>
    </p:spTree>
    <p:extLst>
      <p:ext uri="{BB962C8B-B14F-4D97-AF65-F5344CB8AC3E}">
        <p14:creationId xmlns:p14="http://schemas.microsoft.com/office/powerpoint/2010/main" val="2129962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Chain Surveying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ELECTRONIC DISTANCE MEASUREMENT (EDM)</a:t>
            </a:r>
          </a:p>
          <a:p>
            <a:pPr>
              <a:lnSpc>
                <a:spcPct val="150000"/>
              </a:lnSpc>
            </a:pPr>
            <a:r>
              <a:rPr lang="en-GB" sz="2400" dirty="0">
                <a:latin typeface="Arial" panose="020B0604020202020204" pitchFamily="34" charset="0"/>
                <a:cs typeface="Arial" panose="020B0604020202020204" pitchFamily="34" charset="0"/>
              </a:rPr>
              <a:t>The EDM is an instrument that measures distance using light and radio waves. The distance is measured by calculating the time difference between a transmitted pulse and a return pulse or the phase difference between a transmitted and a reflected beam of radiation.</a:t>
            </a:r>
          </a:p>
        </p:txBody>
      </p:sp>
      <p:pic>
        <p:nvPicPr>
          <p:cNvPr id="2" name="Picture 1">
            <a:extLst>
              <a:ext uri="{FF2B5EF4-FFF2-40B4-BE49-F238E27FC236}">
                <a16:creationId xmlns:a16="http://schemas.microsoft.com/office/drawing/2014/main" id="{BA43D688-31D6-47F0-8A4B-90050C8AE788}"/>
              </a:ext>
            </a:extLst>
          </p:cNvPr>
          <p:cNvPicPr>
            <a:picLocks noChangeAspect="1"/>
          </p:cNvPicPr>
          <p:nvPr/>
        </p:nvPicPr>
        <p:blipFill>
          <a:blip r:embed="rId3"/>
          <a:stretch>
            <a:fillRect/>
          </a:stretch>
        </p:blipFill>
        <p:spPr>
          <a:xfrm>
            <a:off x="9575385" y="4327425"/>
            <a:ext cx="1814274" cy="1796850"/>
          </a:xfrm>
          <a:prstGeom prst="rect">
            <a:avLst/>
          </a:prstGeom>
        </p:spPr>
      </p:pic>
    </p:spTree>
    <p:extLst>
      <p:ext uri="{BB962C8B-B14F-4D97-AF65-F5344CB8AC3E}">
        <p14:creationId xmlns:p14="http://schemas.microsoft.com/office/powerpoint/2010/main" val="2355022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ACCURACY AND PRECISION</a:t>
            </a:r>
          </a:p>
          <a:p>
            <a:pPr>
              <a:lnSpc>
                <a:spcPct val="150000"/>
              </a:lnSpc>
            </a:pPr>
            <a:r>
              <a:rPr lang="en-GB" sz="2400" dirty="0">
                <a:latin typeface="Arial" panose="020B0604020202020204" pitchFamily="34" charset="0"/>
                <a:cs typeface="Arial" panose="020B0604020202020204" pitchFamily="34" charset="0"/>
              </a:rPr>
              <a:t>“Accuracy” refers to how closely a measurement or observation is, to measuring a “true value,” since measurements and observations are always subject to error. “Precision” refers to how closely repeated measurements or observations come to duplicating measured or observed values.</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5: Linear Measurement Corrections</a:t>
            </a:r>
          </a:p>
        </p:txBody>
      </p:sp>
    </p:spTree>
    <p:extLst>
      <p:ext uri="{BB962C8B-B14F-4D97-AF65-F5344CB8AC3E}">
        <p14:creationId xmlns:p14="http://schemas.microsoft.com/office/powerpoint/2010/main" val="36675249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Linear Measurement Corrections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ERRORS AND MISTAKES IN SURVEY MEASUREMENTS</a:t>
            </a:r>
          </a:p>
          <a:p>
            <a:pPr>
              <a:lnSpc>
                <a:spcPct val="150000"/>
              </a:lnSpc>
            </a:pPr>
            <a:r>
              <a:rPr lang="en-GB" sz="2400" b="1" dirty="0">
                <a:latin typeface="Arial" panose="020B0604020202020204" pitchFamily="34" charset="0"/>
                <a:cs typeface="Arial" panose="020B0604020202020204" pitchFamily="34" charset="0"/>
              </a:rPr>
              <a:t>Mistakes</a:t>
            </a:r>
            <a:r>
              <a:rPr lang="en-GB" sz="2400" dirty="0">
                <a:latin typeface="Arial" panose="020B0604020202020204" pitchFamily="34" charset="0"/>
                <a:cs typeface="Arial" panose="020B0604020202020204" pitchFamily="34" charset="0"/>
              </a:rPr>
              <a:t>: Are avoidable blunders which occur because of carelessness or a temporary mental lapse. They include incorrect readings and booking of observations and the use of erroneous data in calculations.</a:t>
            </a:r>
          </a:p>
          <a:p>
            <a:pPr>
              <a:lnSpc>
                <a:spcPct val="150000"/>
              </a:lnSpc>
            </a:pPr>
            <a:r>
              <a:rPr lang="en-GB" sz="2400" b="1" dirty="0">
                <a:latin typeface="Arial" panose="020B0604020202020204" pitchFamily="34" charset="0"/>
                <a:cs typeface="Arial" panose="020B0604020202020204" pitchFamily="34" charset="0"/>
              </a:rPr>
              <a:t>Constant errors</a:t>
            </a:r>
            <a:r>
              <a:rPr lang="en-GB" sz="2400" dirty="0">
                <a:latin typeface="Arial" panose="020B0604020202020204" pitchFamily="34" charset="0"/>
                <a:cs typeface="Arial" panose="020B0604020202020204" pitchFamily="34" charset="0"/>
              </a:rPr>
              <a:t>: Are those which have the same magnitude and algebraic sign. The errors can be caused either by the apparatus itself or external circumstances to the apparatus.</a:t>
            </a:r>
          </a:p>
        </p:txBody>
      </p:sp>
    </p:spTree>
    <p:extLst>
      <p:ext uri="{BB962C8B-B14F-4D97-AF65-F5344CB8AC3E}">
        <p14:creationId xmlns:p14="http://schemas.microsoft.com/office/powerpoint/2010/main" val="36417366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Linear Measurement Corrections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ERRORS AND MISTAKES IN SURVEY MEASUREMENTS (CONT)</a:t>
            </a:r>
          </a:p>
          <a:p>
            <a:pPr>
              <a:lnSpc>
                <a:spcPct val="150000"/>
              </a:lnSpc>
            </a:pPr>
            <a:r>
              <a:rPr lang="en-GB" sz="2400" b="1" dirty="0">
                <a:latin typeface="Arial" panose="020B0604020202020204" pitchFamily="34" charset="0"/>
                <a:cs typeface="Arial" panose="020B0604020202020204" pitchFamily="34" charset="0"/>
              </a:rPr>
              <a:t>Systematic errors</a:t>
            </a:r>
            <a:r>
              <a:rPr lang="en-GB" sz="2400" dirty="0">
                <a:latin typeface="Arial" panose="020B0604020202020204" pitchFamily="34" charset="0"/>
                <a:cs typeface="Arial" panose="020B0604020202020204" pitchFamily="34" charset="0"/>
              </a:rPr>
              <a:t>: Are errors which depend, for their magnitude and sign, upon external circumstances such as temperature changes, the slope of land etc., and they tend to produce cumulative effects.</a:t>
            </a:r>
          </a:p>
          <a:p>
            <a:pPr>
              <a:lnSpc>
                <a:spcPct val="150000"/>
              </a:lnSpc>
            </a:pPr>
            <a:r>
              <a:rPr lang="en-GB" sz="2400" b="1" dirty="0">
                <a:latin typeface="Arial" panose="020B0604020202020204" pitchFamily="34" charset="0"/>
                <a:cs typeface="Arial" panose="020B0604020202020204" pitchFamily="34" charset="0"/>
              </a:rPr>
              <a:t>Accidental errors</a:t>
            </a:r>
            <a:r>
              <a:rPr lang="en-GB" sz="2400" dirty="0">
                <a:latin typeface="Arial" panose="020B0604020202020204" pitchFamily="34" charset="0"/>
                <a:cs typeface="Arial" panose="020B0604020202020204" pitchFamily="34" charset="0"/>
              </a:rPr>
              <a:t>: Are small errors in observation which cannot be detected by the human eye under normal surveying conditions. Accidental errors are human errors not caused by carelessness.</a:t>
            </a:r>
          </a:p>
        </p:txBody>
      </p:sp>
    </p:spTree>
    <p:extLst>
      <p:ext uri="{BB962C8B-B14F-4D97-AF65-F5344CB8AC3E}">
        <p14:creationId xmlns:p14="http://schemas.microsoft.com/office/powerpoint/2010/main" val="7704544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Linear Measurement Corrections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TAPING ERROR CORRECTION</a:t>
            </a:r>
          </a:p>
          <a:p>
            <a:pPr>
              <a:lnSpc>
                <a:spcPct val="150000"/>
              </a:lnSpc>
            </a:pPr>
            <a:r>
              <a:rPr lang="en-GB" sz="2400" dirty="0">
                <a:latin typeface="Arial" panose="020B0604020202020204" pitchFamily="34" charset="0"/>
                <a:cs typeface="Arial" panose="020B0604020202020204" pitchFamily="34" charset="0"/>
              </a:rPr>
              <a:t>Measuring tape manufacturers do not usually guarantee the exact length of tapes; as a result tapes are standardised. Standardisation is a process whereby the standard temperature and tension are determined when the tape is the exact length.</a:t>
            </a:r>
          </a:p>
        </p:txBody>
      </p:sp>
    </p:spTree>
    <p:extLst>
      <p:ext uri="{BB962C8B-B14F-4D97-AF65-F5344CB8AC3E}">
        <p14:creationId xmlns:p14="http://schemas.microsoft.com/office/powerpoint/2010/main" val="28076450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DEFINITION</a:t>
            </a:r>
          </a:p>
          <a:p>
            <a:pPr>
              <a:lnSpc>
                <a:spcPct val="150000"/>
              </a:lnSpc>
            </a:pPr>
            <a:r>
              <a:rPr lang="en-GB" sz="2400" dirty="0">
                <a:latin typeface="Arial" panose="020B0604020202020204" pitchFamily="34" charset="0"/>
                <a:cs typeface="Arial" panose="020B0604020202020204" pitchFamily="34" charset="0"/>
              </a:rPr>
              <a:t>Levelling is determining the relative elevations or heights of points using a dumpy level or automatic level.</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6: Levelling</a:t>
            </a:r>
          </a:p>
        </p:txBody>
      </p:sp>
    </p:spTree>
    <p:extLst>
      <p:ext uri="{BB962C8B-B14F-4D97-AF65-F5344CB8AC3E}">
        <p14:creationId xmlns:p14="http://schemas.microsoft.com/office/powerpoint/2010/main" val="12640476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Levelling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USE OF LEVELLING</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It is used when highways, railroads, canals, sewers etc, are constructed.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Setting out of the elevation construction projects as indicated on the plan.</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Heights determined are used to calculate the volume of earthworks and other materials.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Levelling is also used to investigate drainage characteristics of some areas.</a:t>
            </a:r>
          </a:p>
        </p:txBody>
      </p:sp>
    </p:spTree>
    <p:extLst>
      <p:ext uri="{BB962C8B-B14F-4D97-AF65-F5344CB8AC3E}">
        <p14:creationId xmlns:p14="http://schemas.microsoft.com/office/powerpoint/2010/main" val="1026783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Levelling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7785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LEVELLING EQUIPMENT</a:t>
            </a:r>
          </a:p>
        </p:txBody>
      </p:sp>
      <p:sp>
        <p:nvSpPr>
          <p:cNvPr id="2" name="Rectangle 1">
            <a:extLst>
              <a:ext uri="{FF2B5EF4-FFF2-40B4-BE49-F238E27FC236}">
                <a16:creationId xmlns:a16="http://schemas.microsoft.com/office/drawing/2014/main" id="{85A21422-8562-4235-B9F6-E84831FE848E}"/>
              </a:ext>
            </a:extLst>
          </p:cNvPr>
          <p:cNvSpPr/>
          <p:nvPr/>
        </p:nvSpPr>
        <p:spPr>
          <a:xfrm>
            <a:off x="669602" y="2318703"/>
            <a:ext cx="10729022" cy="2862322"/>
          </a:xfrm>
          <a:prstGeom prst="rect">
            <a:avLst/>
          </a:prstGeom>
        </p:spPr>
        <p:txBody>
          <a:bodyPr wrap="square" numCol="2">
            <a:spAutoFit/>
          </a:bodyPr>
          <a:lstStyle/>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Traveller or boning rod;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Change plate;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Staff bubble;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Tripod stand;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Dumpy level;</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Tilting level;</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Automatic level;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Bubble tube.</a:t>
            </a:r>
          </a:p>
        </p:txBody>
      </p:sp>
    </p:spTree>
    <p:extLst>
      <p:ext uri="{BB962C8B-B14F-4D97-AF65-F5344CB8AC3E}">
        <p14:creationId xmlns:p14="http://schemas.microsoft.com/office/powerpoint/2010/main" val="15824319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Levelling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TELESCOPE FOCUSING</a:t>
            </a:r>
          </a:p>
          <a:p>
            <a:pPr>
              <a:lnSpc>
                <a:spcPct val="150000"/>
              </a:lnSpc>
            </a:pPr>
            <a:r>
              <a:rPr lang="en-GB" sz="2400" dirty="0">
                <a:latin typeface="Arial" panose="020B0604020202020204" pitchFamily="34" charset="0"/>
                <a:cs typeface="Arial" panose="020B0604020202020204" pitchFamily="34" charset="0"/>
              </a:rPr>
              <a:t>For accurate work when observing a target, both the cross-hairs of the reticule and the distant target object must be in sharp focus. This is done by focusing on the cross hairs first then the target, by bringing the image of the target object into exactly the same plane as the cross-hairs.</a:t>
            </a:r>
          </a:p>
        </p:txBody>
      </p:sp>
    </p:spTree>
    <p:extLst>
      <p:ext uri="{BB962C8B-B14F-4D97-AF65-F5344CB8AC3E}">
        <p14:creationId xmlns:p14="http://schemas.microsoft.com/office/powerpoint/2010/main" val="28011375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Levelling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METHODS OF LEVELLING</a:t>
            </a:r>
          </a:p>
          <a:p>
            <a:pPr>
              <a:lnSpc>
                <a:spcPct val="150000"/>
              </a:lnSpc>
            </a:pPr>
            <a:r>
              <a:rPr lang="en-GB" sz="2400" dirty="0">
                <a:latin typeface="Arial" panose="020B0604020202020204" pitchFamily="34" charset="0"/>
                <a:cs typeface="Arial" panose="020B0604020202020204" pitchFamily="34" charset="0"/>
              </a:rPr>
              <a:t>There are three methods of levelling:</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Differential levelling;</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Trigonometric levelling;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Barometric levelling.</a:t>
            </a:r>
          </a:p>
        </p:txBody>
      </p:sp>
    </p:spTree>
    <p:extLst>
      <p:ext uri="{BB962C8B-B14F-4D97-AF65-F5344CB8AC3E}">
        <p14:creationId xmlns:p14="http://schemas.microsoft.com/office/powerpoint/2010/main" val="26550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General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TYPES OF SURVEYING</a:t>
            </a:r>
          </a:p>
          <a:p>
            <a:pPr>
              <a:lnSpc>
                <a:spcPct val="150000"/>
              </a:lnSpc>
            </a:pPr>
            <a:r>
              <a:rPr lang="en-GB" sz="2400" dirty="0">
                <a:latin typeface="Arial" panose="020B0604020202020204" pitchFamily="34" charset="0"/>
                <a:cs typeface="Arial" panose="020B0604020202020204" pitchFamily="34" charset="0"/>
              </a:rPr>
              <a:t>Different types of surveying include: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Plane surveying;</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Topographic survey;</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Cadastral surveying;</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Engineering surveying;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Geodetic surveying.</a:t>
            </a:r>
          </a:p>
        </p:txBody>
      </p:sp>
    </p:spTree>
    <p:extLst>
      <p:ext uri="{BB962C8B-B14F-4D97-AF65-F5344CB8AC3E}">
        <p14:creationId xmlns:p14="http://schemas.microsoft.com/office/powerpoint/2010/main" val="40050110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Levelling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LEVELLING PROCEDURE (FIRST POSITION OF THE LEVEL)</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level is set up at P where BM may be observed and readings taken at point A, B and C.</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first reading is taken with the staff on a point of known reduced level.</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which is the benchmark. The reading is recorded as the back-sight.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staff is held at A and B, in turn, and recorded as intermediate sights.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A change point is chosen at C owing to the nature of the ground. The reading is taken and recorded as the foresight.</a:t>
            </a:r>
          </a:p>
        </p:txBody>
      </p:sp>
    </p:spTree>
    <p:extLst>
      <p:ext uri="{BB962C8B-B14F-4D97-AF65-F5344CB8AC3E}">
        <p14:creationId xmlns:p14="http://schemas.microsoft.com/office/powerpoint/2010/main" val="11188869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Levelling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LEVELLING PROCEDURE (SECOND POSITION OF THE LEVEL)</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staff remains at point C and the level is moved to Q, set up and levelled.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reading on the staff at C, the change point, is taken and recorded as the BS.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Followed by intermediate sights D, E and F etc. until another change point is required.</a:t>
            </a:r>
          </a:p>
        </p:txBody>
      </p:sp>
    </p:spTree>
    <p:extLst>
      <p:ext uri="{BB962C8B-B14F-4D97-AF65-F5344CB8AC3E}">
        <p14:creationId xmlns:p14="http://schemas.microsoft.com/office/powerpoint/2010/main" val="39038955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Levelling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THEODOLITE</a:t>
            </a:r>
          </a:p>
          <a:p>
            <a:pPr>
              <a:lnSpc>
                <a:spcPct val="150000"/>
              </a:lnSpc>
            </a:pPr>
            <a:r>
              <a:rPr lang="en-GB" sz="2400" dirty="0">
                <a:latin typeface="Arial" panose="020B0604020202020204" pitchFamily="34" charset="0"/>
                <a:cs typeface="Arial" panose="020B0604020202020204" pitchFamily="34" charset="0"/>
              </a:rPr>
              <a:t>This instrument is ideal for </a:t>
            </a:r>
            <a:r>
              <a:rPr lang="en-GB" sz="2400" dirty="0" err="1">
                <a:latin typeface="Arial" panose="020B0604020202020204" pitchFamily="34" charset="0"/>
                <a:cs typeface="Arial" panose="020B0604020202020204" pitchFamily="34" charset="0"/>
              </a:rPr>
              <a:t>tacheometric</a:t>
            </a:r>
            <a:r>
              <a:rPr lang="en-GB" sz="2400" dirty="0">
                <a:latin typeface="Arial" panose="020B0604020202020204" pitchFamily="34" charset="0"/>
                <a:cs typeface="Arial" panose="020B0604020202020204" pitchFamily="34" charset="0"/>
              </a:rPr>
              <a:t> and traverse surveying, but not for differential survey.</a:t>
            </a:r>
          </a:p>
        </p:txBody>
      </p:sp>
      <p:pic>
        <p:nvPicPr>
          <p:cNvPr id="2" name="Picture 1">
            <a:extLst>
              <a:ext uri="{FF2B5EF4-FFF2-40B4-BE49-F238E27FC236}">
                <a16:creationId xmlns:a16="http://schemas.microsoft.com/office/drawing/2014/main" id="{1E7DCEAE-11D9-4BCD-BB30-8AC6F4835EFA}"/>
              </a:ext>
            </a:extLst>
          </p:cNvPr>
          <p:cNvPicPr>
            <a:picLocks noChangeAspect="1"/>
          </p:cNvPicPr>
          <p:nvPr/>
        </p:nvPicPr>
        <p:blipFill>
          <a:blip r:embed="rId3"/>
          <a:stretch>
            <a:fillRect/>
          </a:stretch>
        </p:blipFill>
        <p:spPr>
          <a:xfrm>
            <a:off x="7168095" y="3141500"/>
            <a:ext cx="4029075" cy="3048000"/>
          </a:xfrm>
          <a:prstGeom prst="rect">
            <a:avLst/>
          </a:prstGeom>
        </p:spPr>
      </p:pic>
    </p:spTree>
    <p:extLst>
      <p:ext uri="{BB962C8B-B14F-4D97-AF65-F5344CB8AC3E}">
        <p14:creationId xmlns:p14="http://schemas.microsoft.com/office/powerpoint/2010/main" val="5467258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Levelling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COLLIMATION ERROR</a:t>
            </a:r>
          </a:p>
          <a:p>
            <a:pPr>
              <a:lnSpc>
                <a:spcPct val="150000"/>
              </a:lnSpc>
            </a:pPr>
            <a:r>
              <a:rPr lang="en-GB" sz="2400" dirty="0">
                <a:latin typeface="Arial" panose="020B0604020202020204" pitchFamily="34" charset="0"/>
                <a:cs typeface="Arial" panose="020B0604020202020204" pitchFamily="34" charset="0"/>
              </a:rPr>
              <a:t>It occurs when the collimation line is not truly horizontal when the instrument is level. It is possible to determine the collimation error and reduce its size using the two peg test.</a:t>
            </a:r>
          </a:p>
        </p:txBody>
      </p:sp>
    </p:spTree>
    <p:extLst>
      <p:ext uri="{BB962C8B-B14F-4D97-AF65-F5344CB8AC3E}">
        <p14:creationId xmlns:p14="http://schemas.microsoft.com/office/powerpoint/2010/main" val="42824735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Levelling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HANDS SIGNALS</a:t>
            </a:r>
          </a:p>
          <a:p>
            <a:pPr>
              <a:lnSpc>
                <a:spcPct val="150000"/>
              </a:lnSpc>
            </a:pPr>
            <a:r>
              <a:rPr lang="en-GB" sz="2400" dirty="0">
                <a:latin typeface="Arial" panose="020B0604020202020204" pitchFamily="34" charset="0"/>
                <a:cs typeface="Arial" panose="020B0604020202020204" pitchFamily="34" charset="0"/>
              </a:rPr>
              <a:t>The distance between the person operating the levelling instrument and the person holding the staff is sometimes huge. With one person being far away from the other, the best way of communication is to use hand signals.</a:t>
            </a:r>
          </a:p>
        </p:txBody>
      </p:sp>
    </p:spTree>
    <p:extLst>
      <p:ext uri="{BB962C8B-B14F-4D97-AF65-F5344CB8AC3E}">
        <p14:creationId xmlns:p14="http://schemas.microsoft.com/office/powerpoint/2010/main" val="33929434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DEFINITION OF COMPASS SURVEYING</a:t>
            </a:r>
          </a:p>
          <a:p>
            <a:pPr>
              <a:lnSpc>
                <a:spcPct val="150000"/>
              </a:lnSpc>
            </a:pPr>
            <a:r>
              <a:rPr lang="en-GB" sz="2400" dirty="0">
                <a:latin typeface="Arial" panose="020B0604020202020204" pitchFamily="34" charset="0"/>
                <a:cs typeface="Arial" panose="020B0604020202020204" pitchFamily="34" charset="0"/>
              </a:rPr>
              <a:t>Compass surveying is the location of points by measuring compass bearings (angles). It is used to ascertain magnetic north, direction.</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7: Compass Surveying</a:t>
            </a:r>
          </a:p>
        </p:txBody>
      </p:sp>
    </p:spTree>
    <p:extLst>
      <p:ext uri="{BB962C8B-B14F-4D97-AF65-F5344CB8AC3E}">
        <p14:creationId xmlns:p14="http://schemas.microsoft.com/office/powerpoint/2010/main" val="1234555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7: Compass Surveying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PRINCIPLE OF COMPASS SURVEYING</a:t>
            </a:r>
          </a:p>
          <a:p>
            <a:pPr>
              <a:lnSpc>
                <a:spcPct val="150000"/>
              </a:lnSpc>
            </a:pPr>
            <a:r>
              <a:rPr lang="en-GB" sz="2400" dirty="0">
                <a:latin typeface="Arial" panose="020B0604020202020204" pitchFamily="34" charset="0"/>
                <a:cs typeface="Arial" panose="020B0604020202020204" pitchFamily="34" charset="0"/>
              </a:rPr>
              <a:t>The principle of surveying is traversing, which consists of a number of connected survey lines. The lengths of the legs are measured with a chain and the directions are measured with an angle measuring instrument. In one of the traverse methods, the angles are measured with a compass, hence the method is called compass traversing.</a:t>
            </a:r>
          </a:p>
        </p:txBody>
      </p:sp>
    </p:spTree>
    <p:extLst>
      <p:ext uri="{BB962C8B-B14F-4D97-AF65-F5344CB8AC3E}">
        <p14:creationId xmlns:p14="http://schemas.microsoft.com/office/powerpoint/2010/main" val="14168041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7: Compass Surveying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MAGNETIC COMPASSES</a:t>
            </a:r>
          </a:p>
          <a:p>
            <a:pPr>
              <a:lnSpc>
                <a:spcPct val="150000"/>
              </a:lnSpc>
            </a:pPr>
            <a:r>
              <a:rPr lang="en-GB" sz="2400" dirty="0">
                <a:latin typeface="Arial" panose="020B0604020202020204" pitchFamily="34" charset="0"/>
                <a:cs typeface="Arial" panose="020B0604020202020204" pitchFamily="34" charset="0"/>
              </a:rPr>
              <a:t>There are two main types of magnetic compasses used in surveying; the surveyor’s compass and the prismatic compass. The surveyor’s compass is usually the larger and more accurate instrument, and is mostly used on a stand or tripod. The prismatic compass is often a small instrument which is hand-held for observing and thus employed in less accurate work.</a:t>
            </a:r>
          </a:p>
        </p:txBody>
      </p:sp>
    </p:spTree>
    <p:extLst>
      <p:ext uri="{BB962C8B-B14F-4D97-AF65-F5344CB8AC3E}">
        <p14:creationId xmlns:p14="http://schemas.microsoft.com/office/powerpoint/2010/main" val="3783068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7: Compass Surveying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SYSTEMS USED TO EXPRESS BEARINGS</a:t>
            </a:r>
          </a:p>
          <a:p>
            <a:pPr>
              <a:lnSpc>
                <a:spcPct val="150000"/>
              </a:lnSpc>
            </a:pPr>
            <a:r>
              <a:rPr lang="en-GB" sz="2400" b="1" dirty="0">
                <a:latin typeface="Arial" panose="020B0604020202020204" pitchFamily="34" charset="0"/>
                <a:cs typeface="Arial" panose="020B0604020202020204" pitchFamily="34" charset="0"/>
              </a:rPr>
              <a:t>Whole circle bearing (WCB): </a:t>
            </a:r>
            <a:r>
              <a:rPr lang="en-GB" sz="2400" dirty="0">
                <a:latin typeface="Arial" panose="020B0604020202020204" pitchFamily="34" charset="0"/>
                <a:cs typeface="Arial" panose="020B0604020202020204" pitchFamily="34" charset="0"/>
              </a:rPr>
              <a:t>This is the bearing of a line measured in a clockwise direction from true north towards the line and varies from 0 to 360 degrees.</a:t>
            </a:r>
          </a:p>
          <a:p>
            <a:pPr>
              <a:lnSpc>
                <a:spcPct val="150000"/>
              </a:lnSpc>
            </a:pPr>
            <a:r>
              <a:rPr lang="en-GB" sz="2400" b="1" dirty="0">
                <a:latin typeface="Arial" panose="020B0604020202020204" pitchFamily="34" charset="0"/>
                <a:cs typeface="Arial" panose="020B0604020202020204" pitchFamily="34" charset="0"/>
              </a:rPr>
              <a:t>Quadrantal Bearing (QB)</a:t>
            </a:r>
            <a:r>
              <a:rPr lang="en-GB" sz="2400" dirty="0">
                <a:latin typeface="Arial" panose="020B0604020202020204" pitchFamily="34" charset="0"/>
                <a:cs typeface="Arial" panose="020B0604020202020204" pitchFamily="34" charset="0"/>
              </a:rPr>
              <a:t>: In this system the bearing of a line is measured eastward or westward from north or south whichever is nearer. The directions can be either clockwise or anti clockwise depending upon the position of the line.</a:t>
            </a:r>
          </a:p>
        </p:txBody>
      </p:sp>
    </p:spTree>
    <p:extLst>
      <p:ext uri="{BB962C8B-B14F-4D97-AF65-F5344CB8AC3E}">
        <p14:creationId xmlns:p14="http://schemas.microsoft.com/office/powerpoint/2010/main" val="8970894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7: Compass Surveying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DETERMINATION OF MAGNETIC BEARING AND TRUE BEARING</a:t>
            </a:r>
          </a:p>
          <a:p>
            <a:pPr>
              <a:lnSpc>
                <a:spcPct val="150000"/>
              </a:lnSpc>
            </a:pPr>
            <a:r>
              <a:rPr lang="en-GB" sz="2400" b="1" dirty="0">
                <a:latin typeface="Arial" panose="020B0604020202020204" pitchFamily="34" charset="0"/>
                <a:cs typeface="Arial" panose="020B0604020202020204" pitchFamily="34" charset="0"/>
              </a:rPr>
              <a:t>Magnetic bearing </a:t>
            </a:r>
            <a:r>
              <a:rPr lang="en-GB" sz="2400" dirty="0">
                <a:latin typeface="Arial" panose="020B0604020202020204" pitchFamily="34" charset="0"/>
                <a:cs typeface="Arial" panose="020B0604020202020204" pitchFamily="34" charset="0"/>
              </a:rPr>
              <a:t>of a line is the bearing of a line measured from the magnetic north. It can be given as a WCB measured from true north or QB, but when calculating the true bearing the QB must be converted to WCB. </a:t>
            </a:r>
          </a:p>
          <a:p>
            <a:pPr>
              <a:lnSpc>
                <a:spcPct val="150000"/>
              </a:lnSpc>
            </a:pPr>
            <a:r>
              <a:rPr lang="en-GB" sz="2400" b="1" dirty="0">
                <a:latin typeface="Arial" panose="020B0604020202020204" pitchFamily="34" charset="0"/>
                <a:cs typeface="Arial" panose="020B0604020202020204" pitchFamily="34" charset="0"/>
              </a:rPr>
              <a:t>True bearing </a:t>
            </a:r>
            <a:r>
              <a:rPr lang="en-GB" sz="2400" dirty="0">
                <a:latin typeface="Arial" panose="020B0604020202020204" pitchFamily="34" charset="0"/>
                <a:cs typeface="Arial" panose="020B0604020202020204" pitchFamily="34" charset="0"/>
              </a:rPr>
              <a:t>of a line is the horizontal angle between true north and the survey line. It is measured from true north in a clockwise direction. It can be given as a WCB or QB.</a:t>
            </a:r>
          </a:p>
        </p:txBody>
      </p:sp>
    </p:spTree>
    <p:extLst>
      <p:ext uri="{BB962C8B-B14F-4D97-AF65-F5344CB8AC3E}">
        <p14:creationId xmlns:p14="http://schemas.microsoft.com/office/powerpoint/2010/main" val="3577466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General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131848"/>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METHODS (TECHNIQUES) OF SURVEYING</a:t>
            </a:r>
          </a:p>
          <a:p>
            <a:pPr>
              <a:lnSpc>
                <a:spcPct val="150000"/>
              </a:lnSpc>
            </a:pPr>
            <a:r>
              <a:rPr lang="en-GB" sz="2400" dirty="0">
                <a:latin typeface="Arial" panose="020B0604020202020204" pitchFamily="34" charset="0"/>
                <a:cs typeface="Arial" panose="020B0604020202020204" pitchFamily="34" charset="0"/>
              </a:rPr>
              <a:t>The following are the important methods:</a:t>
            </a:r>
          </a:p>
        </p:txBody>
      </p:sp>
      <p:sp>
        <p:nvSpPr>
          <p:cNvPr id="2" name="Rectangle 1">
            <a:extLst>
              <a:ext uri="{FF2B5EF4-FFF2-40B4-BE49-F238E27FC236}">
                <a16:creationId xmlns:a16="http://schemas.microsoft.com/office/drawing/2014/main" id="{E684F959-607E-4A91-9520-EE4C3CEE1B21}"/>
              </a:ext>
            </a:extLst>
          </p:cNvPr>
          <p:cNvSpPr/>
          <p:nvPr/>
        </p:nvSpPr>
        <p:spPr>
          <a:xfrm>
            <a:off x="793376" y="3013599"/>
            <a:ext cx="10968827" cy="2848729"/>
          </a:xfrm>
          <a:prstGeom prst="rect">
            <a:avLst/>
          </a:prstGeom>
        </p:spPr>
        <p:txBody>
          <a:bodyPr wrap="square" numCol="2">
            <a:spAutoFit/>
          </a:bodyPr>
          <a:lstStyle/>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Chain or taping survey;</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Levelling;</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Traverse survey (transit survey);</a:t>
            </a:r>
          </a:p>
          <a:p>
            <a:pPr marL="342900" indent="-342900">
              <a:lnSpc>
                <a:spcPct val="150000"/>
              </a:lnSpc>
              <a:buFont typeface="Arial" panose="020B0604020202020204" pitchFamily="34" charset="0"/>
              <a:buChar char="•"/>
            </a:pPr>
            <a:r>
              <a:rPr lang="en-GB" sz="2400" dirty="0" err="1">
                <a:latin typeface="Arial" panose="020B0604020202020204" pitchFamily="34" charset="0"/>
                <a:cs typeface="Arial" panose="020B0604020202020204" pitchFamily="34" charset="0"/>
              </a:rPr>
              <a:t>Tacheometric</a:t>
            </a:r>
            <a:r>
              <a:rPr lang="en-GB" sz="2400" dirty="0">
                <a:latin typeface="Arial" panose="020B0604020202020204" pitchFamily="34" charset="0"/>
                <a:cs typeface="Arial" panose="020B0604020202020204" pitchFamily="34" charset="0"/>
              </a:rPr>
              <a:t> survey (Stadia surveying); </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Triangulation survey;</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Trilateration;</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Compass survey;</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Plane table survey;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Photographic survey.</a:t>
            </a:r>
          </a:p>
        </p:txBody>
      </p:sp>
    </p:spTree>
    <p:extLst>
      <p:ext uri="{BB962C8B-B14F-4D97-AF65-F5344CB8AC3E}">
        <p14:creationId xmlns:p14="http://schemas.microsoft.com/office/powerpoint/2010/main" val="26920271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DEFINITION </a:t>
            </a:r>
          </a:p>
          <a:p>
            <a:pPr>
              <a:lnSpc>
                <a:spcPct val="150000"/>
              </a:lnSpc>
            </a:pPr>
            <a:r>
              <a:rPr lang="en-GB" sz="2400" dirty="0">
                <a:latin typeface="Arial" panose="020B0604020202020204" pitchFamily="34" charset="0"/>
                <a:cs typeface="Arial" panose="020B0604020202020204" pitchFamily="34" charset="0"/>
              </a:rPr>
              <a:t>Plane table surveying involves the measurement of distance and angles while plotting these observations simultaneously in the field. Although plane table surveying is not as accurate as other methods, but for certain types of work it gives sufficient accuracy. Methods used in plane tabling involve traversing, radiation, intersection and resection.</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8: Plane Table Surveying</a:t>
            </a:r>
          </a:p>
        </p:txBody>
      </p:sp>
    </p:spTree>
    <p:extLst>
      <p:ext uri="{BB962C8B-B14F-4D97-AF65-F5344CB8AC3E}">
        <p14:creationId xmlns:p14="http://schemas.microsoft.com/office/powerpoint/2010/main" val="32569932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8: Plane Table Surveying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IMPORTANT POINTS WHEN SETTING UP THE PLANE TABLE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table should be level when erected and oriented accurately.</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table should be at a workable height.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Keep all the equipment to be used on hand.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Select well defined stations for orientation.</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Select stations that are recognised on the map.</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Each ray should be easily identified.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Use reference numbers to refer to each ray.</a:t>
            </a:r>
          </a:p>
        </p:txBody>
      </p:sp>
    </p:spTree>
    <p:extLst>
      <p:ext uri="{BB962C8B-B14F-4D97-AF65-F5344CB8AC3E}">
        <p14:creationId xmlns:p14="http://schemas.microsoft.com/office/powerpoint/2010/main" val="27228734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8: Plane Table Surveying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USE OF PLANE TABLE SURVEYING</a:t>
            </a:r>
          </a:p>
          <a:p>
            <a:pPr>
              <a:lnSpc>
                <a:spcPct val="150000"/>
              </a:lnSpc>
            </a:pPr>
            <a:r>
              <a:rPr lang="en-GB" sz="2400" dirty="0">
                <a:latin typeface="Arial" panose="020B0604020202020204" pitchFamily="34" charset="0"/>
                <a:cs typeface="Arial" panose="020B0604020202020204" pitchFamily="34" charset="0"/>
              </a:rPr>
              <a:t>There are uses why tolerable accuracy can obtained: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Production of maps and plans of small areas.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For the preparation of reconnaissance and exploratory survey maps.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Filling details between control points established more accurate by theodolite traverse or triangulation.</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When existing maps and plans are reviewed.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For the location of contours.</a:t>
            </a:r>
          </a:p>
        </p:txBody>
      </p:sp>
    </p:spTree>
    <p:extLst>
      <p:ext uri="{BB962C8B-B14F-4D97-AF65-F5344CB8AC3E}">
        <p14:creationId xmlns:p14="http://schemas.microsoft.com/office/powerpoint/2010/main" val="30346056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8: Plane Table Surveying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PLANE TABLE EQUIPMENT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Plane table;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Alidade;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Plane table compass;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Plumbing fork;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Plane table spirit level.</a:t>
            </a:r>
          </a:p>
        </p:txBody>
      </p:sp>
    </p:spTree>
    <p:extLst>
      <p:ext uri="{BB962C8B-B14F-4D97-AF65-F5344CB8AC3E}">
        <p14:creationId xmlns:p14="http://schemas.microsoft.com/office/powerpoint/2010/main" val="16491639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8: Plane Table Surveying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SETTING UP THE PLANE TABLE</a:t>
            </a:r>
          </a:p>
          <a:p>
            <a:pPr>
              <a:lnSpc>
                <a:spcPct val="150000"/>
              </a:lnSpc>
            </a:pPr>
            <a:r>
              <a:rPr lang="en-GB" sz="2400" dirty="0">
                <a:latin typeface="Arial" panose="020B0604020202020204" pitchFamily="34" charset="0"/>
                <a:cs typeface="Arial" panose="020B0604020202020204" pitchFamily="34" charset="0"/>
              </a:rPr>
              <a:t>Setting up the plane table consists of the following:</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Centring (positioning) the plane table.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Levelling the plane table.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Orienting the plane table.</a:t>
            </a:r>
          </a:p>
        </p:txBody>
      </p:sp>
    </p:spTree>
    <p:extLst>
      <p:ext uri="{BB962C8B-B14F-4D97-AF65-F5344CB8AC3E}">
        <p14:creationId xmlns:p14="http://schemas.microsoft.com/office/powerpoint/2010/main" val="22274263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8: Plane Table Surveying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METHODS INVOLVED IN PLANE TABLING</a:t>
            </a:r>
          </a:p>
          <a:p>
            <a:pPr>
              <a:lnSpc>
                <a:spcPct val="150000"/>
              </a:lnSpc>
            </a:pPr>
            <a:r>
              <a:rPr lang="en-GB" sz="2400" dirty="0">
                <a:latin typeface="Arial" panose="020B0604020202020204" pitchFamily="34" charset="0"/>
                <a:cs typeface="Arial" panose="020B0604020202020204" pitchFamily="34" charset="0"/>
              </a:rPr>
              <a:t>There are four main methods of surveying with a plane table: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Radiation.</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Triangulation (intersection).</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Traversing.</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Resection.</a:t>
            </a:r>
          </a:p>
        </p:txBody>
      </p:sp>
    </p:spTree>
    <p:extLst>
      <p:ext uri="{BB962C8B-B14F-4D97-AF65-F5344CB8AC3E}">
        <p14:creationId xmlns:p14="http://schemas.microsoft.com/office/powerpoint/2010/main" val="3417932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General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QUALITIES OF A GOOD SURVEYOR</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Must be neat, especially in booking field work.</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Must possess initiative and approach each problem with resourcefulness.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Must accept information or results as trustworthy only after verification by an independent check.</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Must be reliable and have sound judgement.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Must think clearly without confusion and reason logically without prejudice.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Must be thorough and content with his work.</a:t>
            </a:r>
          </a:p>
        </p:txBody>
      </p:sp>
    </p:spTree>
    <p:extLst>
      <p:ext uri="{BB962C8B-B14F-4D97-AF65-F5344CB8AC3E}">
        <p14:creationId xmlns:p14="http://schemas.microsoft.com/office/powerpoint/2010/main" val="1173649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General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DIFFERENCE BETWEEN A BUILDING AND A LAND SURVEYOR</a:t>
            </a:r>
          </a:p>
          <a:p>
            <a:pPr>
              <a:lnSpc>
                <a:spcPct val="150000"/>
              </a:lnSpc>
            </a:pPr>
            <a:r>
              <a:rPr lang="en-GB" sz="2400" dirty="0">
                <a:latin typeface="Arial" panose="020B0604020202020204" pitchFamily="34" charset="0"/>
                <a:cs typeface="Arial" panose="020B0604020202020204" pitchFamily="34" charset="0"/>
              </a:rPr>
              <a:t>A building surveyor is involved in the survey buildings and structures, for the purpose of drawing plans for renovations or extensions of buildings and to ensure compliance with building regulations. </a:t>
            </a:r>
          </a:p>
          <a:p>
            <a:pPr>
              <a:lnSpc>
                <a:spcPct val="150000"/>
              </a:lnSpc>
            </a:pPr>
            <a:r>
              <a:rPr lang="en-GB" sz="2400" dirty="0">
                <a:latin typeface="Arial" panose="020B0604020202020204" pitchFamily="34" charset="0"/>
                <a:cs typeface="Arial" panose="020B0604020202020204" pitchFamily="34" charset="0"/>
              </a:rPr>
              <a:t>A land surveyor is involved in surveys for the purpose of developing maps, surveying land and buildings for the purpose of defining property boundaries and national boundaries, setting out and monitoring of roads, bridges, tunnels, large structures and railways.</a:t>
            </a:r>
          </a:p>
        </p:txBody>
      </p:sp>
    </p:spTree>
    <p:extLst>
      <p:ext uri="{BB962C8B-B14F-4D97-AF65-F5344CB8AC3E}">
        <p14:creationId xmlns:p14="http://schemas.microsoft.com/office/powerpoint/2010/main" val="1515418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General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FUNCTIONS OF A SURVEYOR</a:t>
            </a:r>
          </a:p>
          <a:p>
            <a:pPr>
              <a:lnSpc>
                <a:spcPct val="150000"/>
              </a:lnSpc>
            </a:pPr>
            <a:r>
              <a:rPr lang="en-GB" sz="2400" dirty="0">
                <a:latin typeface="Arial" panose="020B0604020202020204" pitchFamily="34" charset="0"/>
                <a:cs typeface="Arial" panose="020B0604020202020204" pitchFamily="34" charset="0"/>
              </a:rPr>
              <a:t>The functions of a surveyor are divided into three areas, namely: </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Field work;</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Office work;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Care and adjustment of instruments.</a:t>
            </a:r>
          </a:p>
        </p:txBody>
      </p:sp>
    </p:spTree>
    <p:extLst>
      <p:ext uri="{BB962C8B-B14F-4D97-AF65-F5344CB8AC3E}">
        <p14:creationId xmlns:p14="http://schemas.microsoft.com/office/powerpoint/2010/main" val="3548530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General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PURPOSE OF FIELD WORK</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It involves measuring distances and angles by handling and using survey instruments correctly.</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Record field notes accurately using standard methods.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Details of the survey are located from reference points.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Directions are established.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Required structures and features and gradients are set out.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Relative elevation of points and inaccessible points are determined.</a:t>
            </a:r>
          </a:p>
        </p:txBody>
      </p:sp>
    </p:spTree>
    <p:extLst>
      <p:ext uri="{BB962C8B-B14F-4D97-AF65-F5344CB8AC3E}">
        <p14:creationId xmlns:p14="http://schemas.microsoft.com/office/powerpoint/2010/main" val="6098635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4625</TotalTime>
  <Words>3523</Words>
  <Application>Microsoft Office PowerPoint</Application>
  <PresentationFormat>Widescreen</PresentationFormat>
  <Paragraphs>331</Paragraphs>
  <Slides>55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Brandon Grotesque Medium</vt:lpstr>
      <vt:lpstr>Calibri</vt:lpstr>
      <vt:lpstr>Calibri Light</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Ryk Cloete</dc:creator>
  <cp:lastModifiedBy>Gabrielle Jacobs</cp:lastModifiedBy>
  <cp:revision>137</cp:revision>
  <dcterms:created xsi:type="dcterms:W3CDTF">2018-09-18T08:47:31Z</dcterms:created>
  <dcterms:modified xsi:type="dcterms:W3CDTF">2023-07-19T09:23:05Z</dcterms:modified>
</cp:coreProperties>
</file>