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70" r:id="rId4"/>
    <p:sldId id="272"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322" r:id="rId22"/>
    <p:sldId id="296" r:id="rId23"/>
    <p:sldId id="273" r:id="rId24"/>
    <p:sldId id="297" r:id="rId25"/>
    <p:sldId id="274" r:id="rId26"/>
    <p:sldId id="275" r:id="rId27"/>
    <p:sldId id="298" r:id="rId28"/>
    <p:sldId id="299" r:id="rId29"/>
    <p:sldId id="300" r:id="rId30"/>
    <p:sldId id="301" r:id="rId31"/>
    <p:sldId id="302" r:id="rId32"/>
    <p:sldId id="276"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277" r:id="rId46"/>
    <p:sldId id="316" r:id="rId47"/>
    <p:sldId id="317" r:id="rId48"/>
    <p:sldId id="278" r:id="rId49"/>
    <p:sldId id="279" r:id="rId50"/>
    <p:sldId id="318" r:id="rId51"/>
    <p:sldId id="319" r:id="rId52"/>
    <p:sldId id="320" r:id="rId53"/>
    <p:sldId id="32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06" autoAdjust="0"/>
    <p:restoredTop sz="94529"/>
  </p:normalViewPr>
  <p:slideViewPr>
    <p:cSldViewPr snapToGrid="0" snapToObjects="1">
      <p:cViewPr varScale="1">
        <p:scale>
          <a:sx n="53" d="100"/>
          <a:sy n="53" d="100"/>
        </p:scale>
        <p:origin x="62" y="56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87BE9-82AD-49E9-AF39-B4996397928E}"/>
              </a:ext>
            </a:extLst>
          </p:cNvPr>
          <p:cNvPicPr>
            <a:picLocks noChangeAspect="1"/>
          </p:cNvPicPr>
          <p:nvPr/>
        </p:nvPicPr>
        <p:blipFill rotWithShape="1">
          <a:blip r:embed="rId2"/>
          <a:srcRect t="27396" b="32608"/>
          <a:stretch/>
        </p:blipFill>
        <p:spPr>
          <a:xfrm>
            <a:off x="1021" y="-1"/>
            <a:ext cx="12190979" cy="6858001"/>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Building &amp; Structural Construction</a:t>
            </a:r>
          </a:p>
          <a:p>
            <a:pPr algn="r"/>
            <a:r>
              <a:rPr lang="en-GB" sz="5400" b="1" dirty="0">
                <a:solidFill>
                  <a:schemeClr val="bg1"/>
                </a:solidFill>
                <a:latin typeface="Brandon Grotesque Medium" panose="020B0603020203060202" pitchFamily="34" charset="77"/>
              </a:rPr>
              <a:t>N4</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EFFECTS OF WATER CONTENT DURING COMPACTION</a:t>
            </a:r>
          </a:p>
          <a:p>
            <a:pPr>
              <a:lnSpc>
                <a:spcPct val="150000"/>
              </a:lnSpc>
            </a:pPr>
            <a:r>
              <a:rPr lang="en-GB" sz="2400" dirty="0">
                <a:latin typeface="Arial" panose="020B0604020202020204" pitchFamily="34" charset="0"/>
                <a:cs typeface="Arial" panose="020B0604020202020204" pitchFamily="34" charset="0"/>
              </a:rPr>
              <a:t>As water is added to a soil, it becomes easier for the particles to move past one another during the application of the compacting forces. As the soil compacts, the voids are reduced and this causes the dry unit weight to  increase. Initially, as the moisture content increases, so does the dry unit weight. The increase cannot occur indefinitely because the soil state approaches the zero-air-voids line, which gives the maximum dry unit weight for given moisture content.</a:t>
            </a:r>
          </a:p>
        </p:txBody>
      </p:sp>
    </p:spTree>
    <p:extLst>
      <p:ext uri="{BB962C8B-B14F-4D97-AF65-F5344CB8AC3E}">
        <p14:creationId xmlns:p14="http://schemas.microsoft.com/office/powerpoint/2010/main" val="361517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EFFECTS OF INCREASING COMPACTIVE EFFORT</a:t>
            </a:r>
          </a:p>
          <a:p>
            <a:pPr>
              <a:lnSpc>
                <a:spcPct val="150000"/>
              </a:lnSpc>
            </a:pPr>
            <a:r>
              <a:rPr lang="en-GB" sz="2400" dirty="0">
                <a:latin typeface="Arial" panose="020B0604020202020204" pitchFamily="34" charset="0"/>
                <a:cs typeface="Arial" panose="020B0604020202020204" pitchFamily="34" charset="0"/>
              </a:rPr>
              <a:t>Increased </a:t>
            </a:r>
            <a:r>
              <a:rPr lang="en-GB" sz="2400" dirty="0" err="1">
                <a:latin typeface="Arial" panose="020B0604020202020204" pitchFamily="34" charset="0"/>
                <a:cs typeface="Arial" panose="020B0604020202020204" pitchFamily="34" charset="0"/>
              </a:rPr>
              <a:t>compactive</a:t>
            </a:r>
            <a:r>
              <a:rPr lang="en-GB" sz="2400" dirty="0">
                <a:latin typeface="Arial" panose="020B0604020202020204" pitchFamily="34" charset="0"/>
                <a:cs typeface="Arial" panose="020B0604020202020204" pitchFamily="34" charset="0"/>
              </a:rPr>
              <a:t> effort enables greater dry unit weights to be achieved which, because of the shape of the no-air-voids line, must occur at lower optimum moisture contents. It should be noted that for moisture contents greater than the optimum, the use of heavier compaction machinery will have only a small effect on increasing dry unit weights. For this reason it is important to have good control over moisture content during compaction of soil layers in the field.</a:t>
            </a:r>
          </a:p>
        </p:txBody>
      </p:sp>
    </p:spTree>
    <p:extLst>
      <p:ext uri="{BB962C8B-B14F-4D97-AF65-F5344CB8AC3E}">
        <p14:creationId xmlns:p14="http://schemas.microsoft.com/office/powerpoint/2010/main" val="1066514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EFFECTS OF SOIL TYPE</a:t>
            </a: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1223196B-4DAF-489D-9D6A-1AF8C974D0FA}"/>
                  </a:ext>
                </a:extLst>
              </p:cNvPr>
              <p:cNvGraphicFramePr>
                <a:graphicFrameLocks noGrp="1"/>
              </p:cNvGraphicFramePr>
              <p:nvPr>
                <p:extLst>
                  <p:ext uri="{D42A27DB-BD31-4B8C-83A1-F6EECF244321}">
                    <p14:modId xmlns:p14="http://schemas.microsoft.com/office/powerpoint/2010/main" val="626625745"/>
                  </p:ext>
                </p:extLst>
              </p:nvPr>
            </p:nvGraphicFramePr>
            <p:xfrm>
              <a:off x="1507229" y="2665786"/>
              <a:ext cx="9149628" cy="2966720"/>
            </p:xfrm>
            <a:graphic>
              <a:graphicData uri="http://schemas.openxmlformats.org/drawingml/2006/table">
                <a:tbl>
                  <a:tblPr firstRow="1" bandRow="1">
                    <a:tableStyleId>{0E3FDE45-AF77-4B5C-9715-49D594BDF05E}</a:tableStyleId>
                  </a:tblPr>
                  <a:tblGrid>
                    <a:gridCol w="2287407">
                      <a:extLst>
                        <a:ext uri="{9D8B030D-6E8A-4147-A177-3AD203B41FA5}">
                          <a16:colId xmlns:a16="http://schemas.microsoft.com/office/drawing/2014/main" val="1889725669"/>
                        </a:ext>
                      </a:extLst>
                    </a:gridCol>
                    <a:gridCol w="2287407">
                      <a:extLst>
                        <a:ext uri="{9D8B030D-6E8A-4147-A177-3AD203B41FA5}">
                          <a16:colId xmlns:a16="http://schemas.microsoft.com/office/drawing/2014/main" val="3801767820"/>
                        </a:ext>
                      </a:extLst>
                    </a:gridCol>
                    <a:gridCol w="2287407">
                      <a:extLst>
                        <a:ext uri="{9D8B030D-6E8A-4147-A177-3AD203B41FA5}">
                          <a16:colId xmlns:a16="http://schemas.microsoft.com/office/drawing/2014/main" val="2955132721"/>
                        </a:ext>
                      </a:extLst>
                    </a:gridCol>
                    <a:gridCol w="2287407">
                      <a:extLst>
                        <a:ext uri="{9D8B030D-6E8A-4147-A177-3AD203B41FA5}">
                          <a16:colId xmlns:a16="http://schemas.microsoft.com/office/drawing/2014/main" val="3183733600"/>
                        </a:ext>
                      </a:extLst>
                    </a:gridCol>
                  </a:tblGrid>
                  <a:tr h="370840">
                    <a:tc>
                      <a:txBody>
                        <a:bodyPr/>
                        <a:lstStyle/>
                        <a:p>
                          <a:pPr algn="ctr"/>
                          <a:r>
                            <a:rPr lang="en-GB" dirty="0"/>
                            <a:t>Soil Type</a:t>
                          </a:r>
                          <a:endParaRPr lang="en-ZA" dirty="0"/>
                        </a:p>
                      </a:txBody>
                      <a:tcPr/>
                    </a:tc>
                    <a:tc>
                      <a:txBody>
                        <a:bodyPr/>
                        <a:lstStyle/>
                        <a:p>
                          <a:endParaRPr lang="en-ZA" dirty="0"/>
                        </a:p>
                      </a:txBody>
                      <a:tcPr/>
                    </a:tc>
                    <a:tc gridSpan="2">
                      <a:txBody>
                        <a:bodyPr/>
                        <a:lstStyle/>
                        <a:p>
                          <a:pPr algn="ctr"/>
                          <a:r>
                            <a:rPr lang="en-GB" dirty="0"/>
                            <a:t>Typical Values</a:t>
                          </a:r>
                          <a:endParaRPr lang="en-ZA" dirty="0"/>
                        </a:p>
                      </a:txBody>
                      <a:tcPr/>
                    </a:tc>
                    <a:tc hMerge="1">
                      <a:txBody>
                        <a:bodyPr/>
                        <a:lstStyle/>
                        <a:p>
                          <a:endParaRPr lang="en-ZA" dirty="0"/>
                        </a:p>
                      </a:txBody>
                      <a:tcPr/>
                    </a:tc>
                    <a:extLst>
                      <a:ext uri="{0D108BD9-81ED-4DB2-BD59-A6C34878D82A}">
                        <a16:rowId xmlns:a16="http://schemas.microsoft.com/office/drawing/2014/main" val="2852409941"/>
                      </a:ext>
                    </a:extLst>
                  </a:tr>
                  <a:tr h="370840">
                    <a:tc>
                      <a:txBody>
                        <a:bodyPr/>
                        <a:lstStyle/>
                        <a:p>
                          <a:endParaRPr lang="en-GB" dirty="0"/>
                        </a:p>
                      </a:txBody>
                      <a:tcPr/>
                    </a:tc>
                    <a:tc>
                      <a:txBody>
                        <a:bodyPr/>
                        <a:lstStyle/>
                        <a:p>
                          <a:endParaRPr lang="en-ZA" dirty="0"/>
                        </a:p>
                      </a:txBody>
                      <a:tcPr/>
                    </a:tc>
                    <a:tc>
                      <a:txBody>
                        <a:bodyPr/>
                        <a:lstStyle/>
                        <a:p>
                          <a:r>
                            <a:rPr lang="en-GB" dirty="0"/>
                            <a:t>Unit weight (</a:t>
                          </a:r>
                          <a:r>
                            <a:rPr lang="en-GB" dirty="0" err="1"/>
                            <a:t>kN</a:t>
                          </a:r>
                          <a:r>
                            <a:rPr lang="en-GB" dirty="0"/>
                            <a:t>/</a:t>
                          </a:r>
                          <a14:m>
                            <m:oMath xmlns:m="http://schemas.openxmlformats.org/officeDocument/2006/math">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m</m:t>
                                  </m:r>
                                </m:e>
                                <m:sup>
                                  <m:r>
                                    <a:rPr lang="en-GB" b="0" i="1" smtClean="0">
                                      <a:latin typeface="Cambria Math" panose="02040503050406030204" pitchFamily="18" charset="0"/>
                                    </a:rPr>
                                    <m:t>3</m:t>
                                  </m:r>
                                </m:sup>
                              </m:sSup>
                              <m:r>
                                <a:rPr lang="en-GB" b="0" i="1" smtClean="0">
                                  <a:latin typeface="Cambria Math" panose="02040503050406030204" pitchFamily="18" charset="0"/>
                                </a:rPr>
                                <m:t> </m:t>
                              </m:r>
                            </m:oMath>
                          </a14:m>
                          <a:r>
                            <a:rPr lang="en-ZA" dirty="0"/>
                            <a:t>)</a:t>
                          </a:r>
                        </a:p>
                      </a:txBody>
                      <a:tcPr/>
                    </a:tc>
                    <a:tc>
                      <a:txBody>
                        <a:bodyPr/>
                        <a:lstStyle/>
                        <a:p>
                          <a:r>
                            <a:rPr lang="en-GB" dirty="0"/>
                            <a:t>OMC (%)</a:t>
                          </a:r>
                          <a:endParaRPr lang="en-ZA" dirty="0"/>
                        </a:p>
                      </a:txBody>
                      <a:tcPr/>
                    </a:tc>
                    <a:extLst>
                      <a:ext uri="{0D108BD9-81ED-4DB2-BD59-A6C34878D82A}">
                        <a16:rowId xmlns:a16="http://schemas.microsoft.com/office/drawing/2014/main" val="2833793389"/>
                      </a:ext>
                    </a:extLst>
                  </a:tr>
                  <a:tr h="370840">
                    <a:tc>
                      <a:txBody>
                        <a:bodyPr/>
                        <a:lstStyle/>
                        <a:p>
                          <a:r>
                            <a:rPr lang="en-GB" dirty="0"/>
                            <a:t>Well-graded sand</a:t>
                          </a:r>
                        </a:p>
                      </a:txBody>
                      <a:tcPr/>
                    </a:tc>
                    <a:tc>
                      <a:txBody>
                        <a:bodyPr/>
                        <a:lstStyle/>
                        <a:p>
                          <a:r>
                            <a:rPr lang="en-GB" dirty="0"/>
                            <a:t>SW</a:t>
                          </a:r>
                          <a:endParaRPr lang="en-ZA" dirty="0"/>
                        </a:p>
                      </a:txBody>
                      <a:tcPr/>
                    </a:tc>
                    <a:tc>
                      <a:txBody>
                        <a:bodyPr/>
                        <a:lstStyle/>
                        <a:p>
                          <a:r>
                            <a:rPr lang="en-GB" dirty="0"/>
                            <a:t>22</a:t>
                          </a:r>
                          <a:endParaRPr lang="en-ZA" dirty="0"/>
                        </a:p>
                      </a:txBody>
                      <a:tcPr/>
                    </a:tc>
                    <a:tc>
                      <a:txBody>
                        <a:bodyPr/>
                        <a:lstStyle/>
                        <a:p>
                          <a:r>
                            <a:rPr lang="en-GB" dirty="0"/>
                            <a:t>7</a:t>
                          </a:r>
                          <a:endParaRPr lang="en-ZA" dirty="0"/>
                        </a:p>
                      </a:txBody>
                      <a:tcPr/>
                    </a:tc>
                    <a:extLst>
                      <a:ext uri="{0D108BD9-81ED-4DB2-BD59-A6C34878D82A}">
                        <a16:rowId xmlns:a16="http://schemas.microsoft.com/office/drawing/2014/main" val="2619958666"/>
                      </a:ext>
                    </a:extLst>
                  </a:tr>
                  <a:tr h="370840">
                    <a:tc>
                      <a:txBody>
                        <a:bodyPr/>
                        <a:lstStyle/>
                        <a:p>
                          <a:r>
                            <a:rPr lang="en-GB" dirty="0"/>
                            <a:t>Sandy clay</a:t>
                          </a:r>
                          <a:endParaRPr lang="en-ZA" dirty="0"/>
                        </a:p>
                      </a:txBody>
                      <a:tcPr/>
                    </a:tc>
                    <a:tc>
                      <a:txBody>
                        <a:bodyPr/>
                        <a:lstStyle/>
                        <a:p>
                          <a:r>
                            <a:rPr lang="en-GB" dirty="0"/>
                            <a:t>SC</a:t>
                          </a:r>
                          <a:endParaRPr lang="en-ZA" dirty="0"/>
                        </a:p>
                      </a:txBody>
                      <a:tcPr/>
                    </a:tc>
                    <a:tc>
                      <a:txBody>
                        <a:bodyPr/>
                        <a:lstStyle/>
                        <a:p>
                          <a:r>
                            <a:rPr lang="en-GB" dirty="0"/>
                            <a:t>19</a:t>
                          </a:r>
                          <a:endParaRPr lang="en-ZA" dirty="0"/>
                        </a:p>
                      </a:txBody>
                      <a:tcPr/>
                    </a:tc>
                    <a:tc>
                      <a:txBody>
                        <a:bodyPr/>
                        <a:lstStyle/>
                        <a:p>
                          <a:r>
                            <a:rPr lang="en-GB" dirty="0"/>
                            <a:t>12</a:t>
                          </a:r>
                          <a:endParaRPr lang="en-ZA" dirty="0"/>
                        </a:p>
                      </a:txBody>
                      <a:tcPr/>
                    </a:tc>
                    <a:extLst>
                      <a:ext uri="{0D108BD9-81ED-4DB2-BD59-A6C34878D82A}">
                        <a16:rowId xmlns:a16="http://schemas.microsoft.com/office/drawing/2014/main" val="3506900106"/>
                      </a:ext>
                    </a:extLst>
                  </a:tr>
                  <a:tr h="370840">
                    <a:tc>
                      <a:txBody>
                        <a:bodyPr/>
                        <a:lstStyle/>
                        <a:p>
                          <a:r>
                            <a:rPr lang="en-GB" dirty="0"/>
                            <a:t>Poorly graded clay</a:t>
                          </a:r>
                          <a:endParaRPr lang="en-ZA" dirty="0"/>
                        </a:p>
                      </a:txBody>
                      <a:tcPr/>
                    </a:tc>
                    <a:tc>
                      <a:txBody>
                        <a:bodyPr/>
                        <a:lstStyle/>
                        <a:p>
                          <a:r>
                            <a:rPr lang="en-GB" dirty="0"/>
                            <a:t>SP</a:t>
                          </a:r>
                          <a:endParaRPr lang="en-ZA" dirty="0"/>
                        </a:p>
                      </a:txBody>
                      <a:tcPr/>
                    </a:tc>
                    <a:tc>
                      <a:txBody>
                        <a:bodyPr/>
                        <a:lstStyle/>
                        <a:p>
                          <a:r>
                            <a:rPr lang="en-GB" dirty="0"/>
                            <a:t>18</a:t>
                          </a:r>
                          <a:endParaRPr lang="en-ZA" dirty="0"/>
                        </a:p>
                      </a:txBody>
                      <a:tcPr/>
                    </a:tc>
                    <a:tc>
                      <a:txBody>
                        <a:bodyPr/>
                        <a:lstStyle/>
                        <a:p>
                          <a:r>
                            <a:rPr lang="en-GB" dirty="0"/>
                            <a:t>15</a:t>
                          </a:r>
                          <a:endParaRPr lang="en-ZA" dirty="0"/>
                        </a:p>
                      </a:txBody>
                      <a:tcPr/>
                    </a:tc>
                    <a:extLst>
                      <a:ext uri="{0D108BD9-81ED-4DB2-BD59-A6C34878D82A}">
                        <a16:rowId xmlns:a16="http://schemas.microsoft.com/office/drawing/2014/main" val="3651535263"/>
                      </a:ext>
                    </a:extLst>
                  </a:tr>
                  <a:tr h="370840">
                    <a:tc>
                      <a:txBody>
                        <a:bodyPr/>
                        <a:lstStyle/>
                        <a:p>
                          <a:r>
                            <a:rPr lang="en-GB" dirty="0"/>
                            <a:t>Low-plasticity clay</a:t>
                          </a:r>
                        </a:p>
                      </a:txBody>
                      <a:tcPr/>
                    </a:tc>
                    <a:tc>
                      <a:txBody>
                        <a:bodyPr/>
                        <a:lstStyle/>
                        <a:p>
                          <a:r>
                            <a:rPr lang="en-GB" dirty="0"/>
                            <a:t>CL</a:t>
                          </a:r>
                          <a:endParaRPr lang="en-ZA" dirty="0"/>
                        </a:p>
                      </a:txBody>
                      <a:tcPr/>
                    </a:tc>
                    <a:tc>
                      <a:txBody>
                        <a:bodyPr/>
                        <a:lstStyle/>
                        <a:p>
                          <a:r>
                            <a:rPr lang="en-GB" dirty="0"/>
                            <a:t>18</a:t>
                          </a:r>
                          <a:endParaRPr lang="en-ZA" dirty="0"/>
                        </a:p>
                      </a:txBody>
                      <a:tcPr/>
                    </a:tc>
                    <a:tc>
                      <a:txBody>
                        <a:bodyPr/>
                        <a:lstStyle/>
                        <a:p>
                          <a:r>
                            <a:rPr lang="en-GB" dirty="0"/>
                            <a:t>15</a:t>
                          </a:r>
                          <a:endParaRPr lang="en-ZA" dirty="0"/>
                        </a:p>
                      </a:txBody>
                      <a:tcPr/>
                    </a:tc>
                    <a:extLst>
                      <a:ext uri="{0D108BD9-81ED-4DB2-BD59-A6C34878D82A}">
                        <a16:rowId xmlns:a16="http://schemas.microsoft.com/office/drawing/2014/main" val="4002815605"/>
                      </a:ext>
                    </a:extLst>
                  </a:tr>
                  <a:tr h="370840">
                    <a:tc>
                      <a:txBody>
                        <a:bodyPr/>
                        <a:lstStyle/>
                        <a:p>
                          <a:r>
                            <a:rPr lang="en-GB" dirty="0"/>
                            <a:t>Non-plastic silt</a:t>
                          </a:r>
                          <a:endParaRPr lang="en-ZA" dirty="0"/>
                        </a:p>
                      </a:txBody>
                      <a:tcPr/>
                    </a:tc>
                    <a:tc>
                      <a:txBody>
                        <a:bodyPr/>
                        <a:lstStyle/>
                        <a:p>
                          <a:r>
                            <a:rPr lang="en-GB" dirty="0"/>
                            <a:t>ML</a:t>
                          </a:r>
                          <a:endParaRPr lang="en-ZA" dirty="0"/>
                        </a:p>
                      </a:txBody>
                      <a:tcPr/>
                    </a:tc>
                    <a:tc>
                      <a:txBody>
                        <a:bodyPr/>
                        <a:lstStyle/>
                        <a:p>
                          <a:r>
                            <a:rPr lang="en-GB" dirty="0"/>
                            <a:t>17</a:t>
                          </a:r>
                          <a:endParaRPr lang="en-ZA" dirty="0"/>
                        </a:p>
                      </a:txBody>
                      <a:tcPr/>
                    </a:tc>
                    <a:tc>
                      <a:txBody>
                        <a:bodyPr/>
                        <a:lstStyle/>
                        <a:p>
                          <a:r>
                            <a:rPr lang="en-GB" dirty="0"/>
                            <a:t>17</a:t>
                          </a:r>
                          <a:endParaRPr lang="en-ZA" dirty="0"/>
                        </a:p>
                      </a:txBody>
                      <a:tcPr/>
                    </a:tc>
                    <a:extLst>
                      <a:ext uri="{0D108BD9-81ED-4DB2-BD59-A6C34878D82A}">
                        <a16:rowId xmlns:a16="http://schemas.microsoft.com/office/drawing/2014/main" val="2852232336"/>
                      </a:ext>
                    </a:extLst>
                  </a:tr>
                  <a:tr h="370840">
                    <a:tc>
                      <a:txBody>
                        <a:bodyPr/>
                        <a:lstStyle/>
                        <a:p>
                          <a:r>
                            <a:rPr lang="en-GB" dirty="0"/>
                            <a:t>High-plasticity silt</a:t>
                          </a:r>
                          <a:endParaRPr lang="en-ZA" dirty="0"/>
                        </a:p>
                      </a:txBody>
                      <a:tcPr/>
                    </a:tc>
                    <a:tc>
                      <a:txBody>
                        <a:bodyPr/>
                        <a:lstStyle/>
                        <a:p>
                          <a:r>
                            <a:rPr lang="en-GB" dirty="0"/>
                            <a:t>CH</a:t>
                          </a:r>
                          <a:endParaRPr lang="en-ZA" dirty="0"/>
                        </a:p>
                      </a:txBody>
                      <a:tcPr/>
                    </a:tc>
                    <a:tc>
                      <a:txBody>
                        <a:bodyPr/>
                        <a:lstStyle/>
                        <a:p>
                          <a:r>
                            <a:rPr lang="en-GB" dirty="0"/>
                            <a:t>15</a:t>
                          </a:r>
                          <a:endParaRPr lang="en-ZA" dirty="0"/>
                        </a:p>
                      </a:txBody>
                      <a:tcPr/>
                    </a:tc>
                    <a:tc>
                      <a:txBody>
                        <a:bodyPr/>
                        <a:lstStyle/>
                        <a:p>
                          <a:r>
                            <a:rPr lang="en-GB" dirty="0"/>
                            <a:t>25</a:t>
                          </a:r>
                          <a:endParaRPr lang="en-ZA" dirty="0"/>
                        </a:p>
                      </a:txBody>
                      <a:tcPr/>
                    </a:tc>
                    <a:extLst>
                      <a:ext uri="{0D108BD9-81ED-4DB2-BD59-A6C34878D82A}">
                        <a16:rowId xmlns:a16="http://schemas.microsoft.com/office/drawing/2014/main" val="1429525810"/>
                      </a:ext>
                    </a:extLst>
                  </a:tr>
                </a:tbl>
              </a:graphicData>
            </a:graphic>
          </p:graphicFrame>
        </mc:Choice>
        <mc:Fallback xmlns="">
          <p:graphicFrame>
            <p:nvGraphicFramePr>
              <p:cNvPr id="2" name="Table 1">
                <a:extLst>
                  <a:ext uri="{FF2B5EF4-FFF2-40B4-BE49-F238E27FC236}">
                    <a16:creationId xmlns:a16="http://schemas.microsoft.com/office/drawing/2014/main" id="{1223196B-4DAF-489D-9D6A-1AF8C974D0FA}"/>
                  </a:ext>
                </a:extLst>
              </p:cNvPr>
              <p:cNvGraphicFramePr>
                <a:graphicFrameLocks noGrp="1"/>
              </p:cNvGraphicFramePr>
              <p:nvPr>
                <p:extLst>
                  <p:ext uri="{D42A27DB-BD31-4B8C-83A1-F6EECF244321}">
                    <p14:modId xmlns:p14="http://schemas.microsoft.com/office/powerpoint/2010/main" val="626625745"/>
                  </p:ext>
                </p:extLst>
              </p:nvPr>
            </p:nvGraphicFramePr>
            <p:xfrm>
              <a:off x="1507229" y="2665786"/>
              <a:ext cx="9149628" cy="2966720"/>
            </p:xfrm>
            <a:graphic>
              <a:graphicData uri="http://schemas.openxmlformats.org/drawingml/2006/table">
                <a:tbl>
                  <a:tblPr firstRow="1" bandRow="1">
                    <a:tableStyleId>{0E3FDE45-AF77-4B5C-9715-49D594BDF05E}</a:tableStyleId>
                  </a:tblPr>
                  <a:tblGrid>
                    <a:gridCol w="2287407">
                      <a:extLst>
                        <a:ext uri="{9D8B030D-6E8A-4147-A177-3AD203B41FA5}">
                          <a16:colId xmlns:a16="http://schemas.microsoft.com/office/drawing/2014/main" val="1889725669"/>
                        </a:ext>
                      </a:extLst>
                    </a:gridCol>
                    <a:gridCol w="2287407">
                      <a:extLst>
                        <a:ext uri="{9D8B030D-6E8A-4147-A177-3AD203B41FA5}">
                          <a16:colId xmlns:a16="http://schemas.microsoft.com/office/drawing/2014/main" val="3801767820"/>
                        </a:ext>
                      </a:extLst>
                    </a:gridCol>
                    <a:gridCol w="2287407">
                      <a:extLst>
                        <a:ext uri="{9D8B030D-6E8A-4147-A177-3AD203B41FA5}">
                          <a16:colId xmlns:a16="http://schemas.microsoft.com/office/drawing/2014/main" val="2955132721"/>
                        </a:ext>
                      </a:extLst>
                    </a:gridCol>
                    <a:gridCol w="2287407">
                      <a:extLst>
                        <a:ext uri="{9D8B030D-6E8A-4147-A177-3AD203B41FA5}">
                          <a16:colId xmlns:a16="http://schemas.microsoft.com/office/drawing/2014/main" val="3183733600"/>
                        </a:ext>
                      </a:extLst>
                    </a:gridCol>
                  </a:tblGrid>
                  <a:tr h="370840">
                    <a:tc>
                      <a:txBody>
                        <a:bodyPr/>
                        <a:lstStyle/>
                        <a:p>
                          <a:pPr algn="ctr"/>
                          <a:r>
                            <a:rPr lang="en-GB" dirty="0"/>
                            <a:t>Soil Type</a:t>
                          </a:r>
                          <a:endParaRPr lang="en-ZA" dirty="0"/>
                        </a:p>
                      </a:txBody>
                      <a:tcPr/>
                    </a:tc>
                    <a:tc>
                      <a:txBody>
                        <a:bodyPr/>
                        <a:lstStyle/>
                        <a:p>
                          <a:endParaRPr lang="en-ZA" dirty="0"/>
                        </a:p>
                      </a:txBody>
                      <a:tcPr/>
                    </a:tc>
                    <a:tc gridSpan="2">
                      <a:txBody>
                        <a:bodyPr/>
                        <a:lstStyle/>
                        <a:p>
                          <a:pPr algn="ctr"/>
                          <a:r>
                            <a:rPr lang="en-GB" dirty="0"/>
                            <a:t>Typical Values</a:t>
                          </a:r>
                          <a:endParaRPr lang="en-ZA" dirty="0"/>
                        </a:p>
                      </a:txBody>
                      <a:tcPr/>
                    </a:tc>
                    <a:tc hMerge="1">
                      <a:txBody>
                        <a:bodyPr/>
                        <a:lstStyle/>
                        <a:p>
                          <a:endParaRPr lang="en-ZA" dirty="0"/>
                        </a:p>
                      </a:txBody>
                      <a:tcPr/>
                    </a:tc>
                    <a:extLst>
                      <a:ext uri="{0D108BD9-81ED-4DB2-BD59-A6C34878D82A}">
                        <a16:rowId xmlns:a16="http://schemas.microsoft.com/office/drawing/2014/main" val="2852409941"/>
                      </a:ext>
                    </a:extLst>
                  </a:tr>
                  <a:tr h="370840">
                    <a:tc>
                      <a:txBody>
                        <a:bodyPr/>
                        <a:lstStyle/>
                        <a:p>
                          <a:endParaRPr lang="en-GB" dirty="0"/>
                        </a:p>
                      </a:txBody>
                      <a:tcPr/>
                    </a:tc>
                    <a:tc>
                      <a:txBody>
                        <a:bodyPr/>
                        <a:lstStyle/>
                        <a:p>
                          <a:endParaRPr lang="en-ZA" dirty="0"/>
                        </a:p>
                      </a:txBody>
                      <a:tcPr/>
                    </a:tc>
                    <a:tc>
                      <a:txBody>
                        <a:bodyPr/>
                        <a:lstStyle/>
                        <a:p>
                          <a:endParaRPr lang="en-US"/>
                        </a:p>
                      </a:txBody>
                      <a:tcPr>
                        <a:blipFill>
                          <a:blip r:embed="rId3"/>
                          <a:stretch>
                            <a:fillRect l="-199734" t="-108197" r="-100000" b="-622951"/>
                          </a:stretch>
                        </a:blipFill>
                      </a:tcPr>
                    </a:tc>
                    <a:tc>
                      <a:txBody>
                        <a:bodyPr/>
                        <a:lstStyle/>
                        <a:p>
                          <a:r>
                            <a:rPr lang="en-GB" dirty="0"/>
                            <a:t>OMC (%)</a:t>
                          </a:r>
                          <a:endParaRPr lang="en-ZA" dirty="0"/>
                        </a:p>
                      </a:txBody>
                      <a:tcPr/>
                    </a:tc>
                    <a:extLst>
                      <a:ext uri="{0D108BD9-81ED-4DB2-BD59-A6C34878D82A}">
                        <a16:rowId xmlns:a16="http://schemas.microsoft.com/office/drawing/2014/main" val="2833793389"/>
                      </a:ext>
                    </a:extLst>
                  </a:tr>
                  <a:tr h="370840">
                    <a:tc>
                      <a:txBody>
                        <a:bodyPr/>
                        <a:lstStyle/>
                        <a:p>
                          <a:r>
                            <a:rPr lang="en-GB" dirty="0"/>
                            <a:t>Well-graded sand</a:t>
                          </a:r>
                        </a:p>
                      </a:txBody>
                      <a:tcPr/>
                    </a:tc>
                    <a:tc>
                      <a:txBody>
                        <a:bodyPr/>
                        <a:lstStyle/>
                        <a:p>
                          <a:r>
                            <a:rPr lang="en-GB" dirty="0"/>
                            <a:t>SW</a:t>
                          </a:r>
                          <a:endParaRPr lang="en-ZA" dirty="0"/>
                        </a:p>
                      </a:txBody>
                      <a:tcPr/>
                    </a:tc>
                    <a:tc>
                      <a:txBody>
                        <a:bodyPr/>
                        <a:lstStyle/>
                        <a:p>
                          <a:r>
                            <a:rPr lang="en-GB" dirty="0"/>
                            <a:t>22</a:t>
                          </a:r>
                          <a:endParaRPr lang="en-ZA" dirty="0"/>
                        </a:p>
                      </a:txBody>
                      <a:tcPr/>
                    </a:tc>
                    <a:tc>
                      <a:txBody>
                        <a:bodyPr/>
                        <a:lstStyle/>
                        <a:p>
                          <a:r>
                            <a:rPr lang="en-GB" dirty="0"/>
                            <a:t>7</a:t>
                          </a:r>
                          <a:endParaRPr lang="en-ZA" dirty="0"/>
                        </a:p>
                      </a:txBody>
                      <a:tcPr/>
                    </a:tc>
                    <a:extLst>
                      <a:ext uri="{0D108BD9-81ED-4DB2-BD59-A6C34878D82A}">
                        <a16:rowId xmlns:a16="http://schemas.microsoft.com/office/drawing/2014/main" val="2619958666"/>
                      </a:ext>
                    </a:extLst>
                  </a:tr>
                  <a:tr h="370840">
                    <a:tc>
                      <a:txBody>
                        <a:bodyPr/>
                        <a:lstStyle/>
                        <a:p>
                          <a:r>
                            <a:rPr lang="en-GB" dirty="0"/>
                            <a:t>Sandy clay</a:t>
                          </a:r>
                          <a:endParaRPr lang="en-ZA" dirty="0"/>
                        </a:p>
                      </a:txBody>
                      <a:tcPr/>
                    </a:tc>
                    <a:tc>
                      <a:txBody>
                        <a:bodyPr/>
                        <a:lstStyle/>
                        <a:p>
                          <a:r>
                            <a:rPr lang="en-GB" dirty="0"/>
                            <a:t>SC</a:t>
                          </a:r>
                          <a:endParaRPr lang="en-ZA" dirty="0"/>
                        </a:p>
                      </a:txBody>
                      <a:tcPr/>
                    </a:tc>
                    <a:tc>
                      <a:txBody>
                        <a:bodyPr/>
                        <a:lstStyle/>
                        <a:p>
                          <a:r>
                            <a:rPr lang="en-GB" dirty="0"/>
                            <a:t>19</a:t>
                          </a:r>
                          <a:endParaRPr lang="en-ZA" dirty="0"/>
                        </a:p>
                      </a:txBody>
                      <a:tcPr/>
                    </a:tc>
                    <a:tc>
                      <a:txBody>
                        <a:bodyPr/>
                        <a:lstStyle/>
                        <a:p>
                          <a:r>
                            <a:rPr lang="en-GB" dirty="0"/>
                            <a:t>12</a:t>
                          </a:r>
                          <a:endParaRPr lang="en-ZA" dirty="0"/>
                        </a:p>
                      </a:txBody>
                      <a:tcPr/>
                    </a:tc>
                    <a:extLst>
                      <a:ext uri="{0D108BD9-81ED-4DB2-BD59-A6C34878D82A}">
                        <a16:rowId xmlns:a16="http://schemas.microsoft.com/office/drawing/2014/main" val="3506900106"/>
                      </a:ext>
                    </a:extLst>
                  </a:tr>
                  <a:tr h="370840">
                    <a:tc>
                      <a:txBody>
                        <a:bodyPr/>
                        <a:lstStyle/>
                        <a:p>
                          <a:r>
                            <a:rPr lang="en-GB" dirty="0"/>
                            <a:t>Poorly graded clay</a:t>
                          </a:r>
                          <a:endParaRPr lang="en-ZA" dirty="0"/>
                        </a:p>
                      </a:txBody>
                      <a:tcPr/>
                    </a:tc>
                    <a:tc>
                      <a:txBody>
                        <a:bodyPr/>
                        <a:lstStyle/>
                        <a:p>
                          <a:r>
                            <a:rPr lang="en-GB" dirty="0"/>
                            <a:t>SP</a:t>
                          </a:r>
                          <a:endParaRPr lang="en-ZA" dirty="0"/>
                        </a:p>
                      </a:txBody>
                      <a:tcPr/>
                    </a:tc>
                    <a:tc>
                      <a:txBody>
                        <a:bodyPr/>
                        <a:lstStyle/>
                        <a:p>
                          <a:r>
                            <a:rPr lang="en-GB" dirty="0"/>
                            <a:t>18</a:t>
                          </a:r>
                          <a:endParaRPr lang="en-ZA" dirty="0"/>
                        </a:p>
                      </a:txBody>
                      <a:tcPr/>
                    </a:tc>
                    <a:tc>
                      <a:txBody>
                        <a:bodyPr/>
                        <a:lstStyle/>
                        <a:p>
                          <a:r>
                            <a:rPr lang="en-GB" dirty="0"/>
                            <a:t>15</a:t>
                          </a:r>
                          <a:endParaRPr lang="en-ZA" dirty="0"/>
                        </a:p>
                      </a:txBody>
                      <a:tcPr/>
                    </a:tc>
                    <a:extLst>
                      <a:ext uri="{0D108BD9-81ED-4DB2-BD59-A6C34878D82A}">
                        <a16:rowId xmlns:a16="http://schemas.microsoft.com/office/drawing/2014/main" val="3651535263"/>
                      </a:ext>
                    </a:extLst>
                  </a:tr>
                  <a:tr h="370840">
                    <a:tc>
                      <a:txBody>
                        <a:bodyPr/>
                        <a:lstStyle/>
                        <a:p>
                          <a:r>
                            <a:rPr lang="en-GB" dirty="0"/>
                            <a:t>Low-plasticity clay</a:t>
                          </a:r>
                        </a:p>
                      </a:txBody>
                      <a:tcPr/>
                    </a:tc>
                    <a:tc>
                      <a:txBody>
                        <a:bodyPr/>
                        <a:lstStyle/>
                        <a:p>
                          <a:r>
                            <a:rPr lang="en-GB" dirty="0"/>
                            <a:t>CL</a:t>
                          </a:r>
                          <a:endParaRPr lang="en-ZA" dirty="0"/>
                        </a:p>
                      </a:txBody>
                      <a:tcPr/>
                    </a:tc>
                    <a:tc>
                      <a:txBody>
                        <a:bodyPr/>
                        <a:lstStyle/>
                        <a:p>
                          <a:r>
                            <a:rPr lang="en-GB" dirty="0"/>
                            <a:t>18</a:t>
                          </a:r>
                          <a:endParaRPr lang="en-ZA" dirty="0"/>
                        </a:p>
                      </a:txBody>
                      <a:tcPr/>
                    </a:tc>
                    <a:tc>
                      <a:txBody>
                        <a:bodyPr/>
                        <a:lstStyle/>
                        <a:p>
                          <a:r>
                            <a:rPr lang="en-GB" dirty="0"/>
                            <a:t>15</a:t>
                          </a:r>
                          <a:endParaRPr lang="en-ZA" dirty="0"/>
                        </a:p>
                      </a:txBody>
                      <a:tcPr/>
                    </a:tc>
                    <a:extLst>
                      <a:ext uri="{0D108BD9-81ED-4DB2-BD59-A6C34878D82A}">
                        <a16:rowId xmlns:a16="http://schemas.microsoft.com/office/drawing/2014/main" val="4002815605"/>
                      </a:ext>
                    </a:extLst>
                  </a:tr>
                  <a:tr h="370840">
                    <a:tc>
                      <a:txBody>
                        <a:bodyPr/>
                        <a:lstStyle/>
                        <a:p>
                          <a:r>
                            <a:rPr lang="en-GB" dirty="0"/>
                            <a:t>Non-plastic silt</a:t>
                          </a:r>
                          <a:endParaRPr lang="en-ZA" dirty="0"/>
                        </a:p>
                      </a:txBody>
                      <a:tcPr/>
                    </a:tc>
                    <a:tc>
                      <a:txBody>
                        <a:bodyPr/>
                        <a:lstStyle/>
                        <a:p>
                          <a:r>
                            <a:rPr lang="en-GB" dirty="0"/>
                            <a:t>ML</a:t>
                          </a:r>
                          <a:endParaRPr lang="en-ZA" dirty="0"/>
                        </a:p>
                      </a:txBody>
                      <a:tcPr/>
                    </a:tc>
                    <a:tc>
                      <a:txBody>
                        <a:bodyPr/>
                        <a:lstStyle/>
                        <a:p>
                          <a:r>
                            <a:rPr lang="en-GB" dirty="0"/>
                            <a:t>17</a:t>
                          </a:r>
                          <a:endParaRPr lang="en-ZA" dirty="0"/>
                        </a:p>
                      </a:txBody>
                      <a:tcPr/>
                    </a:tc>
                    <a:tc>
                      <a:txBody>
                        <a:bodyPr/>
                        <a:lstStyle/>
                        <a:p>
                          <a:r>
                            <a:rPr lang="en-GB" dirty="0"/>
                            <a:t>17</a:t>
                          </a:r>
                          <a:endParaRPr lang="en-ZA" dirty="0"/>
                        </a:p>
                      </a:txBody>
                      <a:tcPr/>
                    </a:tc>
                    <a:extLst>
                      <a:ext uri="{0D108BD9-81ED-4DB2-BD59-A6C34878D82A}">
                        <a16:rowId xmlns:a16="http://schemas.microsoft.com/office/drawing/2014/main" val="2852232336"/>
                      </a:ext>
                    </a:extLst>
                  </a:tr>
                  <a:tr h="370840">
                    <a:tc>
                      <a:txBody>
                        <a:bodyPr/>
                        <a:lstStyle/>
                        <a:p>
                          <a:r>
                            <a:rPr lang="en-GB" dirty="0"/>
                            <a:t>High-plasticity silt</a:t>
                          </a:r>
                          <a:endParaRPr lang="en-ZA" dirty="0"/>
                        </a:p>
                      </a:txBody>
                      <a:tcPr/>
                    </a:tc>
                    <a:tc>
                      <a:txBody>
                        <a:bodyPr/>
                        <a:lstStyle/>
                        <a:p>
                          <a:r>
                            <a:rPr lang="en-GB" dirty="0"/>
                            <a:t>CH</a:t>
                          </a:r>
                          <a:endParaRPr lang="en-ZA" dirty="0"/>
                        </a:p>
                      </a:txBody>
                      <a:tcPr/>
                    </a:tc>
                    <a:tc>
                      <a:txBody>
                        <a:bodyPr/>
                        <a:lstStyle/>
                        <a:p>
                          <a:r>
                            <a:rPr lang="en-GB" dirty="0"/>
                            <a:t>15</a:t>
                          </a:r>
                          <a:endParaRPr lang="en-ZA" dirty="0"/>
                        </a:p>
                      </a:txBody>
                      <a:tcPr/>
                    </a:tc>
                    <a:tc>
                      <a:txBody>
                        <a:bodyPr/>
                        <a:lstStyle/>
                        <a:p>
                          <a:r>
                            <a:rPr lang="en-GB" dirty="0"/>
                            <a:t>25</a:t>
                          </a:r>
                          <a:endParaRPr lang="en-ZA" dirty="0"/>
                        </a:p>
                      </a:txBody>
                      <a:tcPr/>
                    </a:tc>
                    <a:extLst>
                      <a:ext uri="{0D108BD9-81ED-4DB2-BD59-A6C34878D82A}">
                        <a16:rowId xmlns:a16="http://schemas.microsoft.com/office/drawing/2014/main" val="1429525810"/>
                      </a:ext>
                    </a:extLst>
                  </a:tr>
                </a:tbl>
              </a:graphicData>
            </a:graphic>
          </p:graphicFrame>
        </mc:Fallback>
      </mc:AlternateContent>
    </p:spTree>
    <p:extLst>
      <p:ext uri="{BB962C8B-B14F-4D97-AF65-F5344CB8AC3E}">
        <p14:creationId xmlns:p14="http://schemas.microsoft.com/office/powerpoint/2010/main" val="3985708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METHODS TO DETERMINE FIELD COMPACTION</a:t>
            </a:r>
          </a:p>
          <a:p>
            <a:pPr>
              <a:lnSpc>
                <a:spcPct val="150000"/>
              </a:lnSpc>
            </a:pPr>
            <a:r>
              <a:rPr lang="en-GB" sz="2400" dirty="0">
                <a:latin typeface="Arial" panose="020B0604020202020204" pitchFamily="34" charset="0"/>
                <a:cs typeface="Arial" panose="020B0604020202020204" pitchFamily="34" charset="0"/>
              </a:rPr>
              <a:t>The most modern methods today incorporate nuclear devices and various models are available on the market for purchase. There are implications for owning such a device. It must be registered with the Department of Radiation Control and regular inspection is mandatory for validation of ownership and leak detection. The device must be calibrated by an approved authority every 12 months for accuracy of its reading.</a:t>
            </a:r>
          </a:p>
        </p:txBody>
      </p:sp>
    </p:spTree>
    <p:extLst>
      <p:ext uri="{BB962C8B-B14F-4D97-AF65-F5344CB8AC3E}">
        <p14:creationId xmlns:p14="http://schemas.microsoft.com/office/powerpoint/2010/main" val="381987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PRINCIPLE OF OPERATION</a:t>
            </a:r>
          </a:p>
          <a:p>
            <a:pPr>
              <a:lnSpc>
                <a:spcPct val="150000"/>
              </a:lnSpc>
            </a:pPr>
            <a:r>
              <a:rPr lang="en-GB" sz="2400" dirty="0">
                <a:latin typeface="Arial" panose="020B0604020202020204" pitchFamily="34" charset="0"/>
                <a:cs typeface="Arial" panose="020B0604020202020204" pitchFamily="34" charset="0"/>
              </a:rPr>
              <a:t>The index probe or rod contains a nuclear source which radiates gamma rays into the soil or other material. These rays are absorbed by the soil in amounts that vary according to the density of the soil. The rays that pass  through the soil are measured by a detector at the other end of the gauge. The rate of transmission depends upon the amount of scattering and absorption experienced between the source and the detector. </a:t>
            </a:r>
          </a:p>
        </p:txBody>
      </p:sp>
    </p:spTree>
    <p:extLst>
      <p:ext uri="{BB962C8B-B14F-4D97-AF65-F5344CB8AC3E}">
        <p14:creationId xmlns:p14="http://schemas.microsoft.com/office/powerpoint/2010/main" val="4191087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MODE OF OPERATION</a:t>
            </a:r>
          </a:p>
          <a:p>
            <a:pPr>
              <a:lnSpc>
                <a:spcPct val="150000"/>
              </a:lnSpc>
            </a:pPr>
            <a:r>
              <a:rPr lang="en-GB" sz="2400" dirty="0">
                <a:latin typeface="Arial" panose="020B0604020202020204" pitchFamily="34" charset="0"/>
                <a:cs typeface="Arial" panose="020B0604020202020204" pitchFamily="34" charset="0"/>
              </a:rPr>
              <a:t>Depending upon the material and the thickness of the layer to be tested, the operator may choose either the Direct Transmission or Backscatter mode of operation.</a:t>
            </a:r>
          </a:p>
        </p:txBody>
      </p:sp>
      <p:pic>
        <p:nvPicPr>
          <p:cNvPr id="2" name="Picture 1">
            <a:extLst>
              <a:ext uri="{FF2B5EF4-FFF2-40B4-BE49-F238E27FC236}">
                <a16:creationId xmlns:a16="http://schemas.microsoft.com/office/drawing/2014/main" id="{1C6BF339-D493-44BA-A3AE-98C077AD1FBC}"/>
              </a:ext>
            </a:extLst>
          </p:cNvPr>
          <p:cNvPicPr>
            <a:picLocks noChangeAspect="1"/>
          </p:cNvPicPr>
          <p:nvPr/>
        </p:nvPicPr>
        <p:blipFill>
          <a:blip r:embed="rId3"/>
          <a:stretch>
            <a:fillRect/>
          </a:stretch>
        </p:blipFill>
        <p:spPr>
          <a:xfrm>
            <a:off x="2814814" y="3758282"/>
            <a:ext cx="6052705" cy="2424545"/>
          </a:xfrm>
          <a:prstGeom prst="rect">
            <a:avLst/>
          </a:prstGeom>
        </p:spPr>
      </p:pic>
    </p:spTree>
    <p:extLst>
      <p:ext uri="{BB962C8B-B14F-4D97-AF65-F5344CB8AC3E}">
        <p14:creationId xmlns:p14="http://schemas.microsoft.com/office/powerpoint/2010/main" val="53424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PROCEDURE – DIRECT TRANSMISSION METHOD</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Backscatter is quicker and non-destructive. It can thus be used on hard materials like stabilised layers, asphalt, concrete, etc.</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Backscatter is generally sensitive only to the top 80 or 90 mm of the layer.</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Gauge precision is improved by using the Direct Transmission mode because the operator is allowed to choose the depth of measurement.</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Errors resulting from surface irregularities and chemical composition of the test material are also reduced by the Direct Transmission mode.</a:t>
            </a:r>
          </a:p>
        </p:txBody>
      </p:sp>
    </p:spTree>
    <p:extLst>
      <p:ext uri="{BB962C8B-B14F-4D97-AF65-F5344CB8AC3E}">
        <p14:creationId xmlns:p14="http://schemas.microsoft.com/office/powerpoint/2010/main" val="531654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PROCEDURE – BACKSCATTER METHOD</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Bed the surface gauge, ensuring that it flush with the surface of the material.</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Activate the nuclear instrument.</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Read and record the moisture and density readings after the counting period has ceased.</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The source must then be retracted and the gauge turned through 180°.</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Re-bed on the same test point. Repeat procedure 1 – 4.</a:t>
            </a:r>
          </a:p>
        </p:txBody>
      </p:sp>
    </p:spTree>
    <p:extLst>
      <p:ext uri="{BB962C8B-B14F-4D97-AF65-F5344CB8AC3E}">
        <p14:creationId xmlns:p14="http://schemas.microsoft.com/office/powerpoint/2010/main" val="986341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COMPARISON BETWEEN DIRECT TRANSMISSION (DT) AND BACKSCATTER (BS) MODE</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Backscatter is quicker and non-destructive. </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Backscatter is generally sensitive only to the top 80 or 90 mm of the layer.</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Gauge precision is improved by using the Direct Transmission mode because the operator is allowed to choose the depth of measurement.</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Errors resulting from surface irregularities and chemical composition of the test material are also reduced by the Direct Transmission mode.</a:t>
            </a:r>
          </a:p>
        </p:txBody>
      </p:sp>
    </p:spTree>
    <p:extLst>
      <p:ext uri="{BB962C8B-B14F-4D97-AF65-F5344CB8AC3E}">
        <p14:creationId xmlns:p14="http://schemas.microsoft.com/office/powerpoint/2010/main" val="1422947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EARTHWORK COMPACTION</a:t>
            </a:r>
          </a:p>
          <a:p>
            <a:pPr>
              <a:lnSpc>
                <a:spcPct val="150000"/>
              </a:lnSpc>
            </a:pPr>
            <a:r>
              <a:rPr lang="en-GB" sz="2400" dirty="0">
                <a:latin typeface="Arial" panose="020B0604020202020204" pitchFamily="34" charset="0"/>
                <a:cs typeface="Arial" panose="020B0604020202020204" pitchFamily="34" charset="0"/>
              </a:rPr>
              <a:t>There is a wide range of compaction equipment. For pavements, a steel-wheeled, static or vibrating roller is usually used. Dependent upon the soil type, a pneumatic, rubber-</a:t>
            </a:r>
            <a:r>
              <a:rPr lang="en-GB" sz="2400" dirty="0" err="1">
                <a:latin typeface="Arial" panose="020B0604020202020204" pitchFamily="34" charset="0"/>
                <a:cs typeface="Arial" panose="020B0604020202020204" pitchFamily="34" charset="0"/>
              </a:rPr>
              <a:t>tyred</a:t>
            </a:r>
            <a:r>
              <a:rPr lang="en-GB" sz="2400" dirty="0">
                <a:latin typeface="Arial" panose="020B0604020202020204" pitchFamily="34" charset="0"/>
                <a:cs typeface="Arial" panose="020B0604020202020204" pitchFamily="34" charset="0"/>
              </a:rPr>
              <a:t> roller is used. These only affect a small depth of soil and to achieve larger depths, vibrating piles and drop weights can be used.</a:t>
            </a:r>
          </a:p>
        </p:txBody>
      </p:sp>
    </p:spTree>
    <p:extLst>
      <p:ext uri="{BB962C8B-B14F-4D97-AF65-F5344CB8AC3E}">
        <p14:creationId xmlns:p14="http://schemas.microsoft.com/office/powerpoint/2010/main" val="4140661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When referring to building, you can consider a building team whose task is to dig foundations, cast concrete, place the flooring, do the brickwork to wall plate level, put the roof up, fit doors and windows, plaster the building and do the final touches to completion. Construction incorporates large teams that  are tasked with excavations, casting foundations, columns, suspended floors and a host of other activities. It also includes the construction of roads, bridges, dam walls and other structural activities.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Building materials, properties and general use</a:t>
            </a:r>
          </a:p>
        </p:txBody>
      </p:sp>
    </p:spTree>
    <p:extLst>
      <p:ext uri="{BB962C8B-B14F-4D97-AF65-F5344CB8AC3E}">
        <p14:creationId xmlns:p14="http://schemas.microsoft.com/office/powerpoint/2010/main" val="37177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COMPACTION EQUIPMENT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Smooth steel-drum rollers;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Pneumatic-tyre rollers;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Tamping foot rollers;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Grid rollers;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Vibratory compactors;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Impact rollers.</a:t>
            </a:r>
          </a:p>
        </p:txBody>
      </p:sp>
    </p:spTree>
    <p:extLst>
      <p:ext uri="{BB962C8B-B14F-4D97-AF65-F5344CB8AC3E}">
        <p14:creationId xmlns:p14="http://schemas.microsoft.com/office/powerpoint/2010/main" val="271414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APPLICATIONS (BASED ON LANPAC TECHNOLOGY ASSESSMENTS)</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Deep in-situ compaction: The high energy and large depth of influence of the impact roller equipment makes an effective mechanism of improving the engineering properties of deep in-situ fills and weak natural soils.</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Proof-rolling/induced settlement: The added capability of the impact roller systems to provide a quantitative measurement of the material response and settlement during the proof-rolling process, allows for accurate identification of the relative strength of the entire area being proof-rolled.</a:t>
            </a:r>
          </a:p>
        </p:txBody>
      </p:sp>
    </p:spTree>
    <p:extLst>
      <p:ext uri="{BB962C8B-B14F-4D97-AF65-F5344CB8AC3E}">
        <p14:creationId xmlns:p14="http://schemas.microsoft.com/office/powerpoint/2010/main" val="1785288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APPLICATIONS (CONT).</a:t>
            </a:r>
            <a:endParaRPr lang="en-GB" sz="2400" dirty="0">
              <a:latin typeface="Arial" panose="020B0604020202020204" pitchFamily="34" charset="0"/>
              <a:cs typeface="Arial" panose="020B0604020202020204" pitchFamily="34" charset="0"/>
            </a:endParaRPr>
          </a:p>
          <a:p>
            <a:pPr marL="457200" indent="-457200">
              <a:lnSpc>
                <a:spcPct val="150000"/>
              </a:lnSpc>
              <a:buFont typeface="+mj-lt"/>
              <a:buAutoNum type="arabicPeriod" startAt="3"/>
            </a:pPr>
            <a:r>
              <a:rPr lang="en-GB" sz="2400" dirty="0">
                <a:latin typeface="Arial" panose="020B0604020202020204" pitchFamily="34" charset="0"/>
                <a:cs typeface="Arial" panose="020B0604020202020204" pitchFamily="34" charset="0"/>
              </a:rPr>
              <a:t>Thick-lift compaction: Impact ground improvement technologies are capable of achieving thick-lift compaction of fills, in layers of between 600 mm and 1 500 mm depending on the material type and moisture regime.</a:t>
            </a:r>
          </a:p>
          <a:p>
            <a:pPr marL="457200" indent="-457200">
              <a:lnSpc>
                <a:spcPct val="150000"/>
              </a:lnSpc>
              <a:buFont typeface="+mj-lt"/>
              <a:buAutoNum type="arabicPeriod" startAt="3"/>
            </a:pPr>
            <a:r>
              <a:rPr lang="en-GB" sz="2400" dirty="0">
                <a:latin typeface="Arial" panose="020B0604020202020204" pitchFamily="34" charset="0"/>
                <a:cs typeface="Arial" panose="020B0604020202020204" pitchFamily="34" charset="0"/>
              </a:rPr>
              <a:t>Pavement rehabilitation: The cost of repair of such prematurely failed pavements is extremely high, as the removal of the pavement layers to enable the treatment of the poor subgrade prior to the importation of new pavement layers is both costly and time-consuming.</a:t>
            </a:r>
          </a:p>
        </p:txBody>
      </p:sp>
    </p:spTree>
    <p:extLst>
      <p:ext uri="{BB962C8B-B14F-4D97-AF65-F5344CB8AC3E}">
        <p14:creationId xmlns:p14="http://schemas.microsoft.com/office/powerpoint/2010/main" val="95405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The art of bricklaying is one that has been practised for many years and the bricklayer is referred to as an artisan. An artisan is highly skilled and it used to take many years to develop to the point that you can qualify as a master bricklayer. The art is not only the ability to lay the bricks. The art is in the ability to “see and feel” the mortar, control the consistency of the mortar, the method of placing the bricks and the ability to use the correct configuration at the right place and the right time.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Bricklaying</a:t>
            </a:r>
          </a:p>
        </p:txBody>
      </p:sp>
    </p:spTree>
    <p:extLst>
      <p:ext uri="{BB962C8B-B14F-4D97-AF65-F5344CB8AC3E}">
        <p14:creationId xmlns:p14="http://schemas.microsoft.com/office/powerpoint/2010/main" val="3899718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Bricklaying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BRICKLAYING COURSES</a:t>
            </a:r>
          </a:p>
          <a:p>
            <a:pPr>
              <a:lnSpc>
                <a:spcPct val="150000"/>
              </a:lnSpc>
            </a:pPr>
            <a:r>
              <a:rPr lang="en-GB" sz="2400" dirty="0">
                <a:latin typeface="Arial" panose="020B0604020202020204" pitchFamily="34" charset="0"/>
                <a:cs typeface="Arial" panose="020B0604020202020204" pitchFamily="34" charset="0"/>
              </a:rPr>
              <a:t>The different bricklaying methods were developed over time in different places in the world. Each course has its own iniquity, and the architect will decide which course he would like to use. The bricklayer, knowing his trade, will know exactly what to do and how to do it when he sees on the specifications of the structure that the architect refers to a Flemish bond, English bond, Stack and Stretcher bond or Header bond.</a:t>
            </a:r>
          </a:p>
        </p:txBody>
      </p:sp>
    </p:spTree>
    <p:extLst>
      <p:ext uri="{BB962C8B-B14F-4D97-AF65-F5344CB8AC3E}">
        <p14:creationId xmlns:p14="http://schemas.microsoft.com/office/powerpoint/2010/main" val="1476841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Slabs may take the form of a normal floor slab of a house or be cast in-situ alongside the footings to form one complete structure. correctly designed and constructed ground bearing concrete slab combines the advantages of hard wearing, long life and the ability to carry heavy loads at low costs. The purpose of a ground bearing slab will vary according to application and each project requires its own individual characteristics, including strength, abrasion resistance, flatness and aesthetics.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a:t>
            </a:r>
            <a:r>
              <a:rPr lang="en-GB" sz="3600" b="1" dirty="0" err="1">
                <a:latin typeface="Arial" panose="020B0604020202020204" pitchFamily="34" charset="0"/>
                <a:cs typeface="Arial" panose="020B0604020202020204" pitchFamily="34" charset="0"/>
              </a:rPr>
              <a:t>Floorslabs</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17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Any structure needs to have doors and windows. The doors are there to give access to the building, to supply security and to keep the warm air in and the cold air out or vice versa. The windows are there to allow light into the room, to allow air into the room and to enable people to look to the outside or to the inside of the room. Windows are also important to control heat flow in or out of the room, and they serve as a sound barrier.</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Windows and doors</a:t>
            </a:r>
          </a:p>
        </p:txBody>
      </p:sp>
    </p:spTree>
    <p:extLst>
      <p:ext uri="{BB962C8B-B14F-4D97-AF65-F5344CB8AC3E}">
        <p14:creationId xmlns:p14="http://schemas.microsoft.com/office/powerpoint/2010/main" val="1072174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Windows and doors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DIFFERENT TYPES OF MATERIAL</a:t>
            </a:r>
          </a:p>
          <a:p>
            <a:pPr>
              <a:lnSpc>
                <a:spcPct val="150000"/>
              </a:lnSpc>
            </a:pPr>
            <a:r>
              <a:rPr lang="en-GB" sz="2400" b="1" dirty="0">
                <a:latin typeface="Arial" panose="020B0604020202020204" pitchFamily="34" charset="0"/>
                <a:cs typeface="Arial" panose="020B0604020202020204" pitchFamily="34" charset="0"/>
              </a:rPr>
              <a:t>Wood </a:t>
            </a:r>
            <a:r>
              <a:rPr lang="en-GB" sz="2400" dirty="0">
                <a:latin typeface="Arial" panose="020B0604020202020204" pitchFamily="34" charset="0"/>
                <a:cs typeface="Arial" panose="020B0604020202020204" pitchFamily="34" charset="0"/>
              </a:rPr>
              <a:t>is commonly used as a material to produce doorframes, doors and window frames. </a:t>
            </a:r>
            <a:r>
              <a:rPr lang="en-GB" sz="2400" b="1" dirty="0">
                <a:latin typeface="Arial" panose="020B0604020202020204" pitchFamily="34" charset="0"/>
                <a:cs typeface="Arial" panose="020B0604020202020204" pitchFamily="34" charset="0"/>
              </a:rPr>
              <a:t>Aluminium</a:t>
            </a:r>
            <a:r>
              <a:rPr lang="en-GB" sz="2400" dirty="0">
                <a:latin typeface="Arial" panose="020B0604020202020204" pitchFamily="34" charset="0"/>
                <a:cs typeface="Arial" panose="020B0604020202020204" pitchFamily="34" charset="0"/>
              </a:rPr>
              <a:t> is also a very popular product to be used for doors and windows. It does not have the warmth of wood, and looks very clinical</a:t>
            </a:r>
            <a:r>
              <a:rPr lang="en-GB" sz="2400" b="1" dirty="0">
                <a:latin typeface="Arial" panose="020B0604020202020204" pitchFamily="34" charset="0"/>
                <a:cs typeface="Arial" panose="020B0604020202020204" pitchFamily="34" charset="0"/>
              </a:rPr>
              <a:t>. Steel frames </a:t>
            </a:r>
            <a:r>
              <a:rPr lang="en-GB" sz="2400" dirty="0">
                <a:latin typeface="Arial" panose="020B0604020202020204" pitchFamily="34" charset="0"/>
                <a:cs typeface="Arial" panose="020B0604020202020204" pitchFamily="34" charset="0"/>
              </a:rPr>
              <a:t>are also a product that is particularly popular in rural areas. A new material used for doors and windows is </a:t>
            </a:r>
            <a:r>
              <a:rPr lang="en-GB" sz="2400" b="1" dirty="0">
                <a:latin typeface="Arial" panose="020B0604020202020204" pitchFamily="34" charset="0"/>
                <a:cs typeface="Arial" panose="020B0604020202020204" pitchFamily="34" charset="0"/>
              </a:rPr>
              <a:t>PVC</a:t>
            </a:r>
            <a:r>
              <a:rPr lang="en-GB" sz="2400" dirty="0">
                <a:latin typeface="Arial" panose="020B0604020202020204" pitchFamily="34" charset="0"/>
                <a:cs typeface="Arial" panose="020B0604020202020204" pitchFamily="34" charset="0"/>
              </a:rPr>
              <a:t>. This product has the advantage that it will not corrode, but the UV rays of the sun have an influence on the material.</a:t>
            </a:r>
          </a:p>
        </p:txBody>
      </p:sp>
    </p:spTree>
    <p:extLst>
      <p:ext uri="{BB962C8B-B14F-4D97-AF65-F5344CB8AC3E}">
        <p14:creationId xmlns:p14="http://schemas.microsoft.com/office/powerpoint/2010/main" val="2812820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Windows and doors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SETTING UP DOORFRAMES AND WINDOW FRAMES</a:t>
            </a:r>
          </a:p>
          <a:p>
            <a:pPr>
              <a:lnSpc>
                <a:spcPct val="150000"/>
              </a:lnSpc>
            </a:pPr>
            <a:r>
              <a:rPr lang="en-GB" sz="2400" dirty="0">
                <a:latin typeface="Arial" panose="020B0604020202020204" pitchFamily="34" charset="0"/>
                <a:cs typeface="Arial" panose="020B0604020202020204" pitchFamily="34" charset="0"/>
              </a:rPr>
              <a:t>To set up a wooden doorframe, the builder will fix two stays to the top of the doorframe. He will then anchor the stays, usually with some weights, but it could also be a patented method to anchor the doorframe while building it into position. The builder will make sure that the doorframe is plumb and in line with the walls to the left and right. Windows are built in during the building process, when they are steel or wood, but aluminium and PVC are fixed into the openings after plastering is completed.</a:t>
            </a:r>
          </a:p>
        </p:txBody>
      </p:sp>
    </p:spTree>
    <p:extLst>
      <p:ext uri="{BB962C8B-B14F-4D97-AF65-F5344CB8AC3E}">
        <p14:creationId xmlns:p14="http://schemas.microsoft.com/office/powerpoint/2010/main" val="193382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Windows and doors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LINTELS AND THE FUNCTION OF LINTELS</a:t>
            </a:r>
          </a:p>
          <a:p>
            <a:pPr>
              <a:lnSpc>
                <a:spcPct val="150000"/>
              </a:lnSpc>
            </a:pPr>
            <a:r>
              <a:rPr lang="en-GB" sz="2400" dirty="0">
                <a:latin typeface="Arial" panose="020B0604020202020204" pitchFamily="34" charset="0"/>
                <a:cs typeface="Arial" panose="020B0604020202020204" pitchFamily="34" charset="0"/>
              </a:rPr>
              <a:t>Lintels are reinforced, pre-tensioned concrete bars needed to support the soffits of door and window openings during the building process. Lintels are a very helpful commodity and in modern building work, it is almost impossible to manage without them.</a:t>
            </a:r>
          </a:p>
        </p:txBody>
      </p:sp>
    </p:spTree>
    <p:extLst>
      <p:ext uri="{BB962C8B-B14F-4D97-AF65-F5344CB8AC3E}">
        <p14:creationId xmlns:p14="http://schemas.microsoft.com/office/powerpoint/2010/main" val="7580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Building materials, properties and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BUILDING MATERIALS COMMONLY USED</a:t>
            </a:r>
          </a:p>
        </p:txBody>
      </p:sp>
      <p:sp>
        <p:nvSpPr>
          <p:cNvPr id="2" name="Rectangle 1">
            <a:extLst>
              <a:ext uri="{FF2B5EF4-FFF2-40B4-BE49-F238E27FC236}">
                <a16:creationId xmlns:a16="http://schemas.microsoft.com/office/drawing/2014/main" id="{9F1FC64C-2358-48AF-94DB-B96625DCB1F5}"/>
              </a:ext>
            </a:extLst>
          </p:cNvPr>
          <p:cNvSpPr/>
          <p:nvPr/>
        </p:nvSpPr>
        <p:spPr>
          <a:xfrm>
            <a:off x="802341" y="2380625"/>
            <a:ext cx="10587318" cy="3413563"/>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Cement;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Sand;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Aggregate;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Water;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Bricks;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Steel;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Aluminium;</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Wood;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Glass;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Paint;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Plastics;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Silicone.</a:t>
            </a:r>
          </a:p>
        </p:txBody>
      </p:sp>
    </p:spTree>
    <p:extLst>
      <p:ext uri="{BB962C8B-B14F-4D97-AF65-F5344CB8AC3E}">
        <p14:creationId xmlns:p14="http://schemas.microsoft.com/office/powerpoint/2010/main" val="212996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Windows and doors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FENESTRATION</a:t>
            </a:r>
          </a:p>
          <a:p>
            <a:pPr>
              <a:lnSpc>
                <a:spcPct val="150000"/>
              </a:lnSpc>
            </a:pPr>
            <a:r>
              <a:rPr lang="en-GB" sz="2400" dirty="0">
                <a:latin typeface="Arial" panose="020B0604020202020204" pitchFamily="34" charset="0"/>
                <a:cs typeface="Arial" panose="020B0604020202020204" pitchFamily="34" charset="0"/>
              </a:rPr>
              <a:t>Fenestration is a term describing energy flow. Because of a general shortage of electrical energy in South Africa, it was a decision of parliament that energy must be saved wherever possible. Because heating of homes and offices during winter and their cooling during summer are so energy intensive, alternative methods had to be found to reduce this flow of energy.</a:t>
            </a:r>
          </a:p>
        </p:txBody>
      </p:sp>
    </p:spTree>
    <p:extLst>
      <p:ext uri="{BB962C8B-B14F-4D97-AF65-F5344CB8AC3E}">
        <p14:creationId xmlns:p14="http://schemas.microsoft.com/office/powerpoint/2010/main" val="2896796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Windows and doors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WINDOWS AND DOORS STYLES</a:t>
            </a:r>
          </a:p>
          <a:p>
            <a:pPr>
              <a:lnSpc>
                <a:spcPct val="150000"/>
              </a:lnSpc>
            </a:pPr>
            <a:r>
              <a:rPr lang="en-GB" sz="2400" dirty="0">
                <a:latin typeface="Arial" panose="020B0604020202020204" pitchFamily="34" charset="0"/>
                <a:cs typeface="Arial" panose="020B0604020202020204" pitchFamily="34" charset="0"/>
              </a:rPr>
              <a:t>Style is a choice. The client will usually indicate what the requirement is. The architect will then design to comply with the needs of the client. The style of a structure is made up of a number of elements. Style is something that can be related to what one see. It reflects the art that forms part of buildings that were brought about by the cultural tastes and appropriateness of a specific group of people.</a:t>
            </a:r>
          </a:p>
        </p:txBody>
      </p:sp>
    </p:spTree>
    <p:extLst>
      <p:ext uri="{BB962C8B-B14F-4D97-AF65-F5344CB8AC3E}">
        <p14:creationId xmlns:p14="http://schemas.microsoft.com/office/powerpoint/2010/main" val="1743226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The roof of a structure has a number of important functions. The choice of roof and the structural system of a roof are related to the dimensions of the area to be covered and the type of weather that has to be dealt with. The roof makes up a large portion of the structure, and as a result the type of roof and the roof material used have a great influence on the aesthetics of the building.</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6: Roof structures</a:t>
            </a:r>
          </a:p>
        </p:txBody>
      </p:sp>
    </p:spTree>
    <p:extLst>
      <p:ext uri="{BB962C8B-B14F-4D97-AF65-F5344CB8AC3E}">
        <p14:creationId xmlns:p14="http://schemas.microsoft.com/office/powerpoint/2010/main" val="41568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ELEMENTS OF A ROOF TRUSS</a:t>
            </a:r>
          </a:p>
          <a:p>
            <a:pPr>
              <a:lnSpc>
                <a:spcPct val="150000"/>
              </a:lnSpc>
            </a:pPr>
            <a:r>
              <a:rPr lang="en-GB" sz="2400" dirty="0">
                <a:latin typeface="Arial" panose="020B0604020202020204" pitchFamily="34" charset="0"/>
                <a:cs typeface="Arial" panose="020B0604020202020204" pitchFamily="34" charset="0"/>
              </a:rPr>
              <a:t>A roof truss is compiled from truss members. Members can either be in tension or in compression. The members can be pin-jointed or they can be fixed joints. The design of pin-jointed roof trusses differs from the design of fixed-jointed roof trusses. The main objective of the design is to analyse the influence of the possible forces that can be exerted onto the roof, making use of the loading standards as laid down by SANS 10400.</a:t>
            </a:r>
          </a:p>
        </p:txBody>
      </p:sp>
    </p:spTree>
    <p:extLst>
      <p:ext uri="{BB962C8B-B14F-4D97-AF65-F5344CB8AC3E}">
        <p14:creationId xmlns:p14="http://schemas.microsoft.com/office/powerpoint/2010/main" val="4168721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DIFFERENT ROOF TRUSS</a:t>
            </a:r>
          </a:p>
          <a:p>
            <a:pPr>
              <a:lnSpc>
                <a:spcPct val="150000"/>
              </a:lnSpc>
            </a:pPr>
            <a:r>
              <a:rPr lang="en-GB" sz="2400" dirty="0">
                <a:latin typeface="Arial" panose="020B0604020202020204" pitchFamily="34" charset="0"/>
                <a:cs typeface="Arial" panose="020B0604020202020204" pitchFamily="34" charset="0"/>
              </a:rPr>
              <a:t>The roof truss has to carry its own weight, the weight of the cladding and the weight of people who must work on the roof. It must also withstand the wind forces that are applicable in the area where the structure is being erected.</a:t>
            </a:r>
          </a:p>
        </p:txBody>
      </p:sp>
    </p:spTree>
    <p:extLst>
      <p:ext uri="{BB962C8B-B14F-4D97-AF65-F5344CB8AC3E}">
        <p14:creationId xmlns:p14="http://schemas.microsoft.com/office/powerpoint/2010/main" val="2827385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FLAT ROOF</a:t>
            </a:r>
          </a:p>
          <a:p>
            <a:pPr>
              <a:lnSpc>
                <a:spcPct val="150000"/>
              </a:lnSpc>
            </a:pPr>
            <a:r>
              <a:rPr lang="en-GB" sz="2400" dirty="0">
                <a:latin typeface="Arial" panose="020B0604020202020204" pitchFamily="34" charset="0"/>
                <a:cs typeface="Arial" panose="020B0604020202020204" pitchFamily="34" charset="0"/>
              </a:rPr>
              <a:t>Flat roofs need to be mentioned as a special roof type. Because the roof is flat, the vertical forces (weight) of people working on the roof, as well as the wind, will have a larger influence on the roof than pitched roof trusses. Flat roofs must be designed by an engineer or technologist.</a:t>
            </a:r>
          </a:p>
        </p:txBody>
      </p:sp>
    </p:spTree>
    <p:extLst>
      <p:ext uri="{BB962C8B-B14F-4D97-AF65-F5344CB8AC3E}">
        <p14:creationId xmlns:p14="http://schemas.microsoft.com/office/powerpoint/2010/main" val="3340002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CHOICE OF ROOF CLADDING</a:t>
            </a:r>
          </a:p>
          <a:p>
            <a:pPr>
              <a:lnSpc>
                <a:spcPct val="150000"/>
              </a:lnSpc>
            </a:pPr>
            <a:r>
              <a:rPr lang="en-GB" sz="2400" dirty="0">
                <a:latin typeface="Arial" panose="020B0604020202020204" pitchFamily="34" charset="0"/>
                <a:cs typeface="Arial" panose="020B0604020202020204" pitchFamily="34" charset="0"/>
              </a:rPr>
              <a:t>The cladding of a roof has a significant influence on the aesthetics of a structure. Roof cladding is divided into two main groups, light-weight and heavy-weight cladding. The light-weight cladding can typically be looked at as corrugated iron sheeting, or IBR sheeting. On the other hand, shale slate tiles can be considered heavy roofing material.</a:t>
            </a:r>
          </a:p>
        </p:txBody>
      </p:sp>
    </p:spTree>
    <p:extLst>
      <p:ext uri="{BB962C8B-B14F-4D97-AF65-F5344CB8AC3E}">
        <p14:creationId xmlns:p14="http://schemas.microsoft.com/office/powerpoint/2010/main" val="2468220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HOOP IRON</a:t>
            </a:r>
          </a:p>
          <a:p>
            <a:pPr>
              <a:lnSpc>
                <a:spcPct val="150000"/>
              </a:lnSpc>
            </a:pPr>
            <a:r>
              <a:rPr lang="en-GB" sz="2400" dirty="0">
                <a:latin typeface="Arial" panose="020B0604020202020204" pitchFamily="34" charset="0"/>
                <a:cs typeface="Arial" panose="020B0604020202020204" pitchFamily="34" charset="0"/>
              </a:rPr>
              <a:t>It is fairly common practice to fix the roof to the walls by making use of hoop iron. The hoop iron is bent in the form of an ‘L’ at the bottom and then built into the outer skin of the wall, six brick courses down from wall plate height.</a:t>
            </a:r>
          </a:p>
        </p:txBody>
      </p:sp>
    </p:spTree>
    <p:extLst>
      <p:ext uri="{BB962C8B-B14F-4D97-AF65-F5344CB8AC3E}">
        <p14:creationId xmlns:p14="http://schemas.microsoft.com/office/powerpoint/2010/main" val="1885042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HURRICANE CLIPS AND TRUSS HANGERS</a:t>
            </a:r>
          </a:p>
          <a:p>
            <a:pPr>
              <a:lnSpc>
                <a:spcPct val="150000"/>
              </a:lnSpc>
            </a:pPr>
            <a:r>
              <a:rPr lang="en-GB" sz="2400" dirty="0">
                <a:latin typeface="Arial" panose="020B0604020202020204" pitchFamily="34" charset="0"/>
                <a:cs typeface="Arial" panose="020B0604020202020204" pitchFamily="34" charset="0"/>
              </a:rPr>
              <a:t>Hurricane clips are an additional help to fix the purlins to the rafters. Purlins are first nailed to the rafter using one 100 mm nail and one 75 mm nail. Then a hurricane clip is nailed to fix the purlin and the rafter at the joint. Truss hangers are very useful and can be used when fixing flat roofs to a wall, for verandas and many other uses where a rafter must be fixed to a vertical structure.</a:t>
            </a:r>
          </a:p>
        </p:txBody>
      </p:sp>
    </p:spTree>
    <p:extLst>
      <p:ext uri="{BB962C8B-B14F-4D97-AF65-F5344CB8AC3E}">
        <p14:creationId xmlns:p14="http://schemas.microsoft.com/office/powerpoint/2010/main" val="2081225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BATTENS AND PURLINS</a:t>
            </a:r>
          </a:p>
          <a:p>
            <a:pPr>
              <a:lnSpc>
                <a:spcPct val="150000"/>
              </a:lnSpc>
            </a:pPr>
            <a:r>
              <a:rPr lang="en-GB" sz="2400" dirty="0">
                <a:latin typeface="Arial" panose="020B0604020202020204" pitchFamily="34" charset="0"/>
                <a:cs typeface="Arial" panose="020B0604020202020204" pitchFamily="34" charset="0"/>
              </a:rPr>
              <a:t>Battens are usually used to fix roof tiles to the roof. A tilting batten is also available. This batten is placed at the lower roof edge. Purlins are used to fix long span roof cladding sheets. When purlins are joined, all adjacent purlin joints should be staggered.</a:t>
            </a:r>
          </a:p>
        </p:txBody>
      </p:sp>
    </p:spTree>
    <p:extLst>
      <p:ext uri="{BB962C8B-B14F-4D97-AF65-F5344CB8AC3E}">
        <p14:creationId xmlns:p14="http://schemas.microsoft.com/office/powerpoint/2010/main" val="188194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CONCRETE FOR PLINTHS</a:t>
            </a:r>
          </a:p>
          <a:p>
            <a:pPr>
              <a:lnSpc>
                <a:spcPct val="150000"/>
              </a:lnSpc>
            </a:pPr>
            <a:r>
              <a:rPr lang="en-GB" sz="2400" dirty="0">
                <a:latin typeface="Arial" panose="020B0604020202020204" pitchFamily="34" charset="0"/>
                <a:cs typeface="Arial" panose="020B0604020202020204" pitchFamily="34" charset="0"/>
              </a:rPr>
              <a:t>Concrete plinths are level and flat surfaces prepared for the more important superstructure that will be built upon it at a later stage. Plinths should be set out by an experienced carpenter, surveyor or competent person that understands levels and gradient.</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Cement mixes for general use</a:t>
            </a:r>
          </a:p>
        </p:txBody>
      </p:sp>
    </p:spTree>
    <p:extLst>
      <p:ext uri="{BB962C8B-B14F-4D97-AF65-F5344CB8AC3E}">
        <p14:creationId xmlns:p14="http://schemas.microsoft.com/office/powerpoint/2010/main" val="1024023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BARGE BOARDS</a:t>
            </a:r>
          </a:p>
          <a:p>
            <a:pPr>
              <a:lnSpc>
                <a:spcPct val="150000"/>
              </a:lnSpc>
            </a:pPr>
            <a:r>
              <a:rPr lang="en-GB" sz="2400" dirty="0">
                <a:latin typeface="Arial" panose="020B0604020202020204" pitchFamily="34" charset="0"/>
                <a:cs typeface="Arial" panose="020B0604020202020204" pitchFamily="34" charset="0"/>
              </a:rPr>
              <a:t>Barge boards are used at the overhang of the roof at the gable ends to finish it off and to protect the roof against penetration by rain and from bird invasion. These boards are shaped like an “L”. One leg of the “L” is fixed onto the roof and the other is fixed onto the fascia. Barge boards can also be made as a unit which does not need a fascia. Barge boards are made of fibre reinforced cement. Different dimensions are available to accommodate the different architectural styles.</a:t>
            </a:r>
          </a:p>
        </p:txBody>
      </p:sp>
    </p:spTree>
    <p:extLst>
      <p:ext uri="{BB962C8B-B14F-4D97-AF65-F5344CB8AC3E}">
        <p14:creationId xmlns:p14="http://schemas.microsoft.com/office/powerpoint/2010/main" val="1098429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RIDGE AND VALLEYS </a:t>
            </a:r>
          </a:p>
          <a:p>
            <a:pPr>
              <a:lnSpc>
                <a:spcPct val="150000"/>
              </a:lnSpc>
            </a:pPr>
            <a:r>
              <a:rPr lang="en-GB" sz="2400" dirty="0">
                <a:latin typeface="Arial" panose="020B0604020202020204" pitchFamily="34" charset="0"/>
                <a:cs typeface="Arial" panose="020B0604020202020204" pitchFamily="34" charset="0"/>
              </a:rPr>
              <a:t>The legs of the roof truss starts at the ridge. This is a potential point where water penetration can take place. The figure below shows how a ridge must be constructed for a corrugated sheet roof. </a:t>
            </a:r>
          </a:p>
        </p:txBody>
      </p:sp>
      <p:pic>
        <p:nvPicPr>
          <p:cNvPr id="2" name="Picture 1">
            <a:extLst>
              <a:ext uri="{FF2B5EF4-FFF2-40B4-BE49-F238E27FC236}">
                <a16:creationId xmlns:a16="http://schemas.microsoft.com/office/drawing/2014/main" id="{DDC1592F-F15E-49C0-A9ED-C65F448771D0}"/>
              </a:ext>
            </a:extLst>
          </p:cNvPr>
          <p:cNvPicPr>
            <a:picLocks noChangeAspect="1"/>
          </p:cNvPicPr>
          <p:nvPr/>
        </p:nvPicPr>
        <p:blipFill>
          <a:blip r:embed="rId3"/>
          <a:stretch>
            <a:fillRect/>
          </a:stretch>
        </p:blipFill>
        <p:spPr>
          <a:xfrm>
            <a:off x="4460984" y="3960705"/>
            <a:ext cx="3242118" cy="2352689"/>
          </a:xfrm>
          <a:prstGeom prst="rect">
            <a:avLst/>
          </a:prstGeom>
        </p:spPr>
      </p:pic>
    </p:spTree>
    <p:extLst>
      <p:ext uri="{BB962C8B-B14F-4D97-AF65-F5344CB8AC3E}">
        <p14:creationId xmlns:p14="http://schemas.microsoft.com/office/powerpoint/2010/main" val="195326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FASCIAS </a:t>
            </a:r>
          </a:p>
          <a:p>
            <a:pPr>
              <a:lnSpc>
                <a:spcPct val="150000"/>
              </a:lnSpc>
            </a:pPr>
            <a:r>
              <a:rPr lang="en-GB" sz="2400" dirty="0">
                <a:latin typeface="Arial" panose="020B0604020202020204" pitchFamily="34" charset="0"/>
                <a:cs typeface="Arial" panose="020B0604020202020204" pitchFamily="34" charset="0"/>
              </a:rPr>
              <a:t>A fascia board is used to finish off the edge of the roof. It is essential if the house needs gutters. The fascia is fixed to the rafters. Fascia boards can be made of fibre cement. It is also popular to use PVC fascia boards.</a:t>
            </a:r>
          </a:p>
        </p:txBody>
      </p:sp>
    </p:spTree>
    <p:extLst>
      <p:ext uri="{BB962C8B-B14F-4D97-AF65-F5344CB8AC3E}">
        <p14:creationId xmlns:p14="http://schemas.microsoft.com/office/powerpoint/2010/main" val="4229686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SOFFITS</a:t>
            </a:r>
          </a:p>
          <a:p>
            <a:pPr>
              <a:lnSpc>
                <a:spcPct val="150000"/>
              </a:lnSpc>
            </a:pPr>
            <a:r>
              <a:rPr lang="en-GB" sz="2400" dirty="0">
                <a:latin typeface="Arial" panose="020B0604020202020204" pitchFamily="34" charset="0"/>
                <a:cs typeface="Arial" panose="020B0604020202020204" pitchFamily="34" charset="0"/>
              </a:rPr>
              <a:t>Soffits are the section of the roof that hang over the walls of the structure. The size of soffits can vary. Soffits can be made of solid wood like pine or meranti. This is expensive. In some cases, the roof will have an overhang, but no soffit is provided. This is less expensive, but aesthetically less appealing.</a:t>
            </a:r>
          </a:p>
        </p:txBody>
      </p:sp>
    </p:spTree>
    <p:extLst>
      <p:ext uri="{BB962C8B-B14F-4D97-AF65-F5344CB8AC3E}">
        <p14:creationId xmlns:p14="http://schemas.microsoft.com/office/powerpoint/2010/main" val="3478223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Roof structures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GUTTERS AND DOWNPIPES</a:t>
            </a:r>
          </a:p>
          <a:p>
            <a:pPr>
              <a:lnSpc>
                <a:spcPct val="150000"/>
              </a:lnSpc>
            </a:pPr>
            <a:r>
              <a:rPr lang="en-GB" sz="2400" dirty="0">
                <a:latin typeface="Arial" panose="020B0604020202020204" pitchFamily="34" charset="0"/>
                <a:cs typeface="Arial" panose="020B0604020202020204" pitchFamily="34" charset="0"/>
              </a:rPr>
              <a:t>Gutters and downpipes are not compulsory. A roof is considered to be impenetrable and if a structure is provided with gutters and downpipes which will collect and take water directly to the municipal storm-water system, it prevents the roof water from penetrating the soil.</a:t>
            </a:r>
          </a:p>
        </p:txBody>
      </p:sp>
    </p:spTree>
    <p:extLst>
      <p:ext uri="{BB962C8B-B14F-4D97-AF65-F5344CB8AC3E}">
        <p14:creationId xmlns:p14="http://schemas.microsoft.com/office/powerpoint/2010/main" val="3017788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The function of columns and pillars is similar to the function of your legs; they must carry the superstructure (weight above). Carrying the superstructure is not the only function. It is also important for the aesthetics of the structure. If you look at any building with a hug, high foyer and a roof supported by long, slender pillars, it looks grand, stately and impressive.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7: Columns and pillars</a:t>
            </a:r>
          </a:p>
        </p:txBody>
      </p:sp>
    </p:spTree>
    <p:extLst>
      <p:ext uri="{BB962C8B-B14F-4D97-AF65-F5344CB8AC3E}">
        <p14:creationId xmlns:p14="http://schemas.microsoft.com/office/powerpoint/2010/main" val="1067074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Columns and pillars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DIFFERENCE BETWEEN COLUMNS AND PILLARS</a:t>
            </a:r>
          </a:p>
          <a:p>
            <a:pPr>
              <a:lnSpc>
                <a:spcPct val="150000"/>
              </a:lnSpc>
            </a:pPr>
            <a:r>
              <a:rPr lang="en-GB" sz="2400" dirty="0">
                <a:latin typeface="Arial" panose="020B0604020202020204" pitchFamily="34" charset="0"/>
                <a:cs typeface="Arial" panose="020B0604020202020204" pitchFamily="34" charset="0"/>
              </a:rPr>
              <a:t>Both columns and pillars are elements of a building used to carry a vertical load. Columns are functional while pillars are functional and decorative.</a:t>
            </a:r>
          </a:p>
        </p:txBody>
      </p:sp>
    </p:spTree>
    <p:extLst>
      <p:ext uri="{BB962C8B-B14F-4D97-AF65-F5344CB8AC3E}">
        <p14:creationId xmlns:p14="http://schemas.microsoft.com/office/powerpoint/2010/main" val="3401466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Columns and pillars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FOUNDATIONS FOR PILLARS</a:t>
            </a:r>
          </a:p>
          <a:p>
            <a:pPr>
              <a:lnSpc>
                <a:spcPct val="150000"/>
              </a:lnSpc>
            </a:pPr>
            <a:r>
              <a:rPr lang="en-GB" sz="2400" dirty="0">
                <a:latin typeface="Arial" panose="020B0604020202020204" pitchFamily="34" charset="0"/>
                <a:cs typeface="Arial" panose="020B0604020202020204" pitchFamily="34" charset="0"/>
              </a:rPr>
              <a:t>If a pillar is freestanding, it can be dangerous. If a strong wind arises, it will blow it over. Columns and pillars need to carry vertical loads. The foundations must then be able to support moments, as well as vertical loads. The foundation is dependent on the ability of the soil to carry the vertical load.</a:t>
            </a:r>
          </a:p>
        </p:txBody>
      </p:sp>
    </p:spTree>
    <p:extLst>
      <p:ext uri="{BB962C8B-B14F-4D97-AF65-F5344CB8AC3E}">
        <p14:creationId xmlns:p14="http://schemas.microsoft.com/office/powerpoint/2010/main" val="1720034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The glass industry is aggressively marketing their products on the premise that glass contributes to aesthetics, energy efficiency, safety, security and comfort. Glass is useful in that it can be adapted to suit the position of its final installation, it may reflect light or absorb it, shut the cold out or prevent heat from escaping. Glass is thus used extensively in most buildings, in both exterior and interior applications; as a construction material, for functionality, for decoration and for interior fittings. </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8: Glass</a:t>
            </a:r>
          </a:p>
        </p:txBody>
      </p:sp>
    </p:spTree>
    <p:extLst>
      <p:ext uri="{BB962C8B-B14F-4D97-AF65-F5344CB8AC3E}">
        <p14:creationId xmlns:p14="http://schemas.microsoft.com/office/powerpoint/2010/main" val="1430822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 TO DRAUGHTING</a:t>
            </a:r>
          </a:p>
          <a:p>
            <a:pPr>
              <a:lnSpc>
                <a:spcPct val="150000"/>
              </a:lnSpc>
            </a:pPr>
            <a:r>
              <a:rPr lang="en-GB" sz="2400" dirty="0">
                <a:latin typeface="Arial" panose="020B0604020202020204" pitchFamily="34" charset="0"/>
                <a:cs typeface="Arial" panose="020B0604020202020204" pitchFamily="34" charset="0"/>
              </a:rPr>
              <a:t>Draughting, also spelled, “drafting” and often referred to as “engineering drawing”, is the graphical representation of structures, machines, and their components that communicate the engineering intent of a technical design to the craftsman or builder/contractor who will rely upon the proposal to produce the product; so, the draughter carries a lot of responsibility and should be highly skilled in the technical aspects of assembly and site procedures.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9: Draughting</a:t>
            </a:r>
          </a:p>
        </p:txBody>
      </p:sp>
    </p:spTree>
    <p:extLst>
      <p:ext uri="{BB962C8B-B14F-4D97-AF65-F5344CB8AC3E}">
        <p14:creationId xmlns:p14="http://schemas.microsoft.com/office/powerpoint/2010/main" val="2566211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CONCRETE FOR FOUNDATIONS</a:t>
            </a:r>
          </a:p>
          <a:p>
            <a:pPr>
              <a:lnSpc>
                <a:spcPct val="150000"/>
              </a:lnSpc>
            </a:pPr>
            <a:r>
              <a:rPr lang="en-GB" sz="2400" dirty="0">
                <a:latin typeface="Arial" panose="020B0604020202020204" pitchFamily="34" charset="0"/>
                <a:cs typeface="Arial" panose="020B0604020202020204" pitchFamily="34" charset="0"/>
              </a:rPr>
              <a:t>Foundations are an important component of the structure and should be cast using high-quality mixed concrete. If this cannot be ensured by hand mixing, an on site delivery of ready-mixed concrete should be arranged.</a:t>
            </a:r>
          </a:p>
        </p:txBody>
      </p:sp>
    </p:spTree>
    <p:extLst>
      <p:ext uri="{BB962C8B-B14F-4D97-AF65-F5344CB8AC3E}">
        <p14:creationId xmlns:p14="http://schemas.microsoft.com/office/powerpoint/2010/main" val="586149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Draughting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COMMUNICATION SKILLS</a:t>
            </a:r>
          </a:p>
          <a:p>
            <a:pPr>
              <a:lnSpc>
                <a:spcPct val="150000"/>
              </a:lnSpc>
            </a:pPr>
            <a:r>
              <a:rPr lang="en-GB" sz="2400" dirty="0">
                <a:latin typeface="Arial" panose="020B0604020202020204" pitchFamily="34" charset="0"/>
                <a:cs typeface="Arial" panose="020B0604020202020204" pitchFamily="34" charset="0"/>
              </a:rPr>
              <a:t>Two-dimensional drawings: It is very important for the draughtsman to adhere to the client's requirements. In hearing what is needed, the draughtsman must form a mental picture of the object. </a:t>
            </a:r>
          </a:p>
          <a:p>
            <a:pPr>
              <a:lnSpc>
                <a:spcPct val="150000"/>
              </a:lnSpc>
            </a:pPr>
            <a:r>
              <a:rPr lang="en-GB" sz="2400" dirty="0">
                <a:latin typeface="Arial" panose="020B0604020202020204" pitchFamily="34" charset="0"/>
                <a:cs typeface="Arial" panose="020B0604020202020204" pitchFamily="34" charset="0"/>
              </a:rPr>
              <a:t>Three-dimensional drawings: Three methods of three-dimensional drawings include isometric, perspective, and picturesque. </a:t>
            </a:r>
          </a:p>
        </p:txBody>
      </p:sp>
    </p:spTree>
    <p:extLst>
      <p:ext uri="{BB962C8B-B14F-4D97-AF65-F5344CB8AC3E}">
        <p14:creationId xmlns:p14="http://schemas.microsoft.com/office/powerpoint/2010/main" val="3805243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Draughting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ROOF CONSTRUCTION</a:t>
            </a:r>
          </a:p>
          <a:p>
            <a:pPr>
              <a:lnSpc>
                <a:spcPct val="150000"/>
              </a:lnSpc>
            </a:pPr>
            <a:r>
              <a:rPr lang="en-GB" sz="2400" dirty="0">
                <a:latin typeface="Arial" panose="020B0604020202020204" pitchFamily="34" charset="0"/>
                <a:cs typeface="Arial" panose="020B0604020202020204" pitchFamily="34" charset="0"/>
              </a:rPr>
              <a:t>A large number of roof designs are available. If a roof has to span a long distance, the configuration of the members of the roof truss will be different to a roof that has to span only a short distance. Roofs are a combination of cladding, which could be a large number of different products like metal sheets, roof tiles, thatch, stone, fibre cement sheets, and a host of other materials fixed to battens or purlins which are spaced at fixed distances, depending on the roof covering material.</a:t>
            </a:r>
          </a:p>
        </p:txBody>
      </p:sp>
    </p:spTree>
    <p:extLst>
      <p:ext uri="{BB962C8B-B14F-4D97-AF65-F5344CB8AC3E}">
        <p14:creationId xmlns:p14="http://schemas.microsoft.com/office/powerpoint/2010/main" val="722390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Draughting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ROOF TRUSSES</a:t>
            </a:r>
          </a:p>
          <a:p>
            <a:pPr>
              <a:lnSpc>
                <a:spcPct val="150000"/>
              </a:lnSpc>
            </a:pPr>
            <a:r>
              <a:rPr lang="en-GB" sz="2400" dirty="0">
                <a:latin typeface="Arial" panose="020B0604020202020204" pitchFamily="34" charset="0"/>
                <a:cs typeface="Arial" panose="020B0604020202020204" pitchFamily="34" charset="0"/>
              </a:rPr>
              <a:t>The truss profile, span, heel height, overall height, overhang and web configuration depend on the specific design conditions and will vary by application. Trusses must be equally spaced. Spacing is dependent upon the roof type and loading expected. </a:t>
            </a:r>
          </a:p>
        </p:txBody>
      </p:sp>
    </p:spTree>
    <p:extLst>
      <p:ext uri="{BB962C8B-B14F-4D97-AF65-F5344CB8AC3E}">
        <p14:creationId xmlns:p14="http://schemas.microsoft.com/office/powerpoint/2010/main" val="3818497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Draughting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GUTTERS</a:t>
            </a:r>
          </a:p>
          <a:p>
            <a:pPr>
              <a:lnSpc>
                <a:spcPct val="150000"/>
              </a:lnSpc>
            </a:pPr>
            <a:r>
              <a:rPr lang="en-GB" sz="2400" dirty="0">
                <a:latin typeface="Arial" panose="020B0604020202020204" pitchFamily="34" charset="0"/>
                <a:cs typeface="Arial" panose="020B0604020202020204" pitchFamily="34" charset="0"/>
              </a:rPr>
              <a:t>A rain gutter from Latin “gutta” : drop is a narrow channel, or trough, forming the component of a roof system which collects and diverts a rain downpour from the roof edge. It is also known as an eaves trough</a:t>
            </a:r>
            <a:r>
              <a:rPr lang="en-GB" sz="2400">
                <a:latin typeface="Arial" panose="020B0604020202020204" pitchFamily="34" charset="0"/>
                <a:cs typeface="Arial" panose="020B0604020202020204" pitchFamily="34" charset="0"/>
              </a:rPr>
              <a:t>, eaves channel </a:t>
            </a:r>
            <a:r>
              <a:rPr lang="en-GB" sz="2400" dirty="0">
                <a:latin typeface="Arial" panose="020B0604020202020204" pitchFamily="34" charset="0"/>
                <a:cs typeface="Arial" panose="020B0604020202020204" pitchFamily="34" charset="0"/>
              </a:rPr>
              <a:t>guttering or simply as a gutter.</a:t>
            </a:r>
          </a:p>
        </p:txBody>
      </p:sp>
    </p:spTree>
    <p:extLst>
      <p:ext uri="{BB962C8B-B14F-4D97-AF65-F5344CB8AC3E}">
        <p14:creationId xmlns:p14="http://schemas.microsoft.com/office/powerpoint/2010/main" val="2687708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CONCRETE FOR FLOOR SLABS</a:t>
            </a:r>
          </a:p>
          <a:p>
            <a:pPr>
              <a:lnSpc>
                <a:spcPct val="150000"/>
              </a:lnSpc>
            </a:pPr>
            <a:r>
              <a:rPr lang="en-GB" sz="2400" dirty="0">
                <a:latin typeface="Arial" panose="020B0604020202020204" pitchFamily="34" charset="0"/>
                <a:cs typeface="Arial" panose="020B0604020202020204" pitchFamily="34" charset="0"/>
              </a:rPr>
              <a:t>The concrete mix designed for typical foundations would generally be acceptable for floor slabs, with the expectation that the floor slab is cast thinner and a smaller stone size would be more suited. Stone sizes should not be more than a third of the full thickness of the structure.</a:t>
            </a:r>
          </a:p>
        </p:txBody>
      </p:sp>
    </p:spTree>
    <p:extLst>
      <p:ext uri="{BB962C8B-B14F-4D97-AF65-F5344CB8AC3E}">
        <p14:creationId xmlns:p14="http://schemas.microsoft.com/office/powerpoint/2010/main" val="1838961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MORTAR FOR BRICKWORK</a:t>
            </a:r>
          </a:p>
          <a:p>
            <a:pPr>
              <a:lnSpc>
                <a:spcPct val="150000"/>
              </a:lnSpc>
            </a:pPr>
            <a:r>
              <a:rPr lang="en-GB" sz="2400" dirty="0">
                <a:latin typeface="Arial" panose="020B0604020202020204" pitchFamily="34" charset="0"/>
                <a:cs typeface="Arial" panose="020B0604020202020204" pitchFamily="34" charset="0"/>
              </a:rPr>
              <a:t>A mortar mix or a plaster mix is normally in the range of 1 bag of cement to 200 to 300 litres of damp sand. Mixes richer than this are typically used where masonry is highly stressed or where plaster is subject to impact – for example squash court walls. Leaner mixes are used on soft, friable surfaces such as poorly baked and sun-dried bricks.</a:t>
            </a:r>
          </a:p>
        </p:txBody>
      </p:sp>
    </p:spTree>
    <p:extLst>
      <p:ext uri="{BB962C8B-B14F-4D97-AF65-F5344CB8AC3E}">
        <p14:creationId xmlns:p14="http://schemas.microsoft.com/office/powerpoint/2010/main" val="3935276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SOIL PROPERTIES FOR BACK-FILLED AND COMPACTION</a:t>
            </a:r>
          </a:p>
          <a:p>
            <a:pPr>
              <a:lnSpc>
                <a:spcPct val="150000"/>
              </a:lnSpc>
            </a:pPr>
            <a:r>
              <a:rPr lang="en-GB" sz="2400" dirty="0">
                <a:latin typeface="Arial" panose="020B0604020202020204" pitchFamily="34" charset="0"/>
                <a:cs typeface="Arial" panose="020B0604020202020204" pitchFamily="34" charset="0"/>
              </a:rPr>
              <a:t>Soil compaction can be described in various ways, but the simplest manner is to describe the concept as the application of dynamic energy, via a mechanical roller or compactor, to a soil in order to reorganise the solid. By achieving this, the density of the soil is increased, which is always the main objective of compaction.</a:t>
            </a:r>
          </a:p>
        </p:txBody>
      </p:sp>
    </p:spTree>
    <p:extLst>
      <p:ext uri="{BB962C8B-B14F-4D97-AF65-F5344CB8AC3E}">
        <p14:creationId xmlns:p14="http://schemas.microsoft.com/office/powerpoint/2010/main" val="84293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Cement mixes for general use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FIELD SPECIFICATIONS</a:t>
            </a:r>
          </a:p>
          <a:p>
            <a:pPr>
              <a:lnSpc>
                <a:spcPct val="150000"/>
              </a:lnSpc>
            </a:pPr>
            <a:r>
              <a:rPr lang="en-GB" sz="2400" dirty="0">
                <a:latin typeface="Arial" panose="020B0604020202020204" pitchFamily="34" charset="0"/>
                <a:cs typeface="Arial" panose="020B0604020202020204" pitchFamily="34" charset="0"/>
              </a:rPr>
              <a:t>To control the soil properties of earth constructions (e.g. dams, roads) it is normal to specify that the soil must be compacted to a pre-determined dry unit weight (obtained from a laboratory test on representative samples). This specification will be a certain percentage of the maximum dry density, as stipulated in the laboratory test.</a:t>
            </a:r>
          </a:p>
        </p:txBody>
      </p:sp>
    </p:spTree>
    <p:extLst>
      <p:ext uri="{BB962C8B-B14F-4D97-AF65-F5344CB8AC3E}">
        <p14:creationId xmlns:p14="http://schemas.microsoft.com/office/powerpoint/2010/main" val="487536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4752</TotalTime>
  <Words>4348</Words>
  <Application>Microsoft Office PowerPoint</Application>
  <PresentationFormat>Widescreen</PresentationFormat>
  <Paragraphs>266</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Brandon Grotesque Medium</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 Leighton</cp:lastModifiedBy>
  <cp:revision>136</cp:revision>
  <dcterms:created xsi:type="dcterms:W3CDTF">2018-09-18T08:47:31Z</dcterms:created>
  <dcterms:modified xsi:type="dcterms:W3CDTF">2019-10-31T13:44:56Z</dcterms:modified>
</cp:coreProperties>
</file>