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74" r:id="rId3"/>
    <p:sldId id="313" r:id="rId4"/>
    <p:sldId id="357" r:id="rId5"/>
    <p:sldId id="388" r:id="rId6"/>
    <p:sldId id="389" r:id="rId7"/>
    <p:sldId id="321" r:id="rId8"/>
    <p:sldId id="359" r:id="rId9"/>
    <p:sldId id="324" r:id="rId10"/>
    <p:sldId id="323" r:id="rId11"/>
    <p:sldId id="390" r:id="rId12"/>
    <p:sldId id="317" r:id="rId13"/>
    <p:sldId id="360" r:id="rId14"/>
    <p:sldId id="392" r:id="rId15"/>
    <p:sldId id="400" r:id="rId16"/>
    <p:sldId id="408" r:id="rId17"/>
    <p:sldId id="409" r:id="rId18"/>
    <p:sldId id="318" r:id="rId19"/>
    <p:sldId id="366" r:id="rId20"/>
    <p:sldId id="367" r:id="rId21"/>
    <p:sldId id="368" r:id="rId22"/>
    <p:sldId id="344" r:id="rId23"/>
    <p:sldId id="369" r:id="rId24"/>
    <p:sldId id="370" r:id="rId25"/>
    <p:sldId id="372" r:id="rId26"/>
    <p:sldId id="412" r:id="rId27"/>
    <p:sldId id="459" r:id="rId28"/>
    <p:sldId id="460" r:id="rId29"/>
    <p:sldId id="419" r:id="rId30"/>
    <p:sldId id="420" r:id="rId31"/>
    <p:sldId id="421" r:id="rId32"/>
    <p:sldId id="422" r:id="rId33"/>
    <p:sldId id="423" r:id="rId34"/>
    <p:sldId id="424" r:id="rId35"/>
    <p:sldId id="461" r:id="rId36"/>
    <p:sldId id="314" r:id="rId37"/>
    <p:sldId id="329" r:id="rId38"/>
    <p:sldId id="427" r:id="rId39"/>
    <p:sldId id="428" r:id="rId40"/>
    <p:sldId id="435" r:id="rId41"/>
    <p:sldId id="429" r:id="rId42"/>
    <p:sldId id="436" r:id="rId43"/>
    <p:sldId id="437" r:id="rId44"/>
    <p:sldId id="431" r:id="rId45"/>
    <p:sldId id="438" r:id="rId46"/>
    <p:sldId id="432" r:id="rId47"/>
    <p:sldId id="442" r:id="rId48"/>
    <p:sldId id="443" r:id="rId49"/>
    <p:sldId id="377" r:id="rId50"/>
    <p:sldId id="334" r:id="rId51"/>
    <p:sldId id="378" r:id="rId52"/>
    <p:sldId id="446" r:id="rId53"/>
    <p:sldId id="448" r:id="rId54"/>
    <p:sldId id="450" r:id="rId55"/>
    <p:sldId id="382" r:id="rId56"/>
    <p:sldId id="383" r:id="rId57"/>
    <p:sldId id="453" r:id="rId58"/>
    <p:sldId id="456" r:id="rId59"/>
    <p:sldId id="457" r:id="rId60"/>
    <p:sldId id="45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9" autoAdjust="0"/>
    <p:restoredTop sz="94598" autoAdjust="0"/>
  </p:normalViewPr>
  <p:slideViewPr>
    <p:cSldViewPr snapToGrid="0" snapToObjects="1">
      <p:cViewPr varScale="1">
        <p:scale>
          <a:sx n="81" d="100"/>
          <a:sy n="81" d="100"/>
        </p:scale>
        <p:origin x="182" y="62"/>
      </p:cViewPr>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7855403-8A3A-DA4F-934B-8B456A5D664E}" type="slidenum">
              <a:rPr lang="en-GB" smtClean="0"/>
              <a:t>14</a:t>
            </a:fld>
            <a:endParaRPr lang="en-GB"/>
          </a:p>
        </p:txBody>
      </p:sp>
    </p:spTree>
    <p:extLst>
      <p:ext uri="{BB962C8B-B14F-4D97-AF65-F5344CB8AC3E}">
        <p14:creationId xmlns:p14="http://schemas.microsoft.com/office/powerpoint/2010/main" val="182201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7855403-8A3A-DA4F-934B-8B456A5D664E}" type="slidenum">
              <a:rPr lang="en-GB" smtClean="0"/>
              <a:t>18</a:t>
            </a:fld>
            <a:endParaRPr lang="en-GB"/>
          </a:p>
        </p:txBody>
      </p:sp>
    </p:spTree>
    <p:extLst>
      <p:ext uri="{BB962C8B-B14F-4D97-AF65-F5344CB8AC3E}">
        <p14:creationId xmlns:p14="http://schemas.microsoft.com/office/powerpoint/2010/main" val="429315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7855403-8A3A-DA4F-934B-8B456A5D664E}" type="slidenum">
              <a:rPr lang="en-GB" smtClean="0"/>
              <a:t>60</a:t>
            </a:fld>
            <a:endParaRPr lang="en-GB"/>
          </a:p>
        </p:txBody>
      </p:sp>
    </p:spTree>
    <p:extLst>
      <p:ext uri="{BB962C8B-B14F-4D97-AF65-F5344CB8AC3E}">
        <p14:creationId xmlns:p14="http://schemas.microsoft.com/office/powerpoint/2010/main" val="382751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14/04/2023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14/04/2023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Building and Structural Surveying</a:t>
            </a:r>
          </a:p>
          <a:p>
            <a:pPr algn="r"/>
            <a:r>
              <a:rPr lang="en-GB" sz="5400" b="1" dirty="0">
                <a:solidFill>
                  <a:schemeClr val="bg1"/>
                </a:solidFill>
                <a:latin typeface="Brandon Grotesque Medium" panose="020B0603020203060202" pitchFamily="34" charset="77"/>
              </a:rPr>
              <a:t>N5</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00" cy="6512400"/>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MEASUREMENT (CONT.)</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Constant errors </a:t>
            </a:r>
            <a:r>
              <a:rPr lang="en-US" sz="2400" dirty="0">
                <a:latin typeface="Arial" panose="020B0604020202020204" pitchFamily="34" charset="0"/>
                <a:cs typeface="Arial" panose="020B0604020202020204" pitchFamily="34" charset="0"/>
              </a:rPr>
              <a:t>are errors that, in all measures under the same circumstances, have the same magnitude and algebraic sign. The errors can be caused by either the apparatus itself or external circumstances to the apparatus. Examples of constant errors are:</a:t>
            </a:r>
          </a:p>
          <a:p>
            <a:pPr lvl="1">
              <a:lnSpc>
                <a:spcPct val="150000"/>
              </a:lnSpc>
            </a:pPr>
            <a:r>
              <a:rPr lang="en-US" sz="2400" dirty="0">
                <a:latin typeface="Arial" panose="020B0604020202020204" pitchFamily="34" charset="0"/>
                <a:cs typeface="Arial" panose="020B0604020202020204" pitchFamily="34" charset="0"/>
              </a:rPr>
              <a:t>• measuring with a tape that is too long or too short; and</a:t>
            </a:r>
          </a:p>
          <a:p>
            <a:pPr lvl="1">
              <a:lnSpc>
                <a:spcPct val="150000"/>
              </a:lnSpc>
            </a:pPr>
            <a:r>
              <a:rPr lang="en-US" sz="2400" dirty="0">
                <a:latin typeface="Arial" panose="020B0604020202020204" pitchFamily="34" charset="0"/>
                <a:cs typeface="Arial" panose="020B0604020202020204" pitchFamily="34" charset="0"/>
              </a:rPr>
              <a:t>• using a theodolite or dumpy level with a collimating error.</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99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MEASUREMENT (CONT.)</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Systematic errors </a:t>
            </a:r>
            <a:r>
              <a:rPr lang="en-US" sz="2400" dirty="0">
                <a:latin typeface="Arial" panose="020B0604020202020204" pitchFamily="34" charset="0"/>
                <a:cs typeface="Arial" panose="020B0604020202020204" pitchFamily="34" charset="0"/>
              </a:rPr>
              <a:t>are caused by the surveying equipment, observation methods, and certain environmental factors such as variations in temperature, humidity, pressure, current velocity, curvature, and refraction. Under the same measurement conditions, these errors will have the same magnitude and direction (positive or negative). Because systematic errors are repetitive and tend to accumulate in a series of measurements, they are also referred to as </a:t>
            </a:r>
            <a:r>
              <a:rPr lang="en-US" sz="2400" i="1" dirty="0">
                <a:latin typeface="Arial" panose="020B0604020202020204" pitchFamily="34" charset="0"/>
                <a:cs typeface="Arial" panose="020B0604020202020204" pitchFamily="34" charset="0"/>
              </a:rPr>
              <a:t>cumulative errors</a:t>
            </a:r>
            <a:r>
              <a:rPr lang="en-US" sz="24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8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Distance measurement is considered to be the most fundamental of all surveying operations. It is a process of measuring distances between points on a surface using a chain or tape. It is done based on the linear surveying principle that states: if the distance between two points is measured, the points are fixed. This module details the methods of overcoming field challenges and plotting of chain surveys.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Linear measurements</a:t>
            </a:r>
          </a:p>
        </p:txBody>
      </p:sp>
    </p:spTree>
    <p:extLst>
      <p:ext uri="{BB962C8B-B14F-4D97-AF65-F5344CB8AC3E}">
        <p14:creationId xmlns:p14="http://schemas.microsoft.com/office/powerpoint/2010/main" val="416263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MEASUREMENT AND CORRECTIONS</a:t>
            </a:r>
          </a:p>
          <a:p>
            <a:pPr>
              <a:lnSpc>
                <a:spcPct val="150000"/>
              </a:lnSpc>
            </a:pPr>
            <a:r>
              <a:rPr lang="en-US" sz="2400" dirty="0">
                <a:latin typeface="Arial" panose="020B0604020202020204" pitchFamily="34" charset="0"/>
                <a:cs typeface="Arial" panose="020B0604020202020204" pitchFamily="34" charset="0"/>
              </a:rPr>
              <a:t>To compensate for the unavoidable errors in measurement, it is generally</a:t>
            </a:r>
          </a:p>
          <a:p>
            <a:pPr>
              <a:lnSpc>
                <a:spcPct val="150000"/>
              </a:lnSpc>
            </a:pPr>
            <a:r>
              <a:rPr lang="en-US" sz="2400" dirty="0">
                <a:latin typeface="Arial" panose="020B0604020202020204" pitchFamily="34" charset="0"/>
                <a:cs typeface="Arial" panose="020B0604020202020204" pitchFamily="34" charset="0"/>
              </a:rPr>
              <a:t>necessary to apply corrections to measurements made by direct linear methods.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Linear measurements (continued)</a:t>
            </a:r>
          </a:p>
        </p:txBody>
      </p:sp>
    </p:spTree>
    <p:extLst>
      <p:ext uri="{BB962C8B-B14F-4D97-AF65-F5344CB8AC3E}">
        <p14:creationId xmlns:p14="http://schemas.microsoft.com/office/powerpoint/2010/main" val="76892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LINEAR MEASUREMENT OBSTACLES</a:t>
            </a:r>
          </a:p>
          <a:p>
            <a:pPr>
              <a:lnSpc>
                <a:spcPct val="150000"/>
              </a:lnSpc>
            </a:pPr>
            <a:r>
              <a:rPr lang="en-US" sz="2400" dirty="0">
                <a:latin typeface="Arial" panose="020B0604020202020204" pitchFamily="34" charset="0"/>
                <a:cs typeface="Arial" panose="020B0604020202020204" pitchFamily="34" charset="0"/>
              </a:rPr>
              <a:t>Linear measurement lines should, as far as possible, be arranged to avoid</a:t>
            </a:r>
          </a:p>
          <a:p>
            <a:pPr>
              <a:lnSpc>
                <a:spcPct val="150000"/>
              </a:lnSpc>
            </a:pPr>
            <a:r>
              <a:rPr lang="en-US" sz="2400" dirty="0">
                <a:latin typeface="Arial" panose="020B0604020202020204" pitchFamily="34" charset="0"/>
                <a:cs typeface="Arial" panose="020B0604020202020204" pitchFamily="34" charset="0"/>
              </a:rPr>
              <a:t>obstacles. However, occasionally obstacles are unavoidable, even after a careful preliminary  survey. The following are some of these obstacles:</a:t>
            </a:r>
          </a:p>
          <a:p>
            <a:pPr>
              <a:lnSpc>
                <a:spcPct val="150000"/>
              </a:lnSpc>
            </a:pPr>
            <a:r>
              <a:rPr lang="en-US" sz="2400" dirty="0">
                <a:latin typeface="Arial" panose="020B0604020202020204" pitchFamily="34" charset="0"/>
                <a:cs typeface="Arial" panose="020B0604020202020204" pitchFamily="34" charset="0"/>
              </a:rPr>
              <a:t>•  Measuring a horizontal distance on a slope</a:t>
            </a:r>
          </a:p>
          <a:p>
            <a:pPr>
              <a:lnSpc>
                <a:spcPct val="150000"/>
              </a:lnSpc>
            </a:pPr>
            <a:r>
              <a:rPr lang="en-US" sz="2400" dirty="0">
                <a:latin typeface="Arial" panose="020B0604020202020204" pitchFamily="34" charset="0"/>
                <a:cs typeface="Arial" panose="020B0604020202020204" pitchFamily="34" charset="0"/>
              </a:rPr>
              <a:t>•  Measuring slope angle using a clinometer</a:t>
            </a:r>
          </a:p>
          <a:p>
            <a:pPr>
              <a:lnSpc>
                <a:spcPct val="150000"/>
              </a:lnSpc>
            </a:pPr>
            <a:r>
              <a:rPr lang="en-US" sz="2400" dirty="0">
                <a:latin typeface="Arial" panose="020B0604020202020204" pitchFamily="34" charset="0"/>
                <a:cs typeface="Arial" panose="020B0604020202020204" pitchFamily="34" charset="0"/>
              </a:rPr>
              <a:t>•  Measuring around a pond or across a river or a busy road</a:t>
            </a:r>
          </a:p>
          <a:p>
            <a:pPr>
              <a:lnSpc>
                <a:spcPct val="150000"/>
              </a:lnSpc>
            </a:pPr>
            <a:r>
              <a:rPr lang="en-US" sz="2400" dirty="0">
                <a:latin typeface="Arial" panose="020B0604020202020204" pitchFamily="34" charset="0"/>
                <a:cs typeface="Arial" panose="020B0604020202020204" pitchFamily="34" charset="0"/>
              </a:rPr>
              <a:t>•  Measuring when a building obstructs vision.</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Linear measurements (continued)</a:t>
            </a:r>
          </a:p>
        </p:txBody>
      </p:sp>
    </p:spTree>
    <p:extLst>
      <p:ext uri="{BB962C8B-B14F-4D97-AF65-F5344CB8AC3E}">
        <p14:creationId xmlns:p14="http://schemas.microsoft.com/office/powerpoint/2010/main" val="276884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24272"/>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CHAINING OR TAPING</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Surveying lines are measured using a chain or tape as the principal instrument for the accurate determination of lengths.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Linear measurements (continued)</a:t>
            </a:r>
          </a:p>
        </p:txBody>
      </p:sp>
    </p:spTree>
    <p:extLst>
      <p:ext uri="{BB962C8B-B14F-4D97-AF65-F5344CB8AC3E}">
        <p14:creationId xmlns:p14="http://schemas.microsoft.com/office/powerpoint/2010/main" val="85528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70759"/>
          </a:xfrm>
          <a:prstGeom prst="rect">
            <a:avLst/>
          </a:prstGeom>
          <a:noFill/>
        </p:spPr>
        <p:txBody>
          <a:bodyPr wrap="square" rtlCol="0">
            <a:spAutoFit/>
          </a:bodyPr>
          <a:lstStyle/>
          <a:p>
            <a:pPr>
              <a:lnSpc>
                <a:spcPct val="150000"/>
              </a:lnSpc>
            </a:pPr>
            <a:r>
              <a:rPr lang="en-US" sz="2300" b="1" dirty="0">
                <a:solidFill>
                  <a:schemeClr val="accent2"/>
                </a:solidFill>
                <a:latin typeface="Arial" panose="020B0604020202020204" pitchFamily="34" charset="0"/>
                <a:cs typeface="Arial" panose="020B0604020202020204" pitchFamily="34" charset="0"/>
              </a:rPr>
              <a:t>PLOTTING SURVEYS</a:t>
            </a:r>
          </a:p>
          <a:p>
            <a:pPr>
              <a:lnSpc>
                <a:spcPct val="150000"/>
              </a:lnSpc>
            </a:pPr>
            <a:r>
              <a:rPr lang="en-US" sz="2400" dirty="0">
                <a:latin typeface="Arial" panose="020B0604020202020204" pitchFamily="34" charset="0"/>
                <a:cs typeface="Arial" panose="020B0604020202020204" pitchFamily="34" charset="0"/>
              </a:rPr>
              <a:t>Plotting means to represent on paper, to a suitable scale, the previously surveyed objects in accordance with their shape and size.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Plotting commences after the field work has been completed.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Linear measurements (continued)</a:t>
            </a:r>
          </a:p>
        </p:txBody>
      </p:sp>
    </p:spTree>
    <p:extLst>
      <p:ext uri="{BB962C8B-B14F-4D97-AF65-F5344CB8AC3E}">
        <p14:creationId xmlns:p14="http://schemas.microsoft.com/office/powerpoint/2010/main" val="408577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16761"/>
          </a:xfrm>
          <a:prstGeom prst="rect">
            <a:avLst/>
          </a:prstGeom>
          <a:noFill/>
        </p:spPr>
        <p:txBody>
          <a:bodyPr wrap="square" rtlCol="0">
            <a:spAutoFit/>
          </a:bodyPr>
          <a:lstStyle/>
          <a:p>
            <a:pPr>
              <a:lnSpc>
                <a:spcPct val="150000"/>
              </a:lnSpc>
            </a:pPr>
            <a:r>
              <a:rPr lang="en-US" sz="2300" b="1" dirty="0">
                <a:solidFill>
                  <a:schemeClr val="accent2"/>
                </a:solidFill>
                <a:latin typeface="Arial" panose="020B0604020202020204" pitchFamily="34" charset="0"/>
                <a:cs typeface="Arial" panose="020B0604020202020204" pitchFamily="34" charset="0"/>
              </a:rPr>
              <a:t>COORDINATES</a:t>
            </a:r>
          </a:p>
          <a:p>
            <a:pPr>
              <a:lnSpc>
                <a:spcPct val="150000"/>
              </a:lnSpc>
            </a:pPr>
            <a:r>
              <a:rPr lang="en-US" sz="2400" dirty="0">
                <a:latin typeface="Arial" panose="020B0604020202020204" pitchFamily="34" charset="0"/>
                <a:cs typeface="Arial" panose="020B0604020202020204" pitchFamily="34" charset="0"/>
              </a:rPr>
              <a:t>Coordinates are figures that indicate the distance of the location of a concern</a:t>
            </a:r>
          </a:p>
          <a:p>
            <a:pPr>
              <a:lnSpc>
                <a:spcPct val="150000"/>
              </a:lnSpc>
            </a:pPr>
            <a:r>
              <a:rPr lang="en-US" sz="2400" dirty="0">
                <a:latin typeface="Arial" panose="020B0604020202020204" pitchFamily="34" charset="0"/>
                <a:cs typeface="Arial" panose="020B0604020202020204" pitchFamily="34" charset="0"/>
              </a:rPr>
              <a:t>from the two coordinate axes. They are used to describe the exact position of a location on the ground, or on a map or plan.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Linear measurements (continued)</a:t>
            </a:r>
          </a:p>
        </p:txBody>
      </p:sp>
    </p:spTree>
    <p:extLst>
      <p:ext uri="{BB962C8B-B14F-4D97-AF65-F5344CB8AC3E}">
        <p14:creationId xmlns:p14="http://schemas.microsoft.com/office/powerpoint/2010/main" val="367786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5"/>
            <a:ext cx="11093824" cy="5904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765067"/>
            <a:ext cx="10596283" cy="421782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endParaRPr lang="en-US" sz="2400" dirty="0">
              <a:latin typeface="Arial" panose="020B0604020202020204" pitchFamily="34" charset="0"/>
              <a:cs typeface="Arial" panose="020B0604020202020204" pitchFamily="34" charset="0"/>
            </a:endParaRPr>
          </a:p>
          <a:p>
            <a:pPr>
              <a:lnSpc>
                <a:spcPct val="150000"/>
              </a:lnSpc>
            </a:pPr>
            <a:r>
              <a:rPr lang="en-US" sz="2250" dirty="0">
                <a:latin typeface="Arial" panose="020B0604020202020204" pitchFamily="34" charset="0"/>
                <a:cs typeface="Arial" panose="020B0604020202020204" pitchFamily="34" charset="0"/>
              </a:rPr>
              <a:t>Height, or </a:t>
            </a:r>
            <a:r>
              <a:rPr lang="en-US" sz="2250" i="1" dirty="0">
                <a:latin typeface="Arial" panose="020B0604020202020204" pitchFamily="34" charset="0"/>
                <a:cs typeface="Arial" panose="020B0604020202020204" pitchFamily="34" charset="0"/>
              </a:rPr>
              <a:t>orthometric height</a:t>
            </a:r>
            <a:r>
              <a:rPr lang="en-US" sz="2250" dirty="0">
                <a:latin typeface="Arial" panose="020B0604020202020204" pitchFamily="34" charset="0"/>
                <a:cs typeface="Arial" panose="020B0604020202020204" pitchFamily="34" charset="0"/>
              </a:rPr>
              <a:t>, refers to elevation which is defined as the vertical distance along the plumb line, from a point of interest to a reference surface known as the </a:t>
            </a:r>
            <a:r>
              <a:rPr lang="en-US" sz="2250" i="1" dirty="0">
                <a:latin typeface="Arial" panose="020B0604020202020204" pitchFamily="34" charset="0"/>
                <a:cs typeface="Arial" panose="020B0604020202020204" pitchFamily="34" charset="0"/>
              </a:rPr>
              <a:t>geoid</a:t>
            </a:r>
            <a:r>
              <a:rPr lang="en-US" sz="2250" dirty="0">
                <a:latin typeface="Arial" panose="020B0604020202020204" pitchFamily="34" charset="0"/>
                <a:cs typeface="Arial" panose="020B0604020202020204" pitchFamily="34" charset="0"/>
              </a:rPr>
              <a:t> (an imaginary mean sea level surface). </a:t>
            </a:r>
          </a:p>
          <a:p>
            <a:pPr>
              <a:lnSpc>
                <a:spcPct val="150000"/>
              </a:lnSpc>
            </a:pPr>
            <a:endParaRPr lang="en-US" sz="2250" dirty="0">
              <a:latin typeface="Arial" panose="020B0604020202020204" pitchFamily="34" charset="0"/>
              <a:cs typeface="Arial" panose="020B0604020202020204" pitchFamily="34" charset="0"/>
            </a:endParaRPr>
          </a:p>
          <a:p>
            <a:pPr>
              <a:lnSpc>
                <a:spcPct val="150000"/>
              </a:lnSpc>
            </a:pPr>
            <a:r>
              <a:rPr lang="en-US" sz="2250" dirty="0">
                <a:latin typeface="Arial" panose="020B0604020202020204" pitchFamily="34" charset="0"/>
                <a:cs typeface="Arial" panose="020B0604020202020204" pitchFamily="34" charset="0"/>
              </a:rPr>
              <a:t>The process of measuring height is called levelling. This module will detail the method involved in measuring, recording and reducing the measurement to establish the position of points on the earth’s surface.</a:t>
            </a:r>
            <a:endParaRPr lang="en-ZA" sz="22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Height measurement </a:t>
            </a:r>
          </a:p>
        </p:txBody>
      </p:sp>
    </p:spTree>
    <p:extLst>
      <p:ext uri="{BB962C8B-B14F-4D97-AF65-F5344CB8AC3E}">
        <p14:creationId xmlns:p14="http://schemas.microsoft.com/office/powerpoint/2010/main" val="191406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LEVELLING TERMINOLOGY</a:t>
            </a:r>
          </a:p>
          <a:p>
            <a:pPr>
              <a:lnSpc>
                <a:spcPct val="150000"/>
              </a:lnSpc>
            </a:pPr>
            <a:r>
              <a:rPr lang="en-US" sz="2400" dirty="0">
                <a:latin typeface="Arial" panose="020B0604020202020204" pitchFamily="34" charset="0"/>
                <a:cs typeface="Arial" panose="020B0604020202020204" pitchFamily="34" charset="0"/>
              </a:rPr>
              <a:t>The various important terms to remember in levelling are: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Planes (horizontal, vertical and incline)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Direction of gravity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Level surface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Collimation line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Change point (CP)</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 </a:t>
            </a:r>
          </a:p>
        </p:txBody>
      </p:sp>
    </p:spTree>
    <p:extLst>
      <p:ext uri="{BB962C8B-B14F-4D97-AF65-F5344CB8AC3E}">
        <p14:creationId xmlns:p14="http://schemas.microsoft.com/office/powerpoint/2010/main" val="352672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Surveying ensures that everything is in the right place on the right alignment and where it is intended be. Without surveying, there would be no tall buildings, bridges or roads. It is a service that ensures columns of buildings are plumb, property lines are defined, structures are aligned, estimates are correct, etc. Understanding the basic principles of surveying is therefore essential in order to understand the discipline.</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Basic principles of surveying</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Levelling means determining the relative elevations or heights of points using a</a:t>
            </a:r>
          </a:p>
          <a:p>
            <a:pPr algn="ctr"/>
            <a:r>
              <a:rPr lang="en-US"/>
              <a:t>dumpy level or automatic level.</a:t>
            </a: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AND PURPOSE OF LEVELLING</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 </a:t>
            </a:r>
          </a:p>
        </p:txBody>
      </p:sp>
      <p:sp>
        <p:nvSpPr>
          <p:cNvPr id="10" name="Rectangle 9">
            <a:extLst>
              <a:ext uri="{FF2B5EF4-FFF2-40B4-BE49-F238E27FC236}">
                <a16:creationId xmlns:a16="http://schemas.microsoft.com/office/drawing/2014/main" id="{1F5E23E3-4EFF-4764-B773-AD0C6A0B0587}"/>
              </a:ext>
            </a:extLst>
          </p:cNvPr>
          <p:cNvSpPr/>
          <p:nvPr/>
        </p:nvSpPr>
        <p:spPr>
          <a:xfrm>
            <a:off x="802341" y="2582228"/>
            <a:ext cx="10910048" cy="2793842"/>
          </a:xfrm>
          <a:prstGeom prst="rect">
            <a:avLst/>
          </a:prstGeom>
        </p:spPr>
        <p:txBody>
          <a:bodyPr wrap="square" numCol="1">
            <a:spAutoFit/>
          </a:bodyPr>
          <a:lstStyle/>
          <a:p>
            <a:pPr>
              <a:lnSpc>
                <a:spcPct val="150000"/>
              </a:lnSpc>
            </a:pPr>
            <a:r>
              <a:rPr lang="en-US" sz="2400" dirty="0">
                <a:latin typeface="Arial" panose="020B0604020202020204" pitchFamily="34" charset="0"/>
                <a:cs typeface="Arial" panose="020B0604020202020204" pitchFamily="34" charset="0"/>
              </a:rPr>
              <a:t>Levelling means determining the relative elevations or heights of points using a</a:t>
            </a:r>
          </a:p>
          <a:p>
            <a:pPr>
              <a:lnSpc>
                <a:spcPct val="150000"/>
              </a:lnSpc>
            </a:pPr>
            <a:r>
              <a:rPr lang="en-US" sz="2400" dirty="0">
                <a:latin typeface="Arial" panose="020B0604020202020204" pitchFamily="34" charset="0"/>
                <a:cs typeface="Arial" panose="020B0604020202020204" pitchFamily="34" charset="0"/>
              </a:rPr>
              <a:t>dumpy level or automatic level.</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Levelling is done for all important engineering works and construction projects.</a:t>
            </a: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54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DIFFERENTIAL LEVELLING</a:t>
            </a:r>
            <a:br>
              <a:rPr lang="en-US" sz="2400" b="1" dirty="0">
                <a:solidFill>
                  <a:schemeClr val="accent2"/>
                </a:solidFill>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Differential levelling </a:t>
            </a:r>
            <a:r>
              <a:rPr lang="en-US" sz="2400" dirty="0">
                <a:latin typeface="Arial" panose="020B0604020202020204" pitchFamily="34" charset="0"/>
                <a:cs typeface="Arial" panose="020B0604020202020204" pitchFamily="34" charset="0"/>
              </a:rPr>
              <a:t>is a technique used to determine differences in elevation between points that are distant from each other. It requires the use of a surveyor’s level together with a levelling staff.</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 </a:t>
            </a:r>
          </a:p>
        </p:txBody>
      </p:sp>
    </p:spTree>
    <p:extLst>
      <p:ext uri="{BB962C8B-B14F-4D97-AF65-F5344CB8AC3E}">
        <p14:creationId xmlns:p14="http://schemas.microsoft.com/office/powerpoint/2010/main" val="141123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TRIGONOMETRIC LEVELLING</a:t>
            </a:r>
          </a:p>
          <a:p>
            <a:pPr>
              <a:lnSpc>
                <a:spcPct val="150000"/>
              </a:lnSpc>
            </a:pPr>
            <a:r>
              <a:rPr lang="en-US" sz="2400" b="1" dirty="0">
                <a:latin typeface="Arial" panose="020B0604020202020204" pitchFamily="34" charset="0"/>
                <a:cs typeface="Arial" panose="020B0604020202020204" pitchFamily="34" charset="0"/>
              </a:rPr>
              <a:t>Trigonometric levelling </a:t>
            </a:r>
            <a:r>
              <a:rPr lang="en-US" sz="2400" dirty="0">
                <a:latin typeface="Arial" panose="020B0604020202020204" pitchFamily="34" charset="0"/>
                <a:cs typeface="Arial" panose="020B0604020202020204" pitchFamily="34" charset="0"/>
              </a:rPr>
              <a:t>is a process of levelling in which the elevation of</a:t>
            </a:r>
          </a:p>
          <a:p>
            <a:pPr>
              <a:lnSpc>
                <a:spcPct val="150000"/>
              </a:lnSpc>
            </a:pPr>
            <a:r>
              <a:rPr lang="en-US" sz="2400" dirty="0">
                <a:latin typeface="Arial" panose="020B0604020202020204" pitchFamily="34" charset="0"/>
                <a:cs typeface="Arial" panose="020B0604020202020204" pitchFamily="34" charset="0"/>
              </a:rPr>
              <a:t>points or the difference in height between points is measured from the observed horizontal distances and vertical angles in the field.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trigonometric relations are then used to find the elevation of a point from the angle and horizontal distance.</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62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BAROMETRIC LEVELLING</a:t>
            </a:r>
          </a:p>
          <a:p>
            <a:pPr>
              <a:lnSpc>
                <a:spcPct val="150000"/>
              </a:lnSpc>
            </a:pPr>
            <a:r>
              <a:rPr lang="en-US" sz="2400" b="1" dirty="0">
                <a:latin typeface="Arial" panose="020B0604020202020204" pitchFamily="34" charset="0"/>
                <a:cs typeface="Arial" panose="020B0604020202020204" pitchFamily="34" charset="0"/>
              </a:rPr>
              <a:t>Barometric levelling </a:t>
            </a:r>
            <a:r>
              <a:rPr lang="en-US" sz="2400" dirty="0">
                <a:latin typeface="Arial" panose="020B0604020202020204" pitchFamily="34" charset="0"/>
                <a:cs typeface="Arial" panose="020B0604020202020204" pitchFamily="34" charset="0"/>
              </a:rPr>
              <a:t>is a type of indirect levelling method in which the</a:t>
            </a:r>
          </a:p>
          <a:p>
            <a:pPr>
              <a:lnSpc>
                <a:spcPct val="150000"/>
              </a:lnSpc>
            </a:pPr>
            <a:r>
              <a:rPr lang="en-US" sz="2400" dirty="0">
                <a:latin typeface="Arial" panose="020B0604020202020204" pitchFamily="34" charset="0"/>
                <a:cs typeface="Arial" panose="020B0604020202020204" pitchFamily="34" charset="0"/>
              </a:rPr>
              <a:t>differences in the elevation of points are determined from differences in</a:t>
            </a:r>
          </a:p>
          <a:p>
            <a:pPr>
              <a:lnSpc>
                <a:spcPct val="150000"/>
              </a:lnSpc>
            </a:pPr>
            <a:r>
              <a:rPr lang="en-US" sz="2400" dirty="0">
                <a:latin typeface="Arial" panose="020B0604020202020204" pitchFamily="34" charset="0"/>
                <a:cs typeface="Arial" panose="020B0604020202020204" pitchFamily="34" charset="0"/>
              </a:rPr>
              <a:t>atmospheric pressure observed with altimeters or barometers at each point.</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6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LEVELLING INSTRUMENTS</a:t>
            </a:r>
          </a:p>
          <a:p>
            <a:pPr>
              <a:lnSpc>
                <a:spcPct val="150000"/>
              </a:lnSpc>
            </a:pPr>
            <a:r>
              <a:rPr lang="en-US" sz="2400" b="1" dirty="0">
                <a:latin typeface="Arial" panose="020B0604020202020204" pitchFamily="34" charset="0"/>
                <a:cs typeface="Arial" panose="020B0604020202020204" pitchFamily="34" charset="0"/>
              </a:rPr>
              <a:t>Levelling staff  </a:t>
            </a:r>
            <a:r>
              <a:rPr lang="en-US" sz="2400" dirty="0">
                <a:latin typeface="Arial" panose="020B0604020202020204" pitchFamily="34" charset="0"/>
                <a:cs typeface="Arial" panose="020B0604020202020204" pitchFamily="34" charset="0"/>
              </a:rPr>
              <a:t>– a straight rod, rectangular in cross-section and graduated in metres and </a:t>
            </a:r>
            <a:r>
              <a:rPr lang="en-US" sz="2400" dirty="0" err="1">
                <a:latin typeface="Arial" panose="020B0604020202020204" pitchFamily="34" charset="0"/>
                <a:cs typeface="Arial" panose="020B0604020202020204" pitchFamily="34" charset="0"/>
              </a:rPr>
              <a:t>millimetres</a:t>
            </a:r>
            <a:r>
              <a:rPr lang="en-ZA" sz="2400" dirty="0">
                <a:latin typeface="Arial" panose="020B0604020202020204" pitchFamily="34" charset="0"/>
                <a:cs typeface="Arial" panose="020B0604020202020204" pitchFamily="34" charset="0"/>
              </a:rPr>
              <a:t>.</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Wye level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surveyor’s levelling instrument that consists of a telescope mounted on two Y-shaped supports and a spirit level mounted under and parallel to the telescope.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04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LEVELLING INSTRUMENTS (CONT.)</a:t>
            </a:r>
          </a:p>
          <a:p>
            <a:pPr>
              <a:lnSpc>
                <a:spcPct val="150000"/>
              </a:lnSpc>
            </a:pPr>
            <a:r>
              <a:rPr lang="en-GB" sz="2400" b="1" dirty="0">
                <a:latin typeface="Arial" panose="020B0604020202020204" pitchFamily="34" charset="0"/>
                <a:cs typeface="Arial" panose="020B0604020202020204" pitchFamily="34" charset="0"/>
              </a:rPr>
              <a:t>Cooke’s reversible level – </a:t>
            </a:r>
            <a:r>
              <a:rPr lang="en-US" sz="2400" dirty="0">
                <a:latin typeface="Arial" panose="020B0604020202020204" pitchFamily="34" charset="0"/>
                <a:cs typeface="Arial" panose="020B0604020202020204" pitchFamily="34" charset="0"/>
              </a:rPr>
              <a:t>a combination of a dumpy level and a Y-level</a:t>
            </a:r>
          </a:p>
          <a:p>
            <a:pPr>
              <a:lnSpc>
                <a:spcPct val="150000"/>
              </a:lnSpc>
            </a:pPr>
            <a:r>
              <a:rPr lang="en-US" sz="2400" b="1" dirty="0">
                <a:latin typeface="Arial" panose="020B0604020202020204" pitchFamily="34" charset="0"/>
                <a:cs typeface="Arial" panose="020B0604020202020204" pitchFamily="34" charset="0"/>
              </a:rPr>
              <a:t>Cushing’s level </a:t>
            </a:r>
            <a:r>
              <a:rPr lang="en-US" sz="2400" dirty="0">
                <a:latin typeface="Arial" panose="020B0604020202020204" pitchFamily="34" charset="0"/>
                <a:cs typeface="Arial" panose="020B0604020202020204" pitchFamily="34" charset="0"/>
              </a:rPr>
              <a:t>– a levelling instrument in which the telescope is rigidly fixed in the collar, as in a dumpy level</a:t>
            </a:r>
          </a:p>
          <a:p>
            <a:pPr>
              <a:lnSpc>
                <a:spcPct val="150000"/>
              </a:lnSpc>
            </a:pPr>
            <a:r>
              <a:rPr lang="en-US" sz="2400" b="1" dirty="0">
                <a:latin typeface="Arial" panose="020B0604020202020204" pitchFamily="34" charset="0"/>
                <a:cs typeface="Arial" panose="020B0604020202020204" pitchFamily="34" charset="0"/>
              </a:rPr>
              <a:t>Staff bubble </a:t>
            </a:r>
            <a:r>
              <a:rPr lang="en-US" sz="2400" dirty="0">
                <a:latin typeface="Arial" panose="020B0604020202020204" pitchFamily="34" charset="0"/>
                <a:cs typeface="Arial" panose="020B0604020202020204" pitchFamily="34" charset="0"/>
              </a:rPr>
              <a:t>– a small, circular bubble on an angle plate that is held against one corner of the staff</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35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LEVELLING INSTRUMENTS (CONT.)</a:t>
            </a:r>
          </a:p>
          <a:p>
            <a:pPr>
              <a:lnSpc>
                <a:spcPct val="150000"/>
              </a:lnSpc>
            </a:pPr>
            <a:r>
              <a:rPr lang="en-US" sz="2400" b="1" dirty="0">
                <a:latin typeface="Arial" panose="020B0604020202020204" pitchFamily="34" charset="0"/>
                <a:cs typeface="Arial" panose="020B0604020202020204" pitchFamily="34" charset="0"/>
              </a:rPr>
              <a:t>Change plate </a:t>
            </a:r>
            <a:r>
              <a:rPr lang="en-US" sz="2400" dirty="0">
                <a:latin typeface="Arial" panose="020B0604020202020204" pitchFamily="34" charset="0"/>
                <a:cs typeface="Arial" panose="020B0604020202020204" pitchFamily="34" charset="0"/>
              </a:rPr>
              <a:t>– a triangular steel plate with a pin at the centre and three corners turned down; it is used to mark the change point position of the staff and to prevent the staff from sinking</a:t>
            </a:r>
          </a:p>
          <a:p>
            <a:pPr>
              <a:lnSpc>
                <a:spcPct val="150000"/>
              </a:lnSpc>
            </a:pPr>
            <a:r>
              <a:rPr lang="en-US" sz="2400" b="1" dirty="0" err="1">
                <a:latin typeface="Arial" panose="020B0604020202020204" pitchFamily="34" charset="0"/>
                <a:cs typeface="Arial" panose="020B0604020202020204" pitchFamily="34" charset="0"/>
              </a:rPr>
              <a:t>Traveller</a:t>
            </a:r>
            <a:r>
              <a:rPr lang="en-US" sz="2400" b="1" dirty="0">
                <a:latin typeface="Arial" panose="020B0604020202020204" pitchFamily="34" charset="0"/>
                <a:cs typeface="Arial" panose="020B0604020202020204" pitchFamily="34" charset="0"/>
              </a:rPr>
              <a:t> (or boning rod) </a:t>
            </a:r>
            <a:r>
              <a:rPr lang="en-US" sz="2400" dirty="0">
                <a:latin typeface="Arial" panose="020B0604020202020204" pitchFamily="34" charset="0"/>
                <a:cs typeface="Arial" panose="020B0604020202020204" pitchFamily="34" charset="0"/>
              </a:rPr>
              <a:t>– used to control an excavation to ensure that it has a uniform depth and is sometimes used with a sighting rail when excavating trenches for drainage pipes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04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LEVELLING INSTRUMENTS (CONT.)</a:t>
            </a:r>
          </a:p>
          <a:p>
            <a:pPr>
              <a:lnSpc>
                <a:spcPct val="150000"/>
              </a:lnSpc>
            </a:pPr>
            <a:r>
              <a:rPr lang="en-US" sz="2400" b="1" dirty="0">
                <a:latin typeface="Arial" panose="020B0604020202020204" pitchFamily="34" charset="0"/>
                <a:cs typeface="Arial" panose="020B0604020202020204" pitchFamily="34" charset="0"/>
              </a:rPr>
              <a:t>Dumpy level </a:t>
            </a:r>
            <a:r>
              <a:rPr lang="en-US" sz="2400" dirty="0">
                <a:latin typeface="Arial" panose="020B0604020202020204" pitchFamily="34" charset="0"/>
                <a:cs typeface="Arial" panose="020B0604020202020204" pitchFamily="34" charset="0"/>
              </a:rPr>
              <a:t>– provides an accurate line of sight that enables it to be used over long distances for setting up benchmarks for levelling</a:t>
            </a:r>
          </a:p>
          <a:p>
            <a:pPr>
              <a:lnSpc>
                <a:spcPct val="150000"/>
              </a:lnSpc>
            </a:pPr>
            <a:r>
              <a:rPr lang="en-US" sz="2400" b="1" dirty="0">
                <a:latin typeface="Arial" panose="020B0604020202020204" pitchFamily="34" charset="0"/>
                <a:cs typeface="Arial" panose="020B0604020202020204" pitchFamily="34" charset="0"/>
              </a:rPr>
              <a:t>Tripod </a:t>
            </a:r>
            <a:r>
              <a:rPr lang="en-US" sz="2400" dirty="0">
                <a:latin typeface="Arial" panose="020B0604020202020204" pitchFamily="34" charset="0"/>
                <a:cs typeface="Arial" panose="020B0604020202020204" pitchFamily="34" charset="0"/>
              </a:rPr>
              <a:t>– a stand that consists of three legs that are solid-framed; it is used to hold the instrument while surveying</a:t>
            </a:r>
          </a:p>
          <a:p>
            <a:pPr>
              <a:lnSpc>
                <a:spcPct val="150000"/>
              </a:lnSpc>
            </a:pPr>
            <a:r>
              <a:rPr lang="en-US" sz="2400" b="1" dirty="0">
                <a:latin typeface="Arial" panose="020B0604020202020204" pitchFamily="34" charset="0"/>
                <a:cs typeface="Arial" panose="020B0604020202020204" pitchFamily="34" charset="0"/>
              </a:rPr>
              <a:t>Theodolite</a:t>
            </a:r>
            <a:r>
              <a:rPr lang="en-US" sz="2400" dirty="0">
                <a:latin typeface="Arial" panose="020B0604020202020204" pitchFamily="34" charset="0"/>
                <a:cs typeface="Arial" panose="020B0604020202020204" pitchFamily="34" charset="0"/>
              </a:rPr>
              <a:t> – ideal for tacheometric and traverse surveying, but not for</a:t>
            </a:r>
          </a:p>
          <a:p>
            <a:pPr>
              <a:lnSpc>
                <a:spcPct val="150000"/>
              </a:lnSpc>
            </a:pPr>
            <a:r>
              <a:rPr lang="en-US" sz="2400" dirty="0">
                <a:latin typeface="Arial" panose="020B0604020202020204" pitchFamily="34" charset="0"/>
                <a:cs typeface="Arial" panose="020B0604020202020204" pitchFamily="34" charset="0"/>
              </a:rPr>
              <a:t>differential surveys</a:t>
            </a: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44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LEVELLING INSTRUMENTS (CONT.)</a:t>
            </a:r>
          </a:p>
          <a:p>
            <a:pPr>
              <a:lnSpc>
                <a:spcPct val="150000"/>
              </a:lnSpc>
            </a:pPr>
            <a:r>
              <a:rPr lang="en-US" sz="2400" b="1" dirty="0">
                <a:latin typeface="Arial" panose="020B0604020202020204" pitchFamily="34" charset="0"/>
                <a:cs typeface="Arial" panose="020B0604020202020204" pitchFamily="34" charset="0"/>
              </a:rPr>
              <a:t>Tilting level </a:t>
            </a:r>
            <a:r>
              <a:rPr lang="en-US" sz="2400" dirty="0">
                <a:latin typeface="Arial" panose="020B0604020202020204" pitchFamily="34" charset="0"/>
                <a:cs typeface="Arial" panose="020B0604020202020204" pitchFamily="34" charset="0"/>
              </a:rPr>
              <a:t>– a level used for precise levelling work</a:t>
            </a:r>
          </a:p>
          <a:p>
            <a:pPr>
              <a:lnSpc>
                <a:spcPct val="150000"/>
              </a:lnSpc>
            </a:pPr>
            <a:r>
              <a:rPr lang="en-US" sz="2400" b="1" dirty="0">
                <a:latin typeface="Arial" panose="020B0604020202020204" pitchFamily="34" charset="0"/>
                <a:cs typeface="Arial" panose="020B0604020202020204" pitchFamily="34" charset="0"/>
              </a:rPr>
              <a:t>Automatic level  </a:t>
            </a:r>
            <a:r>
              <a:rPr lang="en-US" sz="2400" dirty="0">
                <a:latin typeface="Arial" panose="020B0604020202020204" pitchFamily="34" charset="0"/>
                <a:cs typeface="Arial" panose="020B0604020202020204" pitchFamily="34" charset="0"/>
              </a:rPr>
              <a:t>– useful in series levelling because it has a compensator which keeps the telescope level</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593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CLASSIFICATION OF A LEVEL TRAVERSE</a:t>
            </a:r>
          </a:p>
          <a:p>
            <a:pPr>
              <a:lnSpc>
                <a:spcPct val="150000"/>
              </a:lnSpc>
            </a:pPr>
            <a:r>
              <a:rPr lang="en-US" sz="2400"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level traverse </a:t>
            </a:r>
            <a:r>
              <a:rPr lang="en-US" sz="2400" dirty="0">
                <a:latin typeface="Arial" panose="020B0604020202020204" pitchFamily="34" charset="0"/>
                <a:cs typeface="Arial" panose="020B0604020202020204" pitchFamily="34" charset="0"/>
              </a:rPr>
              <a:t>is a series of levels carried out in order to determine the</a:t>
            </a:r>
          </a:p>
          <a:p>
            <a:pPr>
              <a:lnSpc>
                <a:spcPct val="150000"/>
              </a:lnSpc>
            </a:pPr>
            <a:r>
              <a:rPr lang="en-US" sz="2400" dirty="0">
                <a:latin typeface="Arial" panose="020B0604020202020204" pitchFamily="34" charset="0"/>
                <a:cs typeface="Arial" panose="020B0604020202020204" pitchFamily="34" charset="0"/>
              </a:rPr>
              <a:t>difference in levels between points on the surface of the ground. It is also called a level run. Level traverses can be classified as closed or open traverses.</a:t>
            </a:r>
          </a:p>
          <a:p>
            <a:pPr>
              <a:lnSpc>
                <a:spcPct val="150000"/>
              </a:lnSpc>
            </a:pPr>
            <a:r>
              <a:rPr lang="en-US" sz="2400"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closed level traverse </a:t>
            </a:r>
            <a:r>
              <a:rPr lang="en-US" sz="2400" dirty="0">
                <a:latin typeface="Arial" panose="020B0604020202020204" pitchFamily="34" charset="0"/>
                <a:cs typeface="Arial" panose="020B0604020202020204" pitchFamily="34" charset="0"/>
              </a:rPr>
              <a:t>is a series of level runs from a known datum or reduced level. There are two types of closed traverses, namely closed link and closed loop traverses.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04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SURVEYING</a:t>
            </a:r>
          </a:p>
          <a:p>
            <a:pPr>
              <a:lnSpc>
                <a:spcPct val="150000"/>
              </a:lnSpc>
            </a:pPr>
            <a:r>
              <a:rPr lang="en-US" sz="2400" dirty="0">
                <a:latin typeface="Arial" panose="020B0604020202020204" pitchFamily="34" charset="0"/>
                <a:cs typeface="Arial" panose="020B0604020202020204" pitchFamily="34" charset="0"/>
              </a:rPr>
              <a:t>Surveying may be defined as the art of determining the relative positions of</a:t>
            </a:r>
          </a:p>
          <a:p>
            <a:pPr>
              <a:lnSpc>
                <a:spcPct val="150000"/>
              </a:lnSpc>
            </a:pPr>
            <a:r>
              <a:rPr lang="en-US" sz="2400" dirty="0">
                <a:latin typeface="Arial" panose="020B0604020202020204" pitchFamily="34" charset="0"/>
                <a:cs typeface="Arial" panose="020B0604020202020204" pitchFamily="34" charset="0"/>
              </a:rPr>
              <a:t>points on, above or beneath the surface of the earth with respect to each other by measurement of horizontal distances, vertical distances, angles and directions.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7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LEVELLING</a:t>
            </a:r>
          </a:p>
          <a:p>
            <a:pPr>
              <a:lnSpc>
                <a:spcPct val="150000"/>
              </a:lnSpc>
            </a:pPr>
            <a:r>
              <a:rPr lang="en-US" sz="2400" dirty="0">
                <a:latin typeface="Arial" panose="020B0604020202020204" pitchFamily="34" charset="0"/>
                <a:cs typeface="Arial" panose="020B0604020202020204" pitchFamily="34" charset="0"/>
              </a:rPr>
              <a:t>Errors in levelling are classified as instrumental, personal or natural. They can be reduced by careful adjustment, establishment of field procedures and adhering to these procedures, but they cannot be eliminated.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98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FLY LEVELLING</a:t>
            </a:r>
          </a:p>
          <a:p>
            <a:pPr>
              <a:lnSpc>
                <a:spcPct val="150000"/>
              </a:lnSpc>
            </a:pPr>
            <a:r>
              <a:rPr lang="en-US" sz="2400" i="1" dirty="0">
                <a:latin typeface="Arial" panose="020B0604020202020204" pitchFamily="34" charset="0"/>
                <a:cs typeface="Arial" panose="020B0604020202020204" pitchFamily="34" charset="0"/>
              </a:rPr>
              <a:t>Fly levelling </a:t>
            </a:r>
            <a:r>
              <a:rPr lang="en-US" sz="2400" dirty="0">
                <a:latin typeface="Arial" panose="020B0604020202020204" pitchFamily="34" charset="0"/>
                <a:cs typeface="Arial" panose="020B0604020202020204" pitchFamily="34" charset="0"/>
              </a:rPr>
              <a:t>is used for transferring levels and the only readings required are the backsight and foresight recordings. The intermediate sight readings are not used, but the distance between readings should not exceed 50 m. </a:t>
            </a:r>
          </a:p>
          <a:p>
            <a:pPr>
              <a:lnSpc>
                <a:spcPct val="150000"/>
              </a:lnSpc>
            </a:pPr>
            <a:r>
              <a:rPr lang="en-US" sz="2400" dirty="0">
                <a:latin typeface="Arial" panose="020B0604020202020204" pitchFamily="34" charset="0"/>
                <a:cs typeface="Arial" panose="020B0604020202020204" pitchFamily="34" charset="0"/>
              </a:rPr>
              <a:t>Fly levelling can be helpful when the benchmark is very far from the workstation.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90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SERIES LEVELLING</a:t>
            </a:r>
          </a:p>
          <a:p>
            <a:pPr>
              <a:lnSpc>
                <a:spcPct val="150000"/>
              </a:lnSpc>
            </a:pPr>
            <a:r>
              <a:rPr lang="en-US" sz="2400" i="1" dirty="0">
                <a:latin typeface="Arial" panose="020B0604020202020204" pitchFamily="34" charset="0"/>
                <a:cs typeface="Arial" panose="020B0604020202020204" pitchFamily="34" charset="0"/>
              </a:rPr>
              <a:t>Series levelling </a:t>
            </a:r>
            <a:r>
              <a:rPr lang="en-US" sz="2400" dirty="0">
                <a:latin typeface="Arial" panose="020B0604020202020204" pitchFamily="34" charset="0"/>
                <a:cs typeface="Arial" panose="020B0604020202020204" pitchFamily="34" charset="0"/>
              </a:rPr>
              <a:t>is used to determine the difference in level between points on the surface of the ground, and the readings required are backsight, foresight and intermediate sight readings.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59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RISE AND FALL METHOD</a:t>
            </a:r>
          </a:p>
          <a:p>
            <a:pPr>
              <a:lnSpc>
                <a:spcPct val="150000"/>
              </a:lnSpc>
            </a:pPr>
            <a:r>
              <a:rPr lang="en-US" sz="2400" dirty="0">
                <a:latin typeface="Arial" panose="020B0604020202020204" pitchFamily="34" charset="0"/>
                <a:cs typeface="Arial" panose="020B0604020202020204" pitchFamily="34" charset="0"/>
              </a:rPr>
              <a:t>In this method, the difference in level between two consecutive points for each instrument set up is obtained by comparing their staff readings. The difference between their staff readings indicates a rise if the backsight staff reading is more than the foresight and a fall if it is less than the foresight. The algebraic sum of rises and falls gives the difference in level between the starting and closing points.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146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COLLIMATION HEIGHT METHOD</a:t>
            </a:r>
          </a:p>
          <a:p>
            <a:pPr>
              <a:lnSpc>
                <a:spcPct val="150000"/>
              </a:lnSpc>
            </a:pPr>
            <a:r>
              <a:rPr lang="en-US" sz="2400" dirty="0">
                <a:latin typeface="Arial" panose="020B0604020202020204" pitchFamily="34" charset="0"/>
                <a:cs typeface="Arial" panose="020B0604020202020204" pitchFamily="34" charset="0"/>
              </a:rPr>
              <a:t>In this method, the instrument height is calculated for the first instrument set</a:t>
            </a:r>
          </a:p>
          <a:p>
            <a:pPr>
              <a:lnSpc>
                <a:spcPct val="150000"/>
              </a:lnSpc>
            </a:pPr>
            <a:r>
              <a:rPr lang="en-US" sz="2400" dirty="0">
                <a:latin typeface="Arial" panose="020B0604020202020204" pitchFamily="34" charset="0"/>
                <a:cs typeface="Arial" panose="020B0604020202020204" pitchFamily="34" charset="0"/>
              </a:rPr>
              <a:t>up by adding the backsight to the reduced level of the given benchmark.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reduced level of the first station is obtained by subtracting its foresight from the instrument height.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020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Height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CROSS-SECTION LEVELLING</a:t>
            </a:r>
          </a:p>
          <a:p>
            <a:pPr>
              <a:lnSpc>
                <a:spcPct val="150000"/>
              </a:lnSpc>
            </a:pPr>
            <a:r>
              <a:rPr lang="en-US" sz="2400" dirty="0">
                <a:latin typeface="Arial" panose="020B0604020202020204" pitchFamily="34" charset="0"/>
                <a:cs typeface="Arial" panose="020B0604020202020204" pitchFamily="34" charset="0"/>
              </a:rPr>
              <a:t>Cross sections are vertical sections of the Earth’s surface taken at right angles to the main survey line or longitudinal section. They are used in construction work such as that of roads, water channels, and railways. The principal purpose is to provide data so that the depth of fill or cut required to bring the existing surface up or down to the elevation required for the project, can be determined.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085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Angular measurement</a:t>
            </a:r>
          </a:p>
        </p:txBody>
      </p:sp>
      <p:sp>
        <p:nvSpPr>
          <p:cNvPr id="8" name="TextBox 7">
            <a:extLst>
              <a:ext uri="{FF2B5EF4-FFF2-40B4-BE49-F238E27FC236}">
                <a16:creationId xmlns:a16="http://schemas.microsoft.com/office/drawing/2014/main" id="{B3DC04A4-4A38-45C9-BF03-B33D7E9B2AE6}"/>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Measurement of angles is an integral part of surveying. Initially, surveyors used the compasses to define direction, by putting the survey on a magnetic meridian.</a:t>
            </a:r>
          </a:p>
          <a:p>
            <a:pPr>
              <a:lnSpc>
                <a:spcPct val="150000"/>
              </a:lnSpc>
            </a:pPr>
            <a:r>
              <a:rPr lang="en-US" sz="2400" dirty="0">
                <a:latin typeface="Arial" panose="020B0604020202020204" pitchFamily="34" charset="0"/>
                <a:cs typeface="Arial" panose="020B0604020202020204" pitchFamily="34" charset="0"/>
              </a:rPr>
              <a:t>Theodolites were developed to allow more accurate measurement of angles,</a:t>
            </a:r>
          </a:p>
          <a:p>
            <a:pPr>
              <a:lnSpc>
                <a:spcPct val="150000"/>
              </a:lnSpc>
            </a:pPr>
            <a:r>
              <a:rPr lang="en-US" sz="2400" dirty="0">
                <a:latin typeface="Arial" panose="020B0604020202020204" pitchFamily="34" charset="0"/>
                <a:cs typeface="Arial" panose="020B0604020202020204" pitchFamily="34" charset="0"/>
              </a:rPr>
              <a:t>both vertical and horizontal. This module will detail the instrument and method involved in taking and reducing these measurements.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094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ANGULAR MEASUREMENT</a:t>
            </a:r>
          </a:p>
          <a:p>
            <a:pPr>
              <a:lnSpc>
                <a:spcPct val="150000"/>
              </a:lnSpc>
            </a:pPr>
            <a:r>
              <a:rPr lang="en-US" sz="2400" dirty="0">
                <a:latin typeface="Arial" panose="020B0604020202020204" pitchFamily="34" charset="0"/>
                <a:cs typeface="Arial" panose="020B0604020202020204" pitchFamily="34" charset="0"/>
              </a:rPr>
              <a:t>Horizontal and vertical angles are fundamental measurements in surveying.</a:t>
            </a:r>
          </a:p>
          <a:p>
            <a:pPr>
              <a:lnSpc>
                <a:spcPct val="150000"/>
              </a:lnSpc>
            </a:pPr>
            <a:r>
              <a:rPr lang="en-US" sz="2400" dirty="0">
                <a:latin typeface="Arial" panose="020B0604020202020204" pitchFamily="34" charset="0"/>
                <a:cs typeface="Arial" panose="020B0604020202020204" pitchFamily="34" charset="0"/>
              </a:rPr>
              <a:t>The vertical angle is used to obtain the elevation of points and in the reduction of sloping distance to the horizontal. The horizontal angle is used primarily to obtain bearing and direction to a survey control point, topographic detail points, points to be set out or points to be surveyed.</a:t>
            </a:r>
          </a:p>
        </p:txBody>
      </p:sp>
    </p:spTree>
    <p:extLst>
      <p:ext uri="{BB962C8B-B14F-4D97-AF65-F5344CB8AC3E}">
        <p14:creationId xmlns:p14="http://schemas.microsoft.com/office/powerpoint/2010/main" val="4009236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ANGULAR MEASUREMENT (CONT.)</a:t>
            </a:r>
          </a:p>
          <a:p>
            <a:pPr>
              <a:lnSpc>
                <a:spcPct val="150000"/>
              </a:lnSpc>
            </a:pPr>
            <a:r>
              <a:rPr lang="en-US" sz="2400" dirty="0">
                <a:latin typeface="Arial" panose="020B0604020202020204" pitchFamily="34" charset="0"/>
                <a:cs typeface="Arial" panose="020B0604020202020204" pitchFamily="34" charset="0"/>
              </a:rPr>
              <a:t>Vertical angular measurements are measured to determine the slope lines from the horizontal plane or level line. Vertical angles are angles measured on a plane perpendicular to the horizontal plane or the plane parallel to the plumb line.</a:t>
            </a:r>
          </a:p>
        </p:txBody>
      </p:sp>
    </p:spTree>
    <p:extLst>
      <p:ext uri="{BB962C8B-B14F-4D97-AF65-F5344CB8AC3E}">
        <p14:creationId xmlns:p14="http://schemas.microsoft.com/office/powerpoint/2010/main" val="2192827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CLASSIFICATION OF THEODOLITES</a:t>
            </a:r>
          </a:p>
          <a:p>
            <a:pPr>
              <a:lnSpc>
                <a:spcPct val="150000"/>
              </a:lnSpc>
            </a:pPr>
            <a:r>
              <a:rPr lang="en-US" sz="2400" dirty="0">
                <a:latin typeface="Arial" panose="020B0604020202020204" pitchFamily="34" charset="0"/>
                <a:cs typeface="Arial" panose="020B0604020202020204" pitchFamily="34" charset="0"/>
              </a:rPr>
              <a:t>Theodolites are classified based on the following the movement of the </a:t>
            </a:r>
          </a:p>
          <a:p>
            <a:pPr>
              <a:lnSpc>
                <a:spcPct val="150000"/>
              </a:lnSpc>
            </a:pPr>
            <a:r>
              <a:rPr lang="en-US" sz="2400" dirty="0">
                <a:latin typeface="Arial" panose="020B0604020202020204" pitchFamily="34" charset="0"/>
                <a:cs typeface="Arial" panose="020B0604020202020204" pitchFamily="34" charset="0"/>
              </a:rPr>
              <a:t>on the horizontal axis in a vertical plane and the arrangement for measuring the angles.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STAGES IN THE SURVEYING PROCESS</a:t>
            </a:r>
          </a:p>
          <a:p>
            <a:pPr>
              <a:lnSpc>
                <a:spcPct val="150000"/>
              </a:lnSpc>
            </a:pPr>
            <a:r>
              <a:rPr lang="en-US" sz="2400" b="1" i="0" u="none" strike="noStrike" baseline="0" dirty="0">
                <a:latin typeface="Arial" panose="020B0604020202020204" pitchFamily="34" charset="0"/>
                <a:cs typeface="Arial" panose="020B0604020202020204" pitchFamily="34" charset="0"/>
              </a:rPr>
              <a:t>Step 1: Reconnaissance (taking a general view)</a:t>
            </a:r>
          </a:p>
          <a:p>
            <a:pPr algn="l">
              <a:lnSpc>
                <a:spcPct val="150000"/>
              </a:lnSpc>
            </a:pPr>
            <a:r>
              <a:rPr lang="en-US" sz="2400" b="0" i="0" u="none" strike="noStrike" baseline="0" dirty="0">
                <a:latin typeface="Arial" panose="020B0604020202020204" pitchFamily="34" charset="0"/>
                <a:cs typeface="Arial" panose="020B0604020202020204" pitchFamily="34" charset="0"/>
              </a:rPr>
              <a:t>During reconnaissance, the surveyor does an overall inspection of the area to be surveyed to obtain a general picture before commencement of any type of field work and measurement. The surveyor will then select the location for control points and decide on the accuracy required for the control and which survey instruments to use for the project.</a:t>
            </a:r>
            <a:endParaRPr lang="en-US" sz="240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942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CLASSIFICATION OF THEODOLITES (CONT.)</a:t>
            </a:r>
          </a:p>
          <a:p>
            <a:pPr>
              <a:lnSpc>
                <a:spcPct val="150000"/>
              </a:lnSpc>
            </a:pPr>
            <a:r>
              <a:rPr lang="en-US" sz="2400" b="1" dirty="0">
                <a:latin typeface="Arial" panose="020B0604020202020204" pitchFamily="34" charset="0"/>
                <a:cs typeface="Arial" panose="020B0604020202020204" pitchFamily="34" charset="0"/>
              </a:rPr>
              <a:t>Transit</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non-transit theodolites </a:t>
            </a:r>
            <a:r>
              <a:rPr lang="en-US" sz="2400" dirty="0">
                <a:latin typeface="Arial" panose="020B0604020202020204" pitchFamily="34" charset="0"/>
                <a:cs typeface="Arial" panose="020B0604020202020204" pitchFamily="34" charset="0"/>
              </a:rPr>
              <a:t>are thus classified based on the movement of the telescope on the horizontal axis in a vertical plane.</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Vernier-</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micrometer</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theodolites</a:t>
            </a:r>
            <a:r>
              <a:rPr lang="en-US" sz="2400" dirty="0">
                <a:latin typeface="Arial" panose="020B0604020202020204" pitchFamily="34" charset="0"/>
                <a:cs typeface="Arial" panose="020B0604020202020204" pitchFamily="34" charset="0"/>
              </a:rPr>
              <a:t> that are so classified based on certain arrangements in the way angles are measured. One uses a vernier and the latter uses a micrometer for these measurements.</a:t>
            </a:r>
            <a:endParaRPr lang="en-ZA"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648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29713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THEODOLITE TERMINOLOGY</a:t>
            </a:r>
          </a:p>
          <a:p>
            <a:pPr>
              <a:lnSpc>
                <a:spcPct val="150000"/>
              </a:lnSpc>
            </a:pPr>
            <a:r>
              <a:rPr lang="en-US" sz="2300" b="1" dirty="0">
                <a:latin typeface="Arial" panose="020B0604020202020204" pitchFamily="34" charset="0"/>
                <a:cs typeface="Arial" panose="020B0604020202020204" pitchFamily="34" charset="0"/>
              </a:rPr>
              <a:t>Centering</a:t>
            </a:r>
            <a:r>
              <a:rPr lang="en-US" sz="2300" dirty="0">
                <a:latin typeface="Arial" panose="020B0604020202020204" pitchFamily="34" charset="0"/>
                <a:cs typeface="Arial" panose="020B0604020202020204" pitchFamily="34" charset="0"/>
              </a:rPr>
              <a:t> – the process of setting up a theodolite on a ground station</a:t>
            </a:r>
          </a:p>
          <a:p>
            <a:pPr>
              <a:lnSpc>
                <a:spcPct val="150000"/>
              </a:lnSpc>
            </a:pPr>
            <a:r>
              <a:rPr lang="en-US" sz="2300" b="1" dirty="0">
                <a:latin typeface="Arial" panose="020B0604020202020204" pitchFamily="34" charset="0"/>
                <a:cs typeface="Arial" panose="020B0604020202020204" pitchFamily="34" charset="0"/>
              </a:rPr>
              <a:t>Vertical axis </a:t>
            </a:r>
            <a:r>
              <a:rPr lang="en-US" sz="2300" dirty="0">
                <a:latin typeface="Arial" panose="020B0604020202020204" pitchFamily="34" charset="0"/>
                <a:cs typeface="Arial" panose="020B0604020202020204" pitchFamily="34" charset="0"/>
              </a:rPr>
              <a:t>– the axis about which the instrument rotates in a horizontal plane</a:t>
            </a:r>
          </a:p>
          <a:p>
            <a:pPr>
              <a:lnSpc>
                <a:spcPct val="150000"/>
              </a:lnSpc>
            </a:pPr>
            <a:r>
              <a:rPr lang="en-US" sz="2300" b="1" dirty="0">
                <a:latin typeface="Arial" panose="020B0604020202020204" pitchFamily="34" charset="0"/>
                <a:cs typeface="Arial" panose="020B0604020202020204" pitchFamily="34" charset="0"/>
              </a:rPr>
              <a:t>Horizontal axis </a:t>
            </a:r>
            <a:r>
              <a:rPr lang="en-US" sz="2300" dirty="0">
                <a:latin typeface="Arial" panose="020B0604020202020204" pitchFamily="34" charset="0"/>
                <a:cs typeface="Arial" panose="020B0604020202020204" pitchFamily="34" charset="0"/>
              </a:rPr>
              <a:t>– the axis of rotation of the telescope in the vertical plane, also known as the trunnion axis</a:t>
            </a:r>
          </a:p>
          <a:p>
            <a:pPr>
              <a:lnSpc>
                <a:spcPct val="150000"/>
              </a:lnSpc>
            </a:pPr>
            <a:r>
              <a:rPr lang="en-US" sz="2300" b="1" dirty="0">
                <a:latin typeface="Arial" panose="020B0604020202020204" pitchFamily="34" charset="0"/>
                <a:cs typeface="Arial" panose="020B0604020202020204" pitchFamily="34" charset="0"/>
              </a:rPr>
              <a:t>Circle left (CL) </a:t>
            </a:r>
            <a:r>
              <a:rPr lang="en-US" sz="2300" dirty="0">
                <a:latin typeface="Arial" panose="020B0604020202020204" pitchFamily="34" charset="0"/>
                <a:cs typeface="Arial" panose="020B0604020202020204" pitchFamily="34" charset="0"/>
              </a:rPr>
              <a:t>– also known as face left; refers to the situation when the vertical circle of the instrument is on the left of the observer when the reading is taken</a:t>
            </a:r>
          </a:p>
        </p:txBody>
      </p:sp>
    </p:spTree>
    <p:extLst>
      <p:ext uri="{BB962C8B-B14F-4D97-AF65-F5344CB8AC3E}">
        <p14:creationId xmlns:p14="http://schemas.microsoft.com/office/powerpoint/2010/main" val="3821567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274055"/>
          </a:xfrm>
          <a:prstGeom prst="rect">
            <a:avLst/>
          </a:prstGeom>
          <a:noFill/>
        </p:spPr>
        <p:txBody>
          <a:bodyPr wrap="square" rtlCol="0">
            <a:spAutoFit/>
          </a:bodyPr>
          <a:lstStyle/>
          <a:p>
            <a:pPr>
              <a:lnSpc>
                <a:spcPct val="150000"/>
              </a:lnSpc>
            </a:pPr>
            <a:r>
              <a:rPr lang="en-GB" sz="2300" b="1" dirty="0">
                <a:solidFill>
                  <a:schemeClr val="accent2"/>
                </a:solidFill>
                <a:latin typeface="Arial" panose="020B0604020202020204" pitchFamily="34" charset="0"/>
                <a:cs typeface="Arial" panose="020B0604020202020204" pitchFamily="34" charset="0"/>
              </a:rPr>
              <a:t>THEODOLITE TERMINOLOGY (CONT.)</a:t>
            </a:r>
          </a:p>
          <a:p>
            <a:pPr>
              <a:lnSpc>
                <a:spcPct val="150000"/>
              </a:lnSpc>
            </a:pPr>
            <a:r>
              <a:rPr lang="en-US" sz="2300" b="1" dirty="0">
                <a:latin typeface="Arial" panose="020B0604020202020204" pitchFamily="34" charset="0"/>
                <a:cs typeface="Arial" panose="020B0604020202020204" pitchFamily="34" charset="0"/>
              </a:rPr>
              <a:t>Circle right (CR) </a:t>
            </a:r>
            <a:r>
              <a:rPr lang="en-US" sz="2300" dirty="0">
                <a:latin typeface="Arial" panose="020B0604020202020204" pitchFamily="34" charset="0"/>
                <a:cs typeface="Arial" panose="020B0604020202020204" pitchFamily="34" charset="0"/>
              </a:rPr>
              <a:t>– also known as face right; refers to the situation when the</a:t>
            </a:r>
          </a:p>
          <a:p>
            <a:pPr>
              <a:lnSpc>
                <a:spcPct val="150000"/>
              </a:lnSpc>
            </a:pPr>
            <a:r>
              <a:rPr lang="en-US" sz="2300" dirty="0">
                <a:latin typeface="Arial" panose="020B0604020202020204" pitchFamily="34" charset="0"/>
                <a:cs typeface="Arial" panose="020B0604020202020204" pitchFamily="34" charset="0"/>
              </a:rPr>
              <a:t>vertical circle of the instrument is on the right of the observer when the reading is taken</a:t>
            </a:r>
          </a:p>
          <a:p>
            <a:pPr>
              <a:lnSpc>
                <a:spcPct val="150000"/>
              </a:lnSpc>
            </a:pPr>
            <a:r>
              <a:rPr lang="en-US" sz="2300" b="1" dirty="0">
                <a:latin typeface="Arial" panose="020B0604020202020204" pitchFamily="34" charset="0"/>
                <a:cs typeface="Arial" panose="020B0604020202020204" pitchFamily="34" charset="0"/>
              </a:rPr>
              <a:t>Changing face </a:t>
            </a:r>
            <a:r>
              <a:rPr lang="en-US" sz="2300" dirty="0">
                <a:latin typeface="Arial" panose="020B0604020202020204" pitchFamily="34" charset="0"/>
                <a:cs typeface="Arial" panose="020B0604020202020204" pitchFamily="34" charset="0"/>
              </a:rPr>
              <a:t>– the operation of bringing the vertical circle from one side of the observer to the other side of the observer</a:t>
            </a:r>
          </a:p>
          <a:p>
            <a:pPr>
              <a:lnSpc>
                <a:spcPct val="150000"/>
              </a:lnSpc>
            </a:pPr>
            <a:r>
              <a:rPr lang="en-US" sz="2300" b="1" dirty="0">
                <a:latin typeface="Arial" panose="020B0604020202020204" pitchFamily="34" charset="0"/>
                <a:cs typeface="Arial" panose="020B0604020202020204" pitchFamily="34" charset="0"/>
              </a:rPr>
              <a:t>Swinging the telescope </a:t>
            </a:r>
            <a:r>
              <a:rPr lang="en-US" sz="2300" dirty="0">
                <a:latin typeface="Arial" panose="020B0604020202020204" pitchFamily="34" charset="0"/>
                <a:cs typeface="Arial" panose="020B0604020202020204" pitchFamily="34" charset="0"/>
              </a:rPr>
              <a:t>– the process of rotating the telescope about the vertical axis in the horizontal plane</a:t>
            </a:r>
          </a:p>
        </p:txBody>
      </p:sp>
    </p:spTree>
    <p:extLst>
      <p:ext uri="{BB962C8B-B14F-4D97-AF65-F5344CB8AC3E}">
        <p14:creationId xmlns:p14="http://schemas.microsoft.com/office/powerpoint/2010/main" val="1665141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274055"/>
          </a:xfrm>
          <a:prstGeom prst="rect">
            <a:avLst/>
          </a:prstGeom>
          <a:noFill/>
        </p:spPr>
        <p:txBody>
          <a:bodyPr wrap="square" rtlCol="0">
            <a:spAutoFit/>
          </a:bodyPr>
          <a:lstStyle/>
          <a:p>
            <a:pPr>
              <a:lnSpc>
                <a:spcPct val="150000"/>
              </a:lnSpc>
            </a:pPr>
            <a:r>
              <a:rPr lang="en-GB" sz="2300" b="1" dirty="0">
                <a:solidFill>
                  <a:schemeClr val="accent2"/>
                </a:solidFill>
                <a:latin typeface="Arial" panose="020B0604020202020204" pitchFamily="34" charset="0"/>
                <a:cs typeface="Arial" panose="020B0604020202020204" pitchFamily="34" charset="0"/>
              </a:rPr>
              <a:t>THEODOLITE TERMINOLOGY (CONT.)</a:t>
            </a:r>
          </a:p>
          <a:p>
            <a:pPr>
              <a:lnSpc>
                <a:spcPct val="150000"/>
              </a:lnSpc>
            </a:pPr>
            <a:r>
              <a:rPr lang="en-US" sz="2300" b="1" dirty="0">
                <a:latin typeface="Arial" panose="020B0604020202020204" pitchFamily="34" charset="0"/>
                <a:cs typeface="Arial" panose="020B0604020202020204" pitchFamily="34" charset="0"/>
              </a:rPr>
              <a:t>Transiting the telescope – </a:t>
            </a:r>
            <a:r>
              <a:rPr lang="en-US" sz="2300" dirty="0">
                <a:latin typeface="Arial" panose="020B0604020202020204" pitchFamily="34" charset="0"/>
                <a:cs typeface="Arial" panose="020B0604020202020204" pitchFamily="34" charset="0"/>
              </a:rPr>
              <a:t>the process of turning the telescope through 180° in the vertical plane about its horizontal axis object glass and the optical centre of the eyepiece</a:t>
            </a:r>
          </a:p>
          <a:p>
            <a:pPr>
              <a:lnSpc>
                <a:spcPct val="150000"/>
              </a:lnSpc>
            </a:pPr>
            <a:r>
              <a:rPr lang="en-US" sz="2300" b="1" dirty="0">
                <a:latin typeface="Arial" panose="020B0604020202020204" pitchFamily="34" charset="0"/>
                <a:cs typeface="Arial" panose="020B0604020202020204" pitchFamily="34" charset="0"/>
              </a:rPr>
              <a:t>Axis of the bubble tube – </a:t>
            </a:r>
            <a:r>
              <a:rPr lang="en-US" sz="2300" dirty="0">
                <a:latin typeface="Arial" panose="020B0604020202020204" pitchFamily="34" charset="0"/>
                <a:cs typeface="Arial" panose="020B0604020202020204" pitchFamily="34" charset="0"/>
              </a:rPr>
              <a:t>an imaginary line tangential to the longitudinal curve of the bubble tube, at its midpoint</a:t>
            </a:r>
          </a:p>
          <a:p>
            <a:pPr>
              <a:lnSpc>
                <a:spcPct val="150000"/>
              </a:lnSpc>
            </a:pPr>
            <a:r>
              <a:rPr lang="en-US" sz="2300" b="1" dirty="0">
                <a:latin typeface="Arial" panose="020B0604020202020204" pitchFamily="34" charset="0"/>
                <a:cs typeface="Arial" panose="020B0604020202020204" pitchFamily="34" charset="0"/>
              </a:rPr>
              <a:t>Bisecting a point or station – </a:t>
            </a:r>
            <a:r>
              <a:rPr lang="en-US" sz="2300" dirty="0">
                <a:latin typeface="Arial" panose="020B0604020202020204" pitchFamily="34" charset="0"/>
                <a:cs typeface="Arial" panose="020B0604020202020204" pitchFamily="34" charset="0"/>
              </a:rPr>
              <a:t>when the vertical hair of the telescope lies in</a:t>
            </a:r>
          </a:p>
          <a:p>
            <a:pPr>
              <a:lnSpc>
                <a:spcPct val="150000"/>
              </a:lnSpc>
            </a:pPr>
            <a:r>
              <a:rPr lang="en-US" sz="2300" dirty="0">
                <a:latin typeface="Arial" panose="020B0604020202020204" pitchFamily="34" charset="0"/>
                <a:cs typeface="Arial" panose="020B0604020202020204" pitchFamily="34" charset="0"/>
              </a:rPr>
              <a:t>the middle of the ranging rod placed at the survey station being observed</a:t>
            </a:r>
          </a:p>
        </p:txBody>
      </p:sp>
    </p:spTree>
    <p:extLst>
      <p:ext uri="{BB962C8B-B14F-4D97-AF65-F5344CB8AC3E}">
        <p14:creationId xmlns:p14="http://schemas.microsoft.com/office/powerpoint/2010/main" val="4223086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COMPUTATION OF HORIZONTAL ANGLES</a:t>
            </a:r>
          </a:p>
          <a:p>
            <a:pPr>
              <a:lnSpc>
                <a:spcPct val="150000"/>
              </a:lnSpc>
            </a:pPr>
            <a:r>
              <a:rPr lang="en-US" sz="2400" dirty="0">
                <a:latin typeface="Arial" panose="020B0604020202020204" pitchFamily="34" charset="0"/>
                <a:cs typeface="Arial" panose="020B0604020202020204" pitchFamily="34" charset="0"/>
              </a:rPr>
              <a:t>Suppose that the direction from point A to a point B has to be measured.</a:t>
            </a:r>
          </a:p>
          <a:p>
            <a:pPr>
              <a:lnSpc>
                <a:spcPct val="150000"/>
              </a:lnSpc>
            </a:pPr>
            <a:r>
              <a:rPr lang="en-US" sz="2400" dirty="0">
                <a:latin typeface="Arial" panose="020B0604020202020204" pitchFamily="34" charset="0"/>
                <a:cs typeface="Arial" panose="020B0604020202020204" pitchFamily="34" charset="0"/>
              </a:rPr>
              <a:t>• Set up the theodolite at station A, remembering to check for parallax before</a:t>
            </a:r>
          </a:p>
          <a:p>
            <a:pPr>
              <a:lnSpc>
                <a:spcPct val="150000"/>
              </a:lnSpc>
            </a:pPr>
            <a:r>
              <a:rPr lang="en-US" sz="2400" dirty="0">
                <a:latin typeface="Arial" panose="020B0604020202020204" pitchFamily="34" charset="0"/>
                <a:cs typeface="Arial" panose="020B0604020202020204" pitchFamily="34" charset="0"/>
              </a:rPr>
              <a:t>any measurement is performed. Once the parallax is removed, bisect point E</a:t>
            </a:r>
          </a:p>
          <a:p>
            <a:pPr>
              <a:lnSpc>
                <a:spcPct val="150000"/>
              </a:lnSpc>
            </a:pPr>
            <a:r>
              <a:rPr lang="en-US" sz="2400" dirty="0">
                <a:latin typeface="Arial" panose="020B0604020202020204" pitchFamily="34" charset="0"/>
                <a:cs typeface="Arial" panose="020B0604020202020204" pitchFamily="34" charset="0"/>
              </a:rPr>
              <a:t>with a certain circle reading, sight as close to the bottom of the ranging rod</a:t>
            </a:r>
          </a:p>
          <a:p>
            <a:pPr>
              <a:lnSpc>
                <a:spcPct val="150000"/>
              </a:lnSpc>
            </a:pPr>
            <a:r>
              <a:rPr lang="en-US" sz="2400" dirty="0">
                <a:latin typeface="Arial" panose="020B0604020202020204" pitchFamily="34" charset="0"/>
                <a:cs typeface="Arial" panose="020B0604020202020204" pitchFamily="34" charset="0"/>
              </a:rPr>
              <a:t>at B as possible to eliminate any errors caused by non-verticality of the rod</a:t>
            </a:r>
          </a:p>
          <a:p>
            <a:pPr>
              <a:lnSpc>
                <a:spcPct val="150000"/>
              </a:lnSpc>
            </a:pPr>
            <a:r>
              <a:rPr lang="en-US" sz="2400" dirty="0">
                <a:latin typeface="Arial" panose="020B0604020202020204" pitchFamily="34" charset="0"/>
                <a:cs typeface="Arial" panose="020B0604020202020204" pitchFamily="34" charset="0"/>
              </a:rPr>
              <a:t>and note the reading as circle left.</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190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29713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COMPUTATION OF HORIZONTAL ANGLES (CONT.)</a:t>
            </a:r>
          </a:p>
          <a:p>
            <a:pPr>
              <a:lnSpc>
                <a:spcPct val="150000"/>
              </a:lnSpc>
            </a:pPr>
            <a:r>
              <a:rPr lang="en-US" sz="2300" dirty="0">
                <a:latin typeface="Arial" panose="020B0604020202020204" pitchFamily="34" charset="0"/>
                <a:cs typeface="Arial" panose="020B0604020202020204" pitchFamily="34" charset="0"/>
              </a:rPr>
              <a:t>• Change the face of the telescope to get the circle right reading and note</a:t>
            </a:r>
          </a:p>
          <a:p>
            <a:pPr>
              <a:lnSpc>
                <a:spcPct val="150000"/>
              </a:lnSpc>
            </a:pPr>
            <a:r>
              <a:rPr lang="en-US" sz="2300" dirty="0">
                <a:latin typeface="Arial" panose="020B0604020202020204" pitchFamily="34" charset="0"/>
                <a:cs typeface="Arial" panose="020B0604020202020204" pitchFamily="34" charset="0"/>
              </a:rPr>
              <a:t>the reading.</a:t>
            </a:r>
          </a:p>
          <a:p>
            <a:pPr>
              <a:lnSpc>
                <a:spcPct val="150000"/>
              </a:lnSpc>
            </a:pPr>
            <a:r>
              <a:rPr lang="en-US" sz="2300" dirty="0">
                <a:latin typeface="Arial" panose="020B0604020202020204" pitchFamily="34" charset="0"/>
                <a:cs typeface="Arial" panose="020B0604020202020204" pitchFamily="34" charset="0"/>
              </a:rPr>
              <a:t>• The mean direction is then calculated using the following formula:</a:t>
            </a:r>
          </a:p>
          <a:p>
            <a:pPr>
              <a:lnSpc>
                <a:spcPct val="150000"/>
              </a:lnSpc>
            </a:pPr>
            <a:endParaRPr lang="en-US" sz="2300" dirty="0">
              <a:latin typeface="Arial" panose="020B0604020202020204" pitchFamily="34" charset="0"/>
              <a:cs typeface="Arial" panose="020B0604020202020204" pitchFamily="34" charset="0"/>
            </a:endParaRPr>
          </a:p>
          <a:p>
            <a:pPr>
              <a:lnSpc>
                <a:spcPct val="150000"/>
              </a:lnSpc>
            </a:pPr>
            <a:r>
              <a:rPr lang="en-US" sz="2300" dirty="0">
                <a:latin typeface="Arial" panose="020B0604020202020204" pitchFamily="34" charset="0"/>
                <a:cs typeface="Arial" panose="020B0604020202020204" pitchFamily="34" charset="0"/>
              </a:rPr>
              <a:t>When the circle right is smaller than 180°, then 180° is added to circle right,</a:t>
            </a:r>
          </a:p>
          <a:p>
            <a:pPr>
              <a:lnSpc>
                <a:spcPct val="150000"/>
              </a:lnSpc>
            </a:pPr>
            <a:r>
              <a:rPr lang="en-US" sz="2300" dirty="0">
                <a:latin typeface="Arial" panose="020B0604020202020204" pitchFamily="34" charset="0"/>
                <a:cs typeface="Arial" panose="020B0604020202020204" pitchFamily="34" charset="0"/>
              </a:rPr>
              <a:t>and when the circle right is greater than 180°, then 180° is subtracted from</a:t>
            </a:r>
          </a:p>
          <a:p>
            <a:pPr>
              <a:lnSpc>
                <a:spcPct val="150000"/>
              </a:lnSpc>
            </a:pPr>
            <a:r>
              <a:rPr lang="en-US" sz="2300" dirty="0">
                <a:latin typeface="Arial" panose="020B0604020202020204" pitchFamily="34" charset="0"/>
                <a:cs typeface="Arial" panose="020B0604020202020204" pitchFamily="34" charset="0"/>
              </a:rPr>
              <a:t>circle right.</a:t>
            </a:r>
            <a:endParaRPr lang="en-ZA" sz="23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77CF1F4-A5E2-61A9-2D9D-BA60899FBFFB}"/>
              </a:ext>
            </a:extLst>
          </p:cNvPr>
          <p:cNvPicPr>
            <a:picLocks noChangeAspect="1"/>
          </p:cNvPicPr>
          <p:nvPr/>
        </p:nvPicPr>
        <p:blipFill rotWithShape="1">
          <a:blip r:embed="rId3"/>
          <a:srcRect l="5414" t="24979" r="4261" b="14584"/>
          <a:stretch/>
        </p:blipFill>
        <p:spPr>
          <a:xfrm>
            <a:off x="3667027" y="3978578"/>
            <a:ext cx="3761295" cy="595850"/>
          </a:xfrm>
          <a:prstGeom prst="rect">
            <a:avLst/>
          </a:prstGeom>
        </p:spPr>
      </p:pic>
    </p:spTree>
    <p:extLst>
      <p:ext uri="{BB962C8B-B14F-4D97-AF65-F5344CB8AC3E}">
        <p14:creationId xmlns:p14="http://schemas.microsoft.com/office/powerpoint/2010/main" val="134580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COMPUTATION OF VERTICAL ANGLES </a:t>
            </a:r>
            <a:br>
              <a:rPr lang="en-GB" sz="2400" b="1" dirty="0">
                <a:solidFill>
                  <a:schemeClr val="accent2"/>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vertical angle is an angle between the horizontal line and the inclined line</a:t>
            </a:r>
          </a:p>
          <a:p>
            <a:pPr>
              <a:lnSpc>
                <a:spcPct val="150000"/>
              </a:lnSpc>
            </a:pPr>
            <a:r>
              <a:rPr lang="en-US" sz="2400" dirty="0">
                <a:latin typeface="Arial" panose="020B0604020202020204" pitchFamily="34" charset="0"/>
                <a:cs typeface="Arial" panose="020B0604020202020204" pitchFamily="34" charset="0"/>
              </a:rPr>
              <a:t>of sight. When it is below the horizontal line, it is called the angle of elevation. When it is below the line of sight, it is called the angle of depression. During computation, if the vertical angle is positive, it is called the angle of elevation. If it is negative, it is called the angle of depression. To eliminate errors, a vertical angle should be observed with circle left and circle right, and the mean of the value computed.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517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TACHEOMETRY</a:t>
            </a:r>
          </a:p>
          <a:p>
            <a:pPr>
              <a:lnSpc>
                <a:spcPct val="150000"/>
              </a:lnSpc>
            </a:pPr>
            <a:r>
              <a:rPr lang="en-US" sz="2400" dirty="0">
                <a:latin typeface="Arial" panose="020B0604020202020204" pitchFamily="34" charset="0"/>
                <a:cs typeface="Arial" panose="020B0604020202020204" pitchFamily="34" charset="0"/>
              </a:rPr>
              <a:t>Tacheometry is a branch of surveying in which the horizontal and vertical</a:t>
            </a:r>
          </a:p>
          <a:p>
            <a:pPr>
              <a:lnSpc>
                <a:spcPct val="150000"/>
              </a:lnSpc>
            </a:pPr>
            <a:r>
              <a:rPr lang="en-US" sz="2400" dirty="0">
                <a:latin typeface="Arial" panose="020B0604020202020204" pitchFamily="34" charset="0"/>
                <a:cs typeface="Arial" panose="020B0604020202020204" pitchFamily="34" charset="0"/>
              </a:rPr>
              <a:t>distances are determined by angular observation using a tacheometer.</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314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USES OF TACHEOMETRIC SURVEYING</a:t>
            </a:r>
          </a:p>
          <a:p>
            <a:pPr>
              <a:lnSpc>
                <a:spcPct val="150000"/>
              </a:lnSpc>
            </a:pPr>
            <a:r>
              <a:rPr lang="en-US" sz="2400" dirty="0">
                <a:latin typeface="Arial" panose="020B0604020202020204" pitchFamily="34" charset="0"/>
                <a:cs typeface="Arial" panose="020B0604020202020204" pitchFamily="34" charset="0"/>
              </a:rPr>
              <a:t>Tacheometric surveying is used for the following:</a:t>
            </a:r>
          </a:p>
          <a:p>
            <a:pPr>
              <a:lnSpc>
                <a:spcPct val="150000"/>
              </a:lnSpc>
            </a:pPr>
            <a:r>
              <a:rPr lang="en-US" sz="2400" dirty="0">
                <a:latin typeface="Arial" panose="020B0604020202020204" pitchFamily="34" charset="0"/>
                <a:cs typeface="Arial" panose="020B0604020202020204" pitchFamily="34" charset="0"/>
              </a:rPr>
              <a:t>• Preparing topographic maps or plans where both horizontal and vertical</a:t>
            </a:r>
          </a:p>
          <a:p>
            <a:pPr>
              <a:lnSpc>
                <a:spcPct val="150000"/>
              </a:lnSpc>
            </a:pPr>
            <a:r>
              <a:rPr lang="en-US" sz="2400" dirty="0">
                <a:latin typeface="Arial" panose="020B0604020202020204" pitchFamily="34" charset="0"/>
                <a:cs typeface="Arial" panose="020B0604020202020204" pitchFamily="34" charset="0"/>
              </a:rPr>
              <a:t>distances are required;</a:t>
            </a:r>
          </a:p>
          <a:p>
            <a:pPr>
              <a:lnSpc>
                <a:spcPct val="150000"/>
              </a:lnSpc>
            </a:pPr>
            <a:r>
              <a:rPr lang="en-US" sz="2400" dirty="0">
                <a:latin typeface="Arial" panose="020B0604020202020204" pitchFamily="34" charset="0"/>
                <a:cs typeface="Arial" panose="020B0604020202020204" pitchFamily="34" charset="0"/>
              </a:rPr>
              <a:t>• Determining differences in elevation between points;</a:t>
            </a:r>
          </a:p>
          <a:p>
            <a:pPr>
              <a:lnSpc>
                <a:spcPct val="150000"/>
              </a:lnSpc>
            </a:pPr>
            <a:r>
              <a:rPr lang="en-US" sz="2400" dirty="0">
                <a:latin typeface="Arial" panose="020B0604020202020204" pitchFamily="34" charset="0"/>
                <a:cs typeface="Arial" panose="020B0604020202020204" pitchFamily="34" charset="0"/>
              </a:rPr>
              <a:t>• Measuring the lengths of traverse lines; and</a:t>
            </a:r>
          </a:p>
          <a:p>
            <a:pPr>
              <a:lnSpc>
                <a:spcPct val="150000"/>
              </a:lnSpc>
            </a:pPr>
            <a:r>
              <a:rPr lang="en-US" sz="2400" dirty="0">
                <a:latin typeface="Arial" panose="020B0604020202020204" pitchFamily="34" charset="0"/>
                <a:cs typeface="Arial" panose="020B0604020202020204" pitchFamily="34" charset="0"/>
              </a:rPr>
              <a:t>• Locating details for hydrographic survey.</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791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surveys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6468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BUILDING REGULATIONS AND BUILDING CONSTRUCTION PRACTICE</a:t>
            </a:r>
          </a:p>
          <a:p>
            <a:pPr>
              <a:lnSpc>
                <a:spcPct val="150000"/>
              </a:lnSpc>
            </a:pPr>
            <a:r>
              <a:rPr lang="en-US" sz="2400" dirty="0">
                <a:latin typeface="Arial" panose="020B0604020202020204" pitchFamily="34" charset="0"/>
                <a:cs typeface="Arial" panose="020B0604020202020204" pitchFamily="34" charset="0"/>
              </a:rPr>
              <a:t>Building regulations exist to ensure that buildings are designed and constructed in accordance with the building regulations and related legislation. These regulations set national standards for building work. They cover all aspects of construction, including foundations, damp-proofing, building stability, insulation, ventilation, heating, fire protection and facilities for disabled people in certain types of buildings. Construction companies carrying out building work must comply with the building regulations.</a:t>
            </a:r>
            <a:endParaRPr lang="en-ZA" sz="2400" dirty="0"/>
          </a:p>
        </p:txBody>
      </p:sp>
    </p:spTree>
    <p:extLst>
      <p:ext uri="{BB962C8B-B14F-4D97-AF65-F5344CB8AC3E}">
        <p14:creationId xmlns:p14="http://schemas.microsoft.com/office/powerpoint/2010/main" val="31602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71717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STAGES IN THE SURVEYING PROCESS (CONT.)</a:t>
            </a:r>
          </a:p>
          <a:p>
            <a:pPr algn="l"/>
            <a:r>
              <a:rPr lang="en-US" sz="2400" b="1" i="0" u="none" strike="noStrike" baseline="0" dirty="0">
                <a:latin typeface="Arial" panose="020B0604020202020204" pitchFamily="34" charset="0"/>
                <a:cs typeface="Arial" panose="020B0604020202020204" pitchFamily="34" charset="0"/>
              </a:rPr>
              <a:t>Step 2: Field work and measurement (observation and measurement)</a:t>
            </a:r>
          </a:p>
          <a:p>
            <a:pPr algn="l">
              <a:lnSpc>
                <a:spcPct val="150000"/>
              </a:lnSpc>
            </a:pPr>
            <a:r>
              <a:rPr lang="en-US" sz="2400" b="0" i="0" u="none" strike="noStrike" baseline="0" dirty="0">
                <a:latin typeface="Arial" panose="020B0604020202020204" pitchFamily="34" charset="0"/>
                <a:cs typeface="Arial" panose="020B0604020202020204" pitchFamily="34" charset="0"/>
              </a:rPr>
              <a:t>During this stage, the surveyor will perform all the observations required to accurately determine the control points, and will place and observe any temporary points and record all data in the field book. The surveyor will also do any calculations from the observations, such as angular and linear misclosure, and area and volume calculations.</a:t>
            </a:r>
            <a:endParaRPr lang="en-US" sz="240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23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surveys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BUILDING CODES</a:t>
            </a:r>
          </a:p>
          <a:p>
            <a:pPr>
              <a:lnSpc>
                <a:spcPct val="150000"/>
              </a:lnSpc>
            </a:pPr>
            <a:r>
              <a:rPr lang="en-US" sz="2400" dirty="0">
                <a:latin typeface="Arial" panose="020B0604020202020204" pitchFamily="34" charset="0"/>
                <a:cs typeface="Arial" panose="020B0604020202020204" pitchFamily="34" charset="0"/>
              </a:rPr>
              <a:t>Building codes are regulations governing the design, construction, alteration and maintenance of structures. They specify the minimum requirements to safeguard the health, safety and welfare of buildings’ occupants. They are enforced to make buildings safer to withstand earthquakes and other natural disasters.</a:t>
            </a:r>
            <a:endParaRPr lang="en-ZA"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774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surveys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BUILDING SURVEYS</a:t>
            </a:r>
          </a:p>
          <a:p>
            <a:pPr algn="l">
              <a:lnSpc>
                <a:spcPct val="150000"/>
              </a:lnSpc>
            </a:pPr>
            <a:r>
              <a:rPr lang="en-US" sz="2400" dirty="0">
                <a:latin typeface="Arial" panose="020B0604020202020204" pitchFamily="34" charset="0"/>
                <a:cs typeface="Arial" panose="020B0604020202020204" pitchFamily="34" charset="0"/>
              </a:rPr>
              <a:t>A building survey is the in-depth inspection and investigation of a building and the services of a property by a professional surveyor to ensure that they comply with the building regulations and in order for the surveyor to be able to advise a building owner or buyer on the condition of the building.</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971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surveys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DESIGN DRAWINGS</a:t>
            </a:r>
          </a:p>
          <a:p>
            <a:pPr algn="l">
              <a:lnSpc>
                <a:spcPct val="150000"/>
              </a:lnSpc>
            </a:pPr>
            <a:r>
              <a:rPr lang="en-US" sz="2400" dirty="0">
                <a:latin typeface="Arial" panose="020B0604020202020204" pitchFamily="34" charset="0"/>
                <a:cs typeface="Arial" panose="020B0604020202020204" pitchFamily="34" charset="0"/>
              </a:rPr>
              <a:t>Design drawings are done as the first step in the design phase. They are typically visual drawings or representations of the client’s ideas and the designer’s intent.</a:t>
            </a:r>
          </a:p>
          <a:p>
            <a:pPr algn="l">
              <a:lnSpc>
                <a:spcPct val="150000"/>
              </a:lnSpc>
            </a:pPr>
            <a:r>
              <a:rPr lang="en-US" sz="2400" dirty="0">
                <a:latin typeface="Arial" panose="020B0604020202020204" pitchFamily="34" charset="0"/>
                <a:cs typeface="Arial" panose="020B0604020202020204" pitchFamily="34" charset="0"/>
              </a:rPr>
              <a:t>They allow the architect or designer to communicate their concepts and vision to the contractor.</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205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surveys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BUILDING SURVEYS</a:t>
            </a:r>
          </a:p>
          <a:p>
            <a:pPr algn="l">
              <a:lnSpc>
                <a:spcPct val="150000"/>
              </a:lnSpc>
            </a:pPr>
            <a:r>
              <a:rPr lang="en-US" sz="2400" dirty="0">
                <a:latin typeface="Arial" panose="020B0604020202020204" pitchFamily="34" charset="0"/>
                <a:cs typeface="Arial" panose="020B0604020202020204" pitchFamily="34" charset="0"/>
              </a:rPr>
              <a:t>A building survey is the in-depth inspection and investigation of a building and the services of a property by a professional surveyor to ensure that they comply with the building regulations and in order for the surveyor to be able to advise a building owner or buyer on the condition of the building.</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365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surveys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CUTTING AND FILLING</a:t>
            </a:r>
          </a:p>
          <a:p>
            <a:pPr algn="l">
              <a:lnSpc>
                <a:spcPct val="150000"/>
              </a:lnSpc>
            </a:pPr>
            <a:r>
              <a:rPr lang="en-US" sz="2400" dirty="0">
                <a:latin typeface="Arial" panose="020B0604020202020204" pitchFamily="34" charset="0"/>
                <a:cs typeface="Arial" panose="020B0604020202020204" pitchFamily="34" charset="0"/>
              </a:rPr>
              <a:t>Cutting and filling is the process of moving earth from one place to another</a:t>
            </a:r>
          </a:p>
          <a:p>
            <a:pPr algn="l">
              <a:lnSpc>
                <a:spcPct val="150000"/>
              </a:lnSpc>
            </a:pPr>
            <a:r>
              <a:rPr lang="en-US" sz="2400" dirty="0">
                <a:latin typeface="Arial" panose="020B0604020202020204" pitchFamily="34" charset="0"/>
                <a:cs typeface="Arial" panose="020B0604020202020204" pitchFamily="34" charset="0"/>
              </a:rPr>
              <a:t>to make the ground level. The term cut is used when earth above the required ground level is removed, and fill is used when earth is used to seal a hollow section to the required level.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Most often, the site meant for construction is not level and needs to be modified before any construction can begin, thereby making cutting and filling one of the first construction processes to take place on a site.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851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Setting out is perhaps the most important aspect of the early stages of the</a:t>
            </a:r>
          </a:p>
          <a:p>
            <a:pPr>
              <a:lnSpc>
                <a:spcPct val="150000"/>
              </a:lnSpc>
            </a:pPr>
            <a:r>
              <a:rPr lang="en-US" sz="2400" dirty="0">
                <a:latin typeface="Arial" panose="020B0604020202020204" pitchFamily="34" charset="0"/>
                <a:cs typeface="Arial" panose="020B0604020202020204" pitchFamily="34" charset="0"/>
              </a:rPr>
              <a:t>construction process. It establishes the controlling dimensions and references from the architect's plans that will determine the positioning of the building, and in particular, the foundations. It ensures that the construction remains within the legal boundary, meaning there will be no legal dispute later on, such as those regarding property boundaries and right to access. This module details the instruments and methods involved in setting out.</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Setting out</a:t>
            </a:r>
          </a:p>
        </p:txBody>
      </p:sp>
    </p:spTree>
    <p:extLst>
      <p:ext uri="{BB962C8B-B14F-4D97-AF65-F5344CB8AC3E}">
        <p14:creationId xmlns:p14="http://schemas.microsoft.com/office/powerpoint/2010/main" val="3808586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SETTING OUT</a:t>
            </a:r>
          </a:p>
          <a:p>
            <a:pPr>
              <a:lnSpc>
                <a:spcPct val="150000"/>
              </a:lnSpc>
            </a:pPr>
            <a:r>
              <a:rPr lang="en-US" sz="2400" dirty="0">
                <a:latin typeface="Arial" panose="020B0604020202020204" pitchFamily="34" charset="0"/>
                <a:cs typeface="Arial" panose="020B0604020202020204" pitchFamily="34" charset="0"/>
              </a:rPr>
              <a:t>Surveying is a process of forming maps and plans of a particular site or area.</a:t>
            </a:r>
          </a:p>
          <a:p>
            <a:pPr>
              <a:lnSpc>
                <a:spcPct val="150000"/>
              </a:lnSpc>
            </a:pPr>
            <a:r>
              <a:rPr lang="en-US" sz="2400" dirty="0">
                <a:latin typeface="Arial" panose="020B0604020202020204" pitchFamily="34" charset="0"/>
                <a:cs typeface="Arial" panose="020B0604020202020204" pitchFamily="34" charset="0"/>
              </a:rPr>
              <a:t>Setting out is the transferring of details from the drawing to the ground.</a:t>
            </a:r>
            <a:r>
              <a:rPr lang="en-GB" sz="2400" b="1" dirty="0">
                <a:solidFill>
                  <a:schemeClr val="accent2"/>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Setting out (continued)</a:t>
            </a:r>
          </a:p>
        </p:txBody>
      </p:sp>
    </p:spTree>
    <p:extLst>
      <p:ext uri="{BB962C8B-B14F-4D97-AF65-F5344CB8AC3E}">
        <p14:creationId xmlns:p14="http://schemas.microsoft.com/office/powerpoint/2010/main" val="1052667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6442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CONSTRAINTS IN SETTING OUT A BUILDING</a:t>
            </a:r>
          </a:p>
          <a:p>
            <a:pPr>
              <a:lnSpc>
                <a:spcPct val="150000"/>
              </a:lnSpc>
            </a:pPr>
            <a:r>
              <a:rPr lang="en-US" sz="2100"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A sloping site </a:t>
            </a:r>
            <a:r>
              <a:rPr lang="en-US" sz="2100" dirty="0">
                <a:latin typeface="Arial" panose="020B0604020202020204" pitchFamily="34" charset="0"/>
                <a:cs typeface="Arial" panose="020B0604020202020204" pitchFamily="34" charset="0"/>
              </a:rPr>
              <a:t>– sloping sites have to be levelled before any setting out can commence.</a:t>
            </a:r>
          </a:p>
          <a:p>
            <a:pPr>
              <a:lnSpc>
                <a:spcPct val="150000"/>
              </a:lnSpc>
            </a:pPr>
            <a:r>
              <a:rPr lang="en-US" sz="2100"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A scrub site </a:t>
            </a:r>
            <a:r>
              <a:rPr lang="en-US" sz="2100" dirty="0">
                <a:latin typeface="Arial" panose="020B0604020202020204" pitchFamily="34" charset="0"/>
                <a:cs typeface="Arial" panose="020B0604020202020204" pitchFamily="34" charset="0"/>
              </a:rPr>
              <a:t>– a site with vegetation, bushes, trees, etc. will have to be cleared</a:t>
            </a:r>
          </a:p>
          <a:p>
            <a:pPr>
              <a:lnSpc>
                <a:spcPct val="150000"/>
              </a:lnSpc>
            </a:pPr>
            <a:r>
              <a:rPr lang="en-US" sz="2100" dirty="0">
                <a:latin typeface="Arial" panose="020B0604020202020204" pitchFamily="34" charset="0"/>
                <a:cs typeface="Arial" panose="020B0604020202020204" pitchFamily="34" charset="0"/>
              </a:rPr>
              <a:t>before setting out, as they may present challenges during measuring.</a:t>
            </a:r>
          </a:p>
          <a:p>
            <a:pPr>
              <a:lnSpc>
                <a:spcPct val="150000"/>
              </a:lnSpc>
            </a:pPr>
            <a:r>
              <a:rPr lang="en-US" sz="2100"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Site boundary pegs not visible </a:t>
            </a:r>
            <a:r>
              <a:rPr lang="en-US" sz="2100" dirty="0">
                <a:latin typeface="Arial" panose="020B0604020202020204" pitchFamily="34" charset="0"/>
                <a:cs typeface="Arial" panose="020B0604020202020204" pitchFamily="34" charset="0"/>
              </a:rPr>
              <a:t>– boundary pegs are used to identify the land</a:t>
            </a:r>
          </a:p>
          <a:p>
            <a:pPr>
              <a:lnSpc>
                <a:spcPct val="150000"/>
              </a:lnSpc>
            </a:pPr>
            <a:r>
              <a:rPr lang="en-US" sz="2100" dirty="0">
                <a:latin typeface="Arial" panose="020B0604020202020204" pitchFamily="34" charset="0"/>
                <a:cs typeface="Arial" panose="020B0604020202020204" pitchFamily="34" charset="0"/>
              </a:rPr>
              <a:t>boundaries and to establish the exact position of the building.</a:t>
            </a:r>
          </a:p>
          <a:p>
            <a:pPr>
              <a:lnSpc>
                <a:spcPct val="150000"/>
              </a:lnSpc>
            </a:pPr>
            <a:r>
              <a:rPr lang="en-US" sz="2100" b="1" dirty="0">
                <a:latin typeface="Arial" panose="020B0604020202020204" pitchFamily="34" charset="0"/>
                <a:cs typeface="Arial" panose="020B0604020202020204" pitchFamily="34" charset="0"/>
              </a:rPr>
              <a:t>• Weather conditions </a:t>
            </a:r>
            <a:r>
              <a:rPr lang="en-US" sz="2100" dirty="0">
                <a:latin typeface="Arial" panose="020B0604020202020204" pitchFamily="34" charset="0"/>
                <a:cs typeface="Arial" panose="020B0604020202020204" pitchFamily="34" charset="0"/>
              </a:rPr>
              <a:t>– rainy or windy conditions can make it difficult to measure or to read instruments.</a:t>
            </a:r>
          </a:p>
        </p:txBody>
      </p:sp>
    </p:spTree>
    <p:extLst>
      <p:ext uri="{BB962C8B-B14F-4D97-AF65-F5344CB8AC3E}">
        <p14:creationId xmlns:p14="http://schemas.microsoft.com/office/powerpoint/2010/main" val="2293042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SETTING OUT AND LEVELLING DRAINAGE WORK</a:t>
            </a:r>
          </a:p>
          <a:p>
            <a:pPr>
              <a:lnSpc>
                <a:spcPct val="150000"/>
              </a:lnSpc>
            </a:pPr>
            <a:r>
              <a:rPr lang="en-US" sz="2400" dirty="0">
                <a:latin typeface="Arial" panose="020B0604020202020204" pitchFamily="34" charset="0"/>
                <a:cs typeface="Arial" panose="020B0604020202020204" pitchFamily="34" charset="0"/>
              </a:rPr>
              <a:t>To control the excavation of drainage or sewer trenches, sight rails are set up</a:t>
            </a:r>
          </a:p>
          <a:p>
            <a:pPr>
              <a:lnSpc>
                <a:spcPct val="150000"/>
              </a:lnSpc>
            </a:pPr>
            <a:r>
              <a:rPr lang="en-US" sz="2400" dirty="0">
                <a:latin typeface="Arial" panose="020B0604020202020204" pitchFamily="34" charset="0"/>
                <a:cs typeface="Arial" panose="020B0604020202020204" pitchFamily="34" charset="0"/>
              </a:rPr>
              <a:t>above the existing ground level, such that the line of sight between the top of any pair of sight rails is parallel to the gradient of the trench bottom. Sight rails are fixed exactly horizontal at a precise level, using a levelling instrument. In order to achieve this, the staff reading is calculated by finding the difference between the collimation height and the sum of the invert level and height of travel.</a:t>
            </a:r>
          </a:p>
        </p:txBody>
      </p:sp>
    </p:spTree>
    <p:extLst>
      <p:ext uri="{BB962C8B-B14F-4D97-AF65-F5344CB8AC3E}">
        <p14:creationId xmlns:p14="http://schemas.microsoft.com/office/powerpoint/2010/main" val="4250392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SLOPE RATIO OF DRAINAGE OR SEWER PIPES</a:t>
            </a:r>
          </a:p>
          <a:p>
            <a:pPr>
              <a:lnSpc>
                <a:spcPct val="150000"/>
              </a:lnSpc>
            </a:pPr>
            <a:r>
              <a:rPr lang="en-US" sz="2400" dirty="0">
                <a:latin typeface="Arial" panose="020B0604020202020204" pitchFamily="34" charset="0"/>
                <a:cs typeface="Arial" panose="020B0604020202020204" pitchFamily="34" charset="0"/>
              </a:rPr>
              <a:t>Slope ratio refers to the amount of slanting horizontally for every 1 m measured vertically.</a:t>
            </a:r>
          </a:p>
        </p:txBody>
      </p:sp>
    </p:spTree>
    <p:extLst>
      <p:ext uri="{BB962C8B-B14F-4D97-AF65-F5344CB8AC3E}">
        <p14:creationId xmlns:p14="http://schemas.microsoft.com/office/powerpoint/2010/main" val="206729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STAGES IN THE SURVEYING PROCESS (CONT.)</a:t>
            </a:r>
          </a:p>
          <a:p>
            <a:pPr>
              <a:lnSpc>
                <a:spcPct val="150000"/>
              </a:lnSpc>
            </a:pPr>
            <a:r>
              <a:rPr lang="en-US" sz="2400" b="1" i="0" u="none" strike="noStrike" baseline="0" dirty="0">
                <a:latin typeface="Arial" panose="020B0604020202020204" pitchFamily="34" charset="0"/>
                <a:cs typeface="Arial" panose="020B0604020202020204" pitchFamily="34" charset="0"/>
              </a:rPr>
              <a:t>Step 3: Office work (presentation of data)</a:t>
            </a:r>
          </a:p>
          <a:p>
            <a:pPr>
              <a:lnSpc>
                <a:spcPct val="150000"/>
              </a:lnSpc>
            </a:pPr>
            <a:r>
              <a:rPr lang="en-US" sz="2400" b="0" i="0" u="none" strike="noStrike" baseline="0" dirty="0">
                <a:latin typeface="Arial" panose="020B0604020202020204" pitchFamily="34" charset="0"/>
                <a:cs typeface="Arial" panose="020B0604020202020204" pitchFamily="34" charset="0"/>
              </a:rPr>
              <a:t>At this stage, the data collected and recordings in the field book are decoded</a:t>
            </a:r>
          </a:p>
          <a:p>
            <a:pPr>
              <a:lnSpc>
                <a:spcPct val="150000"/>
              </a:lnSpc>
            </a:pPr>
            <a:r>
              <a:rPr lang="en-US" sz="2400" b="0" i="0" u="none" strike="noStrike" baseline="0" dirty="0">
                <a:latin typeface="Arial" panose="020B0604020202020204" pitchFamily="34" charset="0"/>
                <a:cs typeface="Arial" panose="020B0604020202020204" pitchFamily="34" charset="0"/>
              </a:rPr>
              <a:t>and used to prepare the report, bills of quantities, datasheets, drawings and, in land surveying, plans and maps showing the features on the land, which are then presented to the clients and relevant stakeholders.</a:t>
            </a:r>
            <a:endParaRPr lang="en-US" sz="240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81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674730" y="1436832"/>
            <a:ext cx="10596283" cy="494032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SLOPE RATIO FORMULAE</a:t>
            </a:r>
          </a:p>
          <a:p>
            <a:pPr>
              <a:lnSpc>
                <a:spcPct val="200000"/>
              </a:lnSpc>
            </a:pPr>
            <a:r>
              <a:rPr lang="en-US" dirty="0">
                <a:latin typeface="Arial" panose="020B0604020202020204" pitchFamily="34" charset="0"/>
                <a:cs typeface="Arial" panose="020B0604020202020204" pitchFamily="34" charset="0"/>
              </a:rPr>
              <a:t>Formula for calculating slope as a ratio:</a:t>
            </a:r>
          </a:p>
          <a:p>
            <a:pPr>
              <a:lnSpc>
                <a:spcPct val="200000"/>
              </a:lnSpc>
            </a:pPr>
            <a:endParaRPr lang="en-US" dirty="0">
              <a:latin typeface="Arial" panose="020B0604020202020204" pitchFamily="34" charset="0"/>
              <a:cs typeface="Arial" panose="020B0604020202020204" pitchFamily="34" charset="0"/>
            </a:endParaRPr>
          </a:p>
          <a:p>
            <a:pPr>
              <a:lnSpc>
                <a:spcPct val="200000"/>
              </a:lnSpc>
            </a:pPr>
            <a:r>
              <a:rPr lang="en-US" dirty="0">
                <a:latin typeface="Arial" panose="020B0604020202020204" pitchFamily="34" charset="0"/>
                <a:cs typeface="Arial" panose="020B0604020202020204" pitchFamily="34" charset="0"/>
              </a:rPr>
              <a:t>Formula for calculating slope as a percentage:</a:t>
            </a:r>
          </a:p>
          <a:p>
            <a:pPr>
              <a:lnSpc>
                <a:spcPct val="200000"/>
              </a:lnSpc>
            </a:pPr>
            <a:endParaRPr lang="en-US" dirty="0">
              <a:latin typeface="Arial" panose="020B0604020202020204" pitchFamily="34" charset="0"/>
              <a:cs typeface="Arial" panose="020B0604020202020204" pitchFamily="34" charset="0"/>
            </a:endParaRPr>
          </a:p>
          <a:p>
            <a:pPr>
              <a:lnSpc>
                <a:spcPct val="200000"/>
              </a:lnSpc>
            </a:pPr>
            <a:r>
              <a:rPr lang="en-US" dirty="0">
                <a:latin typeface="Arial" panose="020B0604020202020204" pitchFamily="34" charset="0"/>
                <a:cs typeface="Arial" panose="020B0604020202020204" pitchFamily="34" charset="0"/>
              </a:rPr>
              <a:t>Formula for calculating the length of the pipe:</a:t>
            </a: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1600" i="1" dirty="0">
              <a:latin typeface="Arial" panose="020B0604020202020204" pitchFamily="34" charset="0"/>
              <a:cs typeface="Arial" panose="020B0604020202020204" pitchFamily="34" charset="0"/>
            </a:endParaRPr>
          </a:p>
          <a:p>
            <a:pPr>
              <a:lnSpc>
                <a:spcPct val="150000"/>
              </a:lnSpc>
            </a:pPr>
            <a:r>
              <a:rPr lang="en-US" sz="1600" i="1" dirty="0" err="1">
                <a:latin typeface="Arial" panose="020B0604020202020204" pitchFamily="34" charset="0"/>
                <a:cs typeface="Arial" panose="020B0604020202020204" pitchFamily="34" charset="0"/>
              </a:rPr>
              <a:t>Δh</a:t>
            </a:r>
            <a:r>
              <a:rPr lang="en-US" sz="1600" i="1" dirty="0">
                <a:latin typeface="Arial" panose="020B0604020202020204" pitchFamily="34" charset="0"/>
                <a:cs typeface="Arial" panose="020B0604020202020204" pitchFamily="34" charset="0"/>
              </a:rPr>
              <a:t> = difference in height between invert levels</a:t>
            </a:r>
          </a:p>
          <a:p>
            <a:pPr>
              <a:lnSpc>
                <a:spcPct val="150000"/>
              </a:lnSpc>
            </a:pPr>
            <a:r>
              <a:rPr lang="en-US" sz="1600" i="1" dirty="0" err="1">
                <a:latin typeface="Arial" panose="020B0604020202020204" pitchFamily="34" charset="0"/>
                <a:cs typeface="Arial" panose="020B0604020202020204" pitchFamily="34" charset="0"/>
              </a:rPr>
              <a:t>Δchainage</a:t>
            </a:r>
            <a:r>
              <a:rPr lang="en-US" sz="1600" i="1" dirty="0">
                <a:latin typeface="Arial" panose="020B0604020202020204" pitchFamily="34" charset="0"/>
                <a:cs typeface="Arial" panose="020B0604020202020204" pitchFamily="34" charset="0"/>
              </a:rPr>
              <a:t> = difference in chainage (difference in distance between points).</a:t>
            </a:r>
          </a:p>
        </p:txBody>
      </p:sp>
      <p:grpSp>
        <p:nvGrpSpPr>
          <p:cNvPr id="14" name="Group 13">
            <a:extLst>
              <a:ext uri="{FF2B5EF4-FFF2-40B4-BE49-F238E27FC236}">
                <a16:creationId xmlns:a16="http://schemas.microsoft.com/office/drawing/2014/main" id="{D2AEF41E-CB14-B226-BE7D-EFA07A9A41D1}"/>
              </a:ext>
            </a:extLst>
          </p:cNvPr>
          <p:cNvGrpSpPr/>
          <p:nvPr/>
        </p:nvGrpSpPr>
        <p:grpSpPr>
          <a:xfrm>
            <a:off x="898385" y="2679873"/>
            <a:ext cx="3956420" cy="2585266"/>
            <a:chOff x="1671382" y="3009805"/>
            <a:chExt cx="3956420" cy="2585266"/>
          </a:xfrm>
        </p:grpSpPr>
        <p:pic>
          <p:nvPicPr>
            <p:cNvPr id="3" name="Picture 2">
              <a:extLst>
                <a:ext uri="{FF2B5EF4-FFF2-40B4-BE49-F238E27FC236}">
                  <a16:creationId xmlns:a16="http://schemas.microsoft.com/office/drawing/2014/main" id="{87697B90-B485-26B3-5D19-3EC8891B8DC7}"/>
                </a:ext>
              </a:extLst>
            </p:cNvPr>
            <p:cNvPicPr>
              <a:picLocks noChangeAspect="1"/>
            </p:cNvPicPr>
            <p:nvPr/>
          </p:nvPicPr>
          <p:blipFill>
            <a:blip r:embed="rId4"/>
            <a:stretch>
              <a:fillRect/>
            </a:stretch>
          </p:blipFill>
          <p:spPr>
            <a:xfrm>
              <a:off x="1671382" y="3009805"/>
              <a:ext cx="2480912" cy="624891"/>
            </a:xfrm>
            <a:prstGeom prst="rect">
              <a:avLst/>
            </a:prstGeom>
          </p:spPr>
        </p:pic>
        <p:pic>
          <p:nvPicPr>
            <p:cNvPr id="6" name="Picture 5">
              <a:extLst>
                <a:ext uri="{FF2B5EF4-FFF2-40B4-BE49-F238E27FC236}">
                  <a16:creationId xmlns:a16="http://schemas.microsoft.com/office/drawing/2014/main" id="{4EF51BE9-3B51-4708-6641-16D441CE1F3F}"/>
                </a:ext>
              </a:extLst>
            </p:cNvPr>
            <p:cNvPicPr>
              <a:picLocks noChangeAspect="1"/>
            </p:cNvPicPr>
            <p:nvPr/>
          </p:nvPicPr>
          <p:blipFill>
            <a:blip r:embed="rId5"/>
            <a:stretch>
              <a:fillRect/>
            </a:stretch>
          </p:blipFill>
          <p:spPr>
            <a:xfrm>
              <a:off x="1671382" y="4157089"/>
              <a:ext cx="2871292" cy="556313"/>
            </a:xfrm>
            <a:prstGeom prst="rect">
              <a:avLst/>
            </a:prstGeom>
          </p:spPr>
        </p:pic>
        <p:pic>
          <p:nvPicPr>
            <p:cNvPr id="10" name="Picture 9">
              <a:extLst>
                <a:ext uri="{FF2B5EF4-FFF2-40B4-BE49-F238E27FC236}">
                  <a16:creationId xmlns:a16="http://schemas.microsoft.com/office/drawing/2014/main" id="{E944F312-A87F-457D-3FC7-A204D838AC4A}"/>
                </a:ext>
              </a:extLst>
            </p:cNvPr>
            <p:cNvPicPr>
              <a:picLocks noChangeAspect="1"/>
            </p:cNvPicPr>
            <p:nvPr/>
          </p:nvPicPr>
          <p:blipFill>
            <a:blip r:embed="rId6"/>
            <a:stretch>
              <a:fillRect/>
            </a:stretch>
          </p:blipFill>
          <p:spPr>
            <a:xfrm>
              <a:off x="1671382" y="5083386"/>
              <a:ext cx="3956420" cy="511685"/>
            </a:xfrm>
            <a:prstGeom prst="rect">
              <a:avLst/>
            </a:prstGeom>
          </p:spPr>
        </p:pic>
      </p:grpSp>
    </p:spTree>
    <p:extLst>
      <p:ext uri="{BB962C8B-B14F-4D97-AF65-F5344CB8AC3E}">
        <p14:creationId xmlns:p14="http://schemas.microsoft.com/office/powerpoint/2010/main" val="181895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FUNDAMENTAL PRINCIPLES OF SURVEYING</a:t>
            </a:r>
          </a:p>
          <a:p>
            <a:pPr algn="l">
              <a:lnSpc>
                <a:spcPct val="150000"/>
              </a:lnSpc>
            </a:pPr>
            <a:r>
              <a:rPr lang="en-US" sz="2400" b="0" i="0" u="none" strike="noStrike" baseline="0" dirty="0">
                <a:latin typeface="Arial" panose="020B0604020202020204" pitchFamily="34" charset="0"/>
                <a:cs typeface="Arial" panose="020B0604020202020204" pitchFamily="34" charset="0"/>
              </a:rPr>
              <a:t>Surveying, in general, is based on a number of principles:</a:t>
            </a:r>
          </a:p>
          <a:p>
            <a:pPr algn="l">
              <a:lnSpc>
                <a:spcPct val="150000"/>
              </a:lnSpc>
            </a:pPr>
            <a:r>
              <a:rPr lang="en-US" sz="2400" b="0" i="0" u="none" strike="noStrike" baseline="0" dirty="0">
                <a:latin typeface="Arial" panose="020B0604020202020204" pitchFamily="34" charset="0"/>
                <a:cs typeface="Arial" panose="020B0604020202020204" pitchFamily="34" charset="0"/>
              </a:rPr>
              <a:t>• Working from the whole to a part</a:t>
            </a:r>
          </a:p>
          <a:p>
            <a:pPr algn="l">
              <a:lnSpc>
                <a:spcPct val="150000"/>
              </a:lnSpc>
            </a:pPr>
            <a:r>
              <a:rPr lang="en-US" sz="2400" b="0" i="0" u="none" strike="noStrike" baseline="0" dirty="0">
                <a:latin typeface="Arial" panose="020B0604020202020204" pitchFamily="34" charset="0"/>
                <a:cs typeface="Arial" panose="020B0604020202020204" pitchFamily="34" charset="0"/>
              </a:rPr>
              <a:t>• Location of a point by measurement from two points of reference</a:t>
            </a:r>
          </a:p>
          <a:p>
            <a:pPr algn="l">
              <a:lnSpc>
                <a:spcPct val="150000"/>
              </a:lnSpc>
            </a:pPr>
            <a:r>
              <a:rPr lang="en-ZA" sz="2400" b="0" i="0" u="none" strike="noStrike" baseline="0" dirty="0">
                <a:latin typeface="Arial" panose="020B0604020202020204" pitchFamily="34" charset="0"/>
                <a:cs typeface="Arial" panose="020B0604020202020204" pitchFamily="34" charset="0"/>
              </a:rPr>
              <a:t>• Consistency of work</a:t>
            </a:r>
          </a:p>
          <a:p>
            <a:pPr algn="l">
              <a:lnSpc>
                <a:spcPct val="150000"/>
              </a:lnSpc>
            </a:pPr>
            <a:r>
              <a:rPr lang="en-ZA" sz="2400" b="0" i="0" u="none" strike="noStrike" baseline="0" dirty="0">
                <a:latin typeface="Arial" panose="020B0604020202020204" pitchFamily="34" charset="0"/>
                <a:cs typeface="Arial" panose="020B0604020202020204" pitchFamily="34" charset="0"/>
              </a:rPr>
              <a:t>• Independent checks</a:t>
            </a:r>
          </a:p>
          <a:p>
            <a:pPr algn="l">
              <a:lnSpc>
                <a:spcPct val="150000"/>
              </a:lnSpc>
            </a:pPr>
            <a:r>
              <a:rPr lang="en-ZA" sz="2400" b="0" i="0" u="none" strike="noStrike" baseline="0" dirty="0">
                <a:latin typeface="Arial" panose="020B0604020202020204" pitchFamily="34" charset="0"/>
                <a:cs typeface="Arial" panose="020B0604020202020204" pitchFamily="34" charset="0"/>
              </a:rPr>
              <a:t>• Accuracy required.</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13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ACCURACY AND PRECISION</a:t>
            </a:r>
          </a:p>
          <a:p>
            <a:pPr algn="l">
              <a:lnSpc>
                <a:spcPct val="150000"/>
              </a:lnSpc>
            </a:pPr>
            <a:r>
              <a:rPr lang="en-US" sz="2400" b="0" i="0" u="none" strike="noStrike" baseline="0" dirty="0">
                <a:latin typeface="Arial" panose="020B0604020202020204" pitchFamily="34" charset="0"/>
                <a:cs typeface="Arial" panose="020B0604020202020204" pitchFamily="34" charset="0"/>
              </a:rPr>
              <a:t>Because no measurement is ever completely accurate, surveyors strive for both accuracy and precision. These words have different meanings to a surveyor</a:t>
            </a:r>
            <a:r>
              <a:rPr lang="en-US" sz="2400" dirty="0">
                <a:latin typeface="Arial" panose="020B0604020202020204" pitchFamily="34" charset="0"/>
                <a:cs typeface="Arial" panose="020B0604020202020204" pitchFamily="34" charset="0"/>
              </a:rPr>
              <a:t>. </a:t>
            </a:r>
            <a:r>
              <a:rPr lang="en-US" sz="2400" b="1" i="1" u="none" strike="noStrike" baseline="0" dirty="0">
                <a:latin typeface="Arial" panose="020B0604020202020204" pitchFamily="34" charset="0"/>
                <a:cs typeface="Arial" panose="020B0604020202020204" pitchFamily="34" charset="0"/>
              </a:rPr>
              <a:t>Accuracy</a:t>
            </a:r>
            <a:r>
              <a:rPr lang="en-US" sz="2400" b="0" i="0" u="none" strike="noStrike" baseline="0" dirty="0">
                <a:latin typeface="Arial" panose="020B0604020202020204" pitchFamily="34" charset="0"/>
                <a:cs typeface="Arial" panose="020B0604020202020204" pitchFamily="34" charset="0"/>
              </a:rPr>
              <a:t> refers to how closely a measurement or observation is to measuring a true value, as measurements and observations are always subject to error. </a:t>
            </a:r>
            <a:r>
              <a:rPr lang="en-US" sz="2400" b="1" i="1" u="none" strike="noStrike" baseline="0" dirty="0">
                <a:latin typeface="Arial" panose="020B0604020202020204" pitchFamily="34" charset="0"/>
                <a:cs typeface="Arial" panose="020B0604020202020204" pitchFamily="34" charset="0"/>
              </a:rPr>
              <a:t>Precision</a:t>
            </a:r>
            <a:r>
              <a:rPr lang="en-US" sz="2400" b="0" i="0" u="none" strike="noStrike" baseline="0" dirty="0">
                <a:latin typeface="Arial" panose="020B0604020202020204" pitchFamily="34" charset="0"/>
                <a:cs typeface="Arial" panose="020B0604020202020204" pitchFamily="34" charset="0"/>
              </a:rPr>
              <a:t> refers to how closely repeated measurements or observations come to duplicating measured or observed values.</a:t>
            </a:r>
          </a:p>
        </p:txBody>
      </p:sp>
    </p:spTree>
    <p:extLst>
      <p:ext uri="{BB962C8B-B14F-4D97-AF65-F5344CB8AC3E}">
        <p14:creationId xmlns:p14="http://schemas.microsoft.com/office/powerpoint/2010/main" val="406759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Basic principles of surveying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MEASUREMENT</a:t>
            </a:r>
          </a:p>
          <a:p>
            <a:pPr marL="342900" indent="-342900">
              <a:lnSpc>
                <a:spcPct val="150000"/>
              </a:lnSpc>
              <a:buFont typeface="Arial" panose="020B0604020202020204" pitchFamily="34" charset="0"/>
              <a:buChar char="•"/>
            </a:pPr>
            <a:r>
              <a:rPr lang="en-ZA" sz="2400" b="1" dirty="0">
                <a:latin typeface="Arial" panose="020B0604020202020204" pitchFamily="34" charset="0"/>
                <a:cs typeface="Arial" panose="020B0604020202020204" pitchFamily="34" charset="0"/>
              </a:rPr>
              <a:t>Mistakes</a:t>
            </a:r>
            <a:r>
              <a:rPr lang="en-ZA" sz="2400" dirty="0">
                <a:latin typeface="Arial" panose="020B0604020202020204" pitchFamily="34" charset="0"/>
                <a:cs typeface="Arial" panose="020B0604020202020204" pitchFamily="34" charset="0"/>
              </a:rPr>
              <a:t> are </a:t>
            </a:r>
            <a:r>
              <a:rPr lang="en-US" sz="2400" dirty="0">
                <a:latin typeface="Arial" panose="020B0604020202020204" pitchFamily="34" charset="0"/>
                <a:cs typeface="Arial" panose="020B0604020202020204" pitchFamily="34" charset="0"/>
              </a:rPr>
              <a:t>avoidable blunders that occur because of carelessness or a</a:t>
            </a:r>
          </a:p>
          <a:p>
            <a:pPr>
              <a:lnSpc>
                <a:spcPct val="150000"/>
              </a:lnSpc>
            </a:pPr>
            <a:r>
              <a:rPr lang="en-US" sz="2400" dirty="0">
                <a:latin typeface="Arial" panose="020B0604020202020204" pitchFamily="34" charset="0"/>
                <a:cs typeface="Arial" panose="020B0604020202020204" pitchFamily="34" charset="0"/>
              </a:rPr>
              <a:t>temporary mental lapse. They include incorrect readings and booking of</a:t>
            </a:r>
          </a:p>
          <a:p>
            <a:pPr>
              <a:lnSpc>
                <a:spcPct val="150000"/>
              </a:lnSpc>
            </a:pPr>
            <a:r>
              <a:rPr lang="en-US" sz="2400" dirty="0">
                <a:latin typeface="Arial" panose="020B0604020202020204" pitchFamily="34" charset="0"/>
                <a:cs typeface="Arial" panose="020B0604020202020204" pitchFamily="34" charset="0"/>
              </a:rPr>
              <a:t>observations as well as the use of erroneous data in calculations.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There is no law governing the occurrence of mistakes and no observer is beyond making mistakes.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483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43837</TotalTime>
  <Words>4395</Words>
  <Application>Microsoft Office PowerPoint</Application>
  <PresentationFormat>Widescreen</PresentationFormat>
  <Paragraphs>346</Paragraphs>
  <Slides>60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558</cp:revision>
  <dcterms:created xsi:type="dcterms:W3CDTF">2018-09-18T08:47:31Z</dcterms:created>
  <dcterms:modified xsi:type="dcterms:W3CDTF">2023-04-14T10:49:25Z</dcterms:modified>
</cp:coreProperties>
</file>