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74" r:id="rId3"/>
    <p:sldId id="321" r:id="rId4"/>
    <p:sldId id="342" r:id="rId5"/>
    <p:sldId id="326" r:id="rId6"/>
    <p:sldId id="327" r:id="rId7"/>
    <p:sldId id="328" r:id="rId8"/>
    <p:sldId id="322" r:id="rId9"/>
    <p:sldId id="329" r:id="rId10"/>
    <p:sldId id="343" r:id="rId11"/>
    <p:sldId id="330" r:id="rId12"/>
    <p:sldId id="344" r:id="rId13"/>
    <p:sldId id="332" r:id="rId14"/>
    <p:sldId id="345" r:id="rId15"/>
    <p:sldId id="333" r:id="rId16"/>
    <p:sldId id="334" r:id="rId17"/>
    <p:sldId id="335" r:id="rId18"/>
    <p:sldId id="324" r:id="rId19"/>
    <p:sldId id="337" r:id="rId20"/>
    <p:sldId id="346" r:id="rId21"/>
    <p:sldId id="338" r:id="rId22"/>
    <p:sldId id="347" r:id="rId23"/>
    <p:sldId id="348" r:id="rId24"/>
    <p:sldId id="349" r:id="rId25"/>
    <p:sldId id="350" r:id="rId26"/>
    <p:sldId id="339" r:id="rId27"/>
    <p:sldId id="351" r:id="rId28"/>
    <p:sldId id="352" r:id="rId29"/>
    <p:sldId id="325" r:id="rId30"/>
    <p:sldId id="340" r:id="rId31"/>
    <p:sldId id="34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8"/>
    <p:restoredTop sz="94581"/>
  </p:normalViewPr>
  <p:slideViewPr>
    <p:cSldViewPr snapToGrid="0" snapToObjects="1">
      <p:cViewPr varScale="1">
        <p:scale>
          <a:sx n="79" d="100"/>
          <a:sy n="79" d="100"/>
        </p:scale>
        <p:origin x="590" y="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03/11/2022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03/11/2022</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03/11/2022</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03/11/2022</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03/11/2022</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03/11/2022</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03/11/2022</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03/11/2022</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03/11/2022</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03/11/2022</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03/11/2022</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03/11/2022</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03/11/2022</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582E8760-8F59-C94C-A7A6-10D77FECAFFA}"/>
              </a:ext>
            </a:extLst>
          </p:cNvPr>
          <p:cNvPicPr>
            <a:picLocks noChangeAspect="1"/>
          </p:cNvPicPr>
          <p:nvPr/>
        </p:nvPicPr>
        <p:blipFill rotWithShape="1">
          <a:blip r:embed="rId3"/>
          <a:srcRect l="-1" t="24639" r="-16" b="35324"/>
          <a:stretch/>
        </p:blipFill>
        <p:spPr>
          <a:xfrm>
            <a:off x="-1020" y="0"/>
            <a:ext cx="12193020"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Financial Management: Farming</a:t>
            </a:r>
          </a:p>
          <a:p>
            <a:pPr algn="r"/>
            <a:r>
              <a:rPr lang="en-GB" sz="5400" b="1" dirty="0">
                <a:solidFill>
                  <a:schemeClr val="bg1"/>
                </a:solidFill>
                <a:latin typeface="Brandon Grotesque Medium" panose="020B0603020203060202" pitchFamily="34" charset="77"/>
              </a:rPr>
              <a:t>N4</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Systems: Importance, requirements and auxiliary statements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REQUIREMENTS</a:t>
            </a:r>
          </a:p>
          <a:p>
            <a:pPr>
              <a:lnSpc>
                <a:spcPct val="150000"/>
              </a:lnSpc>
            </a:pPr>
            <a:r>
              <a:rPr lang="en-ZA" sz="2400" dirty="0">
                <a:latin typeface="Arial" panose="020B0604020202020204" pitchFamily="34" charset="0"/>
                <a:cs typeface="Arial" panose="020B0604020202020204" pitchFamily="34" charset="0"/>
              </a:rPr>
              <a:t>When it comes to the FMIS, it is important to always know more. The ‘more’ can divided into two categories, namely the requirements and scope of this information system.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It should contain all pertinent information and be simple to use.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The information must be used.</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8759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Systems: Importance, requirements and auxiliary statements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STEPS IN THE ESTABLISHMENT OF A FARM MANAGEMENT INFORMATION </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Construct a physical and monetary inventory by valuating assets. </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Construct an opening balance sheet at the beginning of the year based on information from the inventory.</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Capture and record all income/receipts and expenses/payments.</a:t>
            </a:r>
          </a:p>
        </p:txBody>
      </p:sp>
    </p:spTree>
    <p:extLst>
      <p:ext uri="{BB962C8B-B14F-4D97-AF65-F5344CB8AC3E}">
        <p14:creationId xmlns:p14="http://schemas.microsoft.com/office/powerpoint/2010/main" val="719087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Systems: Importance, requirements and auxiliary statements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STEPS IN THE ESTABLISHMENT OF A FARM MANAGEMENT INFORMATION (CONT)</a:t>
            </a:r>
          </a:p>
          <a:p>
            <a:pPr marL="457200" indent="-457200">
              <a:lnSpc>
                <a:spcPct val="150000"/>
              </a:lnSpc>
              <a:buFont typeface="+mj-lt"/>
              <a:buAutoNum type="arabicPeriod" startAt="4"/>
            </a:pPr>
            <a:r>
              <a:rPr lang="en-ZA" sz="2400" dirty="0">
                <a:latin typeface="Arial" panose="020B0604020202020204" pitchFamily="34" charset="0"/>
                <a:cs typeface="Arial" panose="020B0604020202020204" pitchFamily="34" charset="0"/>
              </a:rPr>
              <a:t>Capture and record all physical production data.</a:t>
            </a:r>
          </a:p>
          <a:p>
            <a:pPr marL="457200" indent="-457200">
              <a:lnSpc>
                <a:spcPct val="150000"/>
              </a:lnSpc>
              <a:buAutoNum type="arabicPeriod" startAt="4"/>
            </a:pPr>
            <a:r>
              <a:rPr lang="en-ZA" sz="2400" dirty="0">
                <a:latin typeface="Arial" panose="020B0604020202020204" pitchFamily="34" charset="0"/>
                <a:cs typeface="Arial" panose="020B0604020202020204" pitchFamily="34" charset="0"/>
              </a:rPr>
              <a:t>Construct and maintain comprehensive manpower records.</a:t>
            </a:r>
          </a:p>
          <a:p>
            <a:pPr marL="457200" indent="-457200">
              <a:lnSpc>
                <a:spcPct val="150000"/>
              </a:lnSpc>
              <a:buAutoNum type="arabicPeriod" startAt="4"/>
            </a:pPr>
            <a:r>
              <a:rPr lang="en-ZA" sz="2400" dirty="0">
                <a:latin typeface="Arial" panose="020B0604020202020204" pitchFamily="34" charset="0"/>
                <a:cs typeface="Arial" panose="020B0604020202020204" pitchFamily="34" charset="0"/>
              </a:rPr>
              <a:t>Construct annual financial statements at the end of the financial year.</a:t>
            </a:r>
          </a:p>
          <a:p>
            <a:pPr marL="457200" indent="-457200">
              <a:lnSpc>
                <a:spcPct val="150000"/>
              </a:lnSpc>
              <a:buAutoNum type="arabicPeriod" startAt="4"/>
            </a:pPr>
            <a:r>
              <a:rPr lang="en-ZA" sz="2400" dirty="0">
                <a:latin typeface="Arial" panose="020B0604020202020204" pitchFamily="34" charset="0"/>
                <a:cs typeface="Arial" panose="020B0604020202020204" pitchFamily="34" charset="0"/>
              </a:rPr>
              <a:t>Analyse and interpret the financial results of the farming enterprise and use it to plan accordingly.</a:t>
            </a:r>
          </a:p>
        </p:txBody>
      </p:sp>
    </p:spTree>
    <p:extLst>
      <p:ext uri="{BB962C8B-B14F-4D97-AF65-F5344CB8AC3E}">
        <p14:creationId xmlns:p14="http://schemas.microsoft.com/office/powerpoint/2010/main" val="2649881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Systems: Importance, requirements and auxiliary statements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AUXILIARY STATEMENTS</a:t>
            </a:r>
          </a:p>
          <a:p>
            <a:pPr>
              <a:lnSpc>
                <a:spcPct val="150000"/>
              </a:lnSpc>
            </a:pPr>
            <a:r>
              <a:rPr lang="en-ZA" sz="2400" dirty="0">
                <a:latin typeface="Arial" panose="020B0604020202020204" pitchFamily="34" charset="0"/>
                <a:cs typeface="Arial" panose="020B0604020202020204" pitchFamily="34" charset="0"/>
              </a:rPr>
              <a:t>Auxiliary statements are any statements or resources that a farmer would need to manage their farm effectively. These statements are additional to the Income Statement and Balance Sheet. </a:t>
            </a:r>
          </a:p>
        </p:txBody>
      </p:sp>
    </p:spTree>
    <p:extLst>
      <p:ext uri="{BB962C8B-B14F-4D97-AF65-F5344CB8AC3E}">
        <p14:creationId xmlns:p14="http://schemas.microsoft.com/office/powerpoint/2010/main" val="143116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Systems: Importance, requirements and auxiliary statements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INVENTORY OR ASSET REGISTER</a:t>
            </a:r>
          </a:p>
          <a:p>
            <a:pPr>
              <a:lnSpc>
                <a:spcPct val="150000"/>
              </a:lnSpc>
            </a:pPr>
            <a:r>
              <a:rPr lang="en-ZA" sz="2400" dirty="0">
                <a:latin typeface="Arial" panose="020B0604020202020204" pitchFamily="34" charset="0"/>
                <a:cs typeface="Arial" panose="020B0604020202020204" pitchFamily="34" charset="0"/>
              </a:rPr>
              <a:t>An inventory is a compiled list of all the tangible assets of a farming enterprise, together with their monetary (how much they are worth) values. The inventory is the basis on which an opening Balance Sheet is constructed, so the information that it contains, should be comprehensive, valid and accurate. </a:t>
            </a:r>
          </a:p>
        </p:txBody>
      </p:sp>
    </p:spTree>
    <p:extLst>
      <p:ext uri="{BB962C8B-B14F-4D97-AF65-F5344CB8AC3E}">
        <p14:creationId xmlns:p14="http://schemas.microsoft.com/office/powerpoint/2010/main" val="1471072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Systems: Importance, requirements and auxiliary statements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VALUATION OF ASSETS</a:t>
            </a:r>
          </a:p>
          <a:p>
            <a:pPr>
              <a:lnSpc>
                <a:spcPct val="150000"/>
              </a:lnSpc>
            </a:pPr>
            <a:r>
              <a:rPr lang="en-ZA" sz="2400" dirty="0">
                <a:latin typeface="Arial" panose="020B0604020202020204" pitchFamily="34" charset="0"/>
                <a:cs typeface="Arial" panose="020B0604020202020204" pitchFamily="34" charset="0"/>
              </a:rPr>
              <a:t>The following factors should be taken into account when valuating assets: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What is the nature of the asset?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What is it being used for?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Why is it being valuated?</a:t>
            </a:r>
          </a:p>
        </p:txBody>
      </p:sp>
    </p:spTree>
    <p:extLst>
      <p:ext uri="{BB962C8B-B14F-4D97-AF65-F5344CB8AC3E}">
        <p14:creationId xmlns:p14="http://schemas.microsoft.com/office/powerpoint/2010/main" val="93581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Systems: Importance, requirements and auxiliary statements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DEPRECIATION AND DEPRECIATING ASSETS</a:t>
            </a:r>
          </a:p>
          <a:p>
            <a:pPr>
              <a:lnSpc>
                <a:spcPct val="150000"/>
              </a:lnSpc>
            </a:pPr>
            <a:r>
              <a:rPr lang="en-ZA" sz="2400" dirty="0">
                <a:latin typeface="Arial" panose="020B0604020202020204" pitchFamily="34" charset="0"/>
                <a:cs typeface="Arial" panose="020B0604020202020204" pitchFamily="34" charset="0"/>
              </a:rPr>
              <a:t>Depreciation refers to the loss/depreciation in value of an asset, such as equipment, machinery and vehicles. The loss/depreciation in value can be caused by age, normal wear and tear, neglect and/or obsolescence. The value that is lost, is seen as an expense for any enterprise, but is never physically paid as an expense. </a:t>
            </a:r>
          </a:p>
        </p:txBody>
      </p:sp>
    </p:spTree>
    <p:extLst>
      <p:ext uri="{BB962C8B-B14F-4D97-AF65-F5344CB8AC3E}">
        <p14:creationId xmlns:p14="http://schemas.microsoft.com/office/powerpoint/2010/main" val="145004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Systems: Importance, requirements and auxiliary statements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23165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OTHER AUXILIARY STATEMENTS</a:t>
            </a:r>
          </a:p>
          <a:p>
            <a:pPr>
              <a:lnSpc>
                <a:spcPct val="150000"/>
              </a:lnSpc>
            </a:pPr>
            <a:r>
              <a:rPr lang="en-ZA" sz="2400" dirty="0">
                <a:latin typeface="Arial" panose="020B0604020202020204" pitchFamily="34" charset="0"/>
                <a:cs typeface="Arial" panose="020B0604020202020204" pitchFamily="34" charset="0"/>
              </a:rPr>
              <a:t>Other auxiliary statements include: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Records of income/receipts and expenditure/payments,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Records of physical production data,</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Manpower records.</a:t>
            </a:r>
          </a:p>
          <a:p>
            <a:pPr marL="342900" indent="-342900">
              <a:buFont typeface="Arial" panose="020B0604020202020204" pitchFamily="34" charset="0"/>
              <a:buChar char="•"/>
            </a:pPr>
            <a:endParaRPr lang="en-ZA" sz="2400" dirty="0"/>
          </a:p>
        </p:txBody>
      </p:sp>
    </p:spTree>
    <p:extLst>
      <p:ext uri="{BB962C8B-B14F-4D97-AF65-F5344CB8AC3E}">
        <p14:creationId xmlns:p14="http://schemas.microsoft.com/office/powerpoint/2010/main" val="2183843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Accounting is the recording of transactions in terms of monetary value. These transactions can either be cash of credit. When recording these transactions, the owner of a farming enterprise can determine what the enterprise’s income, expenditure and the bottom line is.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Systems: Accounting principles and journals</a:t>
            </a:r>
          </a:p>
        </p:txBody>
      </p:sp>
    </p:spTree>
    <p:extLst>
      <p:ext uri="{BB962C8B-B14F-4D97-AF65-F5344CB8AC3E}">
        <p14:creationId xmlns:p14="http://schemas.microsoft.com/office/powerpoint/2010/main" val="3023724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Systems: Accounting principles and journals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ACCOUNTING CYCLE</a:t>
            </a:r>
          </a:p>
          <a:p>
            <a:pPr>
              <a:lnSpc>
                <a:spcPct val="150000"/>
              </a:lnSpc>
            </a:pPr>
            <a:r>
              <a:rPr lang="en-ZA" sz="2400" dirty="0">
                <a:latin typeface="Arial" panose="020B0604020202020204" pitchFamily="34" charset="0"/>
                <a:cs typeface="Arial" panose="020B0604020202020204" pitchFamily="34" charset="0"/>
              </a:rPr>
              <a:t>The accounting cycle is as follows:</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Receiving and issuing of source documents,</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Capturing all source documents in the relevant journals,</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Posting the totals of all journals to the General Ledger,</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Constructing a Trial Balance based on ledger entries.</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Constructing financial statements, based on the Trial Balance.</a:t>
            </a:r>
          </a:p>
        </p:txBody>
      </p:sp>
    </p:spTree>
    <p:extLst>
      <p:ext uri="{BB962C8B-B14F-4D97-AF65-F5344CB8AC3E}">
        <p14:creationId xmlns:p14="http://schemas.microsoft.com/office/powerpoint/2010/main" val="220209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DESCRIPTION OF SCIENTIFIC FARM MANAGEMENT</a:t>
            </a:r>
          </a:p>
          <a:p>
            <a:pPr>
              <a:lnSpc>
                <a:spcPct val="150000"/>
              </a:lnSpc>
            </a:pPr>
            <a:r>
              <a:rPr lang="en-ZA" sz="2400" dirty="0">
                <a:latin typeface="Arial" panose="020B0604020202020204" pitchFamily="34" charset="0"/>
                <a:cs typeface="Arial" panose="020B0604020202020204" pitchFamily="34" charset="0"/>
              </a:rPr>
              <a:t>Scientific farm management is the process whereby the farm manager makes rational decisions through planning, organising, coordination (leading), and control to achieve the objectives of the farming enterprise. To manage a farm scientifically, you need to fulfil the basic requirements of setting objectives and of rational decision making.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Financial management in perspective</a:t>
            </a:r>
          </a:p>
        </p:txBody>
      </p:sp>
    </p:spTree>
    <p:extLst>
      <p:ext uri="{BB962C8B-B14F-4D97-AF65-F5344CB8AC3E}">
        <p14:creationId xmlns:p14="http://schemas.microsoft.com/office/powerpoint/2010/main" val="101251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Systems: Accounting principles and journals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DOCUMENTS</a:t>
            </a:r>
          </a:p>
          <a:p>
            <a:pPr>
              <a:lnSpc>
                <a:spcPct val="150000"/>
              </a:lnSpc>
            </a:pPr>
            <a:r>
              <a:rPr lang="en-ZA" sz="2400" dirty="0">
                <a:latin typeface="Arial" panose="020B0604020202020204" pitchFamily="34" charset="0"/>
                <a:cs typeface="Arial" panose="020B0604020202020204" pitchFamily="34" charset="0"/>
              </a:rPr>
              <a:t>The most common source documents are:</a:t>
            </a:r>
          </a:p>
        </p:txBody>
      </p:sp>
      <p:sp>
        <p:nvSpPr>
          <p:cNvPr id="9" name="TextBox 8">
            <a:extLst>
              <a:ext uri="{FF2B5EF4-FFF2-40B4-BE49-F238E27FC236}">
                <a16:creationId xmlns:a16="http://schemas.microsoft.com/office/drawing/2014/main" id="{0860BDA7-527D-2F40-8FDD-84B95C4E2B84}"/>
              </a:ext>
            </a:extLst>
          </p:cNvPr>
          <p:cNvSpPr txBox="1"/>
          <p:nvPr/>
        </p:nvSpPr>
        <p:spPr>
          <a:xfrm>
            <a:off x="793375" y="3018749"/>
            <a:ext cx="8638007" cy="2308324"/>
          </a:xfrm>
          <a:prstGeom prst="rect">
            <a:avLst/>
          </a:prstGeom>
          <a:noFill/>
        </p:spPr>
        <p:txBody>
          <a:bodyPr wrap="square" numCol="2">
            <a:spAutoFit/>
          </a:bodyPr>
          <a:lstStyle/>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Receipts, </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Invoices,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CRS,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Bank statements,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Electronic Proof of Payment,</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Deposit slips, and</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Cheque counterfoils.</a:t>
            </a:r>
          </a:p>
        </p:txBody>
      </p:sp>
    </p:spTree>
    <p:extLst>
      <p:ext uri="{BB962C8B-B14F-4D97-AF65-F5344CB8AC3E}">
        <p14:creationId xmlns:p14="http://schemas.microsoft.com/office/powerpoint/2010/main" val="1746400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Systems: Accounting principles and journals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DEFINITION OF ASSETS</a:t>
            </a:r>
          </a:p>
          <a:p>
            <a:pPr>
              <a:lnSpc>
                <a:spcPct val="150000"/>
              </a:lnSpc>
            </a:pPr>
            <a:r>
              <a:rPr lang="en-ZA" sz="2400" dirty="0">
                <a:latin typeface="Arial" panose="020B0604020202020204" pitchFamily="34" charset="0"/>
                <a:cs typeface="Arial" panose="020B0604020202020204" pitchFamily="34" charset="0"/>
              </a:rPr>
              <a:t>An asset is anything that the farming enterprise or business owns and that is used in the production process to enable the farmer to generate an income and eventually a profit. There are three categories of assets: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Current assets,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Medium-term assets,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Fixed assets.</a:t>
            </a:r>
          </a:p>
        </p:txBody>
      </p:sp>
    </p:spTree>
    <p:extLst>
      <p:ext uri="{BB962C8B-B14F-4D97-AF65-F5344CB8AC3E}">
        <p14:creationId xmlns:p14="http://schemas.microsoft.com/office/powerpoint/2010/main" val="1385804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Systems: Accounting principles and journals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DEFINITION OF LIABILITIES</a:t>
            </a:r>
          </a:p>
          <a:p>
            <a:pPr>
              <a:lnSpc>
                <a:spcPct val="150000"/>
              </a:lnSpc>
            </a:pPr>
            <a:r>
              <a:rPr lang="en-ZA" sz="2400" dirty="0">
                <a:latin typeface="Arial" panose="020B0604020202020204" pitchFamily="34" charset="0"/>
                <a:cs typeface="Arial" panose="020B0604020202020204" pitchFamily="34" charset="0"/>
              </a:rPr>
              <a:t>Liabilities in a farming enterprise are known as any money that needs to be paid back to whomever supplied it. Just like assets, the liabilities are categorised according to the payback period they are subject to. There are three categories of liabilities: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Current liabilities,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Medium-term liabilities,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Long-term liabilities.</a:t>
            </a:r>
          </a:p>
        </p:txBody>
      </p:sp>
    </p:spTree>
    <p:extLst>
      <p:ext uri="{BB962C8B-B14F-4D97-AF65-F5344CB8AC3E}">
        <p14:creationId xmlns:p14="http://schemas.microsoft.com/office/powerpoint/2010/main" val="3913119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Systems: Accounting principles and journals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DEFINITION OF CAPITAL</a:t>
            </a:r>
          </a:p>
          <a:p>
            <a:pPr>
              <a:lnSpc>
                <a:spcPct val="150000"/>
              </a:lnSpc>
            </a:pPr>
            <a:r>
              <a:rPr lang="en-ZA" sz="2400" dirty="0">
                <a:latin typeface="Arial" panose="020B0604020202020204" pitchFamily="34" charset="0"/>
                <a:cs typeface="Arial" panose="020B0604020202020204" pitchFamily="34" charset="0"/>
              </a:rPr>
              <a:t>Capital is the money that was contributed by the owner(s) of the farming enterprise, which included money that contributed to buying the farm and any additional contributions made by the owner(s) during the lifespan of the enterprise. </a:t>
            </a:r>
          </a:p>
        </p:txBody>
      </p:sp>
    </p:spTree>
    <p:extLst>
      <p:ext uri="{BB962C8B-B14F-4D97-AF65-F5344CB8AC3E}">
        <p14:creationId xmlns:p14="http://schemas.microsoft.com/office/powerpoint/2010/main" val="3140328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Systems: Accounting principles and journals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DEFINITION OF INCOME </a:t>
            </a:r>
          </a:p>
          <a:p>
            <a:pPr>
              <a:lnSpc>
                <a:spcPct val="150000"/>
              </a:lnSpc>
            </a:pPr>
            <a:r>
              <a:rPr lang="en-ZA" sz="2400" dirty="0">
                <a:latin typeface="Arial" panose="020B0604020202020204" pitchFamily="34" charset="0"/>
                <a:cs typeface="Arial" panose="020B0604020202020204" pitchFamily="34" charset="0"/>
              </a:rPr>
              <a:t>Income, in its simplest form, is money received for goods that are sold or services that have been rendered for more than it was purchased or produced for. In a farming enterprise, the income is known as the net farming income (NFI). The NFI is calculated by subtracting all production, marketing, and admin costs from the Gross Production Value. </a:t>
            </a:r>
          </a:p>
        </p:txBody>
      </p:sp>
    </p:spTree>
    <p:extLst>
      <p:ext uri="{BB962C8B-B14F-4D97-AF65-F5344CB8AC3E}">
        <p14:creationId xmlns:p14="http://schemas.microsoft.com/office/powerpoint/2010/main" val="3118668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Systems: Accounting principles and journals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DEFINITION OF EXPENDITURE</a:t>
            </a:r>
          </a:p>
          <a:p>
            <a:pPr>
              <a:lnSpc>
                <a:spcPct val="150000"/>
              </a:lnSpc>
            </a:pPr>
            <a:r>
              <a:rPr lang="en-ZA" sz="2400" dirty="0">
                <a:latin typeface="Arial" panose="020B0604020202020204" pitchFamily="34" charset="0"/>
                <a:cs typeface="Arial" panose="020B0604020202020204" pitchFamily="34" charset="0"/>
              </a:rPr>
              <a:t>Expenditure is known as the money that was spent to produce products and to keep the enterprise functioning optimally. In a farming enterprise, these costs are known as production, marketing and admin costs. </a:t>
            </a:r>
          </a:p>
        </p:txBody>
      </p:sp>
    </p:spTree>
    <p:extLst>
      <p:ext uri="{BB962C8B-B14F-4D97-AF65-F5344CB8AC3E}">
        <p14:creationId xmlns:p14="http://schemas.microsoft.com/office/powerpoint/2010/main" val="2151956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Systems: Accounting principles and journals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BOOKKEEPING: CRJ</a:t>
            </a:r>
          </a:p>
          <a:p>
            <a:pPr>
              <a:lnSpc>
                <a:spcPct val="150000"/>
              </a:lnSpc>
            </a:pPr>
            <a:r>
              <a:rPr lang="en-ZA" sz="2400" dirty="0">
                <a:latin typeface="Arial" panose="020B0604020202020204" pitchFamily="34" charset="0"/>
                <a:cs typeface="Arial" panose="020B0604020202020204" pitchFamily="34" charset="0"/>
              </a:rPr>
              <a:t>The Cash Receipts Journal is used for all monies received by the farming enterprise. This will include both monies physically received, and money paid directly into the bank account of the farming enterprise. When money is received, the farm will issue a receipt to the customer, and keep a duplicate as source document.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945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Systems: Accounting principles and journals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BOOKKEEPING: SALES JOURNAL</a:t>
            </a:r>
          </a:p>
          <a:p>
            <a:pPr>
              <a:lnSpc>
                <a:spcPct val="150000"/>
              </a:lnSpc>
            </a:pPr>
            <a:r>
              <a:rPr lang="en-ZA" sz="2400" dirty="0">
                <a:latin typeface="Arial" panose="020B0604020202020204" pitchFamily="34" charset="0"/>
                <a:cs typeface="Arial" panose="020B0604020202020204" pitchFamily="34" charset="0"/>
              </a:rPr>
              <a:t>When a customer buys on credit, they are the debtor, and all of these credit sales must be captured in the Debtors (Sales) Journal. Companies try and negotiate a 30-day payment term. When goods are sold on credit, the customer will be issued an invoice or tax invoice. The duplicate invoice will serve as the source document. </a:t>
            </a:r>
          </a:p>
        </p:txBody>
      </p:sp>
    </p:spTree>
    <p:extLst>
      <p:ext uri="{BB962C8B-B14F-4D97-AF65-F5344CB8AC3E}">
        <p14:creationId xmlns:p14="http://schemas.microsoft.com/office/powerpoint/2010/main" val="2763034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Systems: Accounting principles and journals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BOOKKEEPING: BUYING ON CREDIT</a:t>
            </a:r>
          </a:p>
          <a:p>
            <a:pPr>
              <a:lnSpc>
                <a:spcPct val="150000"/>
              </a:lnSpc>
            </a:pPr>
            <a:r>
              <a:rPr lang="en-ZA" sz="2400" dirty="0">
                <a:latin typeface="Arial" panose="020B0604020202020204" pitchFamily="34" charset="0"/>
                <a:cs typeface="Arial" panose="020B0604020202020204" pitchFamily="34" charset="0"/>
              </a:rPr>
              <a:t>When buying on credit, the farmer will be issued an invoice or tax invoice. The original invoice will serve as the source document. </a:t>
            </a:r>
          </a:p>
        </p:txBody>
      </p:sp>
    </p:spTree>
    <p:extLst>
      <p:ext uri="{BB962C8B-B14F-4D97-AF65-F5344CB8AC3E}">
        <p14:creationId xmlns:p14="http://schemas.microsoft.com/office/powerpoint/2010/main" val="4150811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DOUBLE ENTRY SYSTEM</a:t>
                </a:r>
              </a:p>
              <a:p>
                <a:pPr>
                  <a:lnSpc>
                    <a:spcPct val="150000"/>
                  </a:lnSpc>
                </a:pPr>
                <a:r>
                  <a:rPr lang="en-ZA" sz="2400" dirty="0">
                    <a:latin typeface="Arial" panose="020B0604020202020204" pitchFamily="34" charset="0"/>
                    <a:cs typeface="Arial" panose="020B0604020202020204" pitchFamily="34" charset="0"/>
                  </a:rPr>
                  <a:t>Accounting is done according to the double-entry principle, which basically entails that, whenever a transaction takes place, ‘two aspects’ will always be involved. The double-entry principle can be explained by making use of the accounting equation:</a:t>
                </a:r>
              </a:p>
              <a:p>
                <a:pPr>
                  <a:lnSpc>
                    <a:spcPct val="150000"/>
                  </a:lnSpc>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cs typeface="Arial" panose="020B0604020202020204" pitchFamily="34" charset="0"/>
                        </a:rPr>
                        <m:t>Assets</m:t>
                      </m:r>
                      <m:r>
                        <a:rPr lang="en-US" sz="2400" b="0" i="0" smtClean="0">
                          <a:latin typeface="Cambria Math" panose="02040503050406030204" pitchFamily="18" charset="0"/>
                          <a:cs typeface="Arial" panose="020B0604020202020204" pitchFamily="34" charset="0"/>
                        </a:rPr>
                        <m:t>=</m:t>
                      </m:r>
                      <m:r>
                        <m:rPr>
                          <m:sty m:val="p"/>
                        </m:rPr>
                        <a:rPr lang="en-US" sz="2400" b="0" i="0" smtClean="0">
                          <a:latin typeface="Cambria Math" panose="02040503050406030204" pitchFamily="18" charset="0"/>
                          <a:cs typeface="Arial" panose="020B0604020202020204" pitchFamily="34" charset="0"/>
                        </a:rPr>
                        <m:t>Owne</m:t>
                      </m:r>
                      <m:sSup>
                        <m:sSupPr>
                          <m:ctrlPr>
                            <a:rPr lang="en-US" sz="2400" b="0" i="1" smtClean="0">
                              <a:latin typeface="Cambria Math" panose="02040503050406030204" pitchFamily="18" charset="0"/>
                              <a:cs typeface="Arial" panose="020B0604020202020204" pitchFamily="34" charset="0"/>
                            </a:rPr>
                          </m:ctrlPr>
                        </m:sSupPr>
                        <m:e>
                          <m:r>
                            <m:rPr>
                              <m:sty m:val="p"/>
                            </m:rPr>
                            <a:rPr lang="en-US" sz="2400" b="0" i="0" smtClean="0">
                              <a:latin typeface="Cambria Math" panose="02040503050406030204" pitchFamily="18" charset="0"/>
                              <a:cs typeface="Arial" panose="020B0604020202020204" pitchFamily="34" charset="0"/>
                            </a:rPr>
                            <m:t>r</m:t>
                          </m:r>
                        </m:e>
                        <m:sup>
                          <m:r>
                            <a:rPr lang="en-US" sz="2400" b="0" i="0" smtClean="0">
                              <a:latin typeface="Cambria Math" panose="02040503050406030204" pitchFamily="18" charset="0"/>
                              <a:cs typeface="Arial" panose="020B0604020202020204" pitchFamily="34" charset="0"/>
                            </a:rPr>
                            <m:t>′</m:t>
                          </m:r>
                        </m:sup>
                      </m:sSup>
                      <m:r>
                        <m:rPr>
                          <m:sty m:val="p"/>
                        </m:rPr>
                        <a:rPr lang="en-US" sz="2400" b="0" i="0" smtClean="0">
                          <a:latin typeface="Cambria Math" panose="02040503050406030204" pitchFamily="18" charset="0"/>
                          <a:cs typeface="Arial" panose="020B0604020202020204" pitchFamily="34" charset="0"/>
                        </a:rPr>
                        <m:t>s</m:t>
                      </m:r>
                      <m:r>
                        <a:rPr lang="en-US" sz="2400" b="0" i="0" smtClean="0">
                          <a:latin typeface="Cambria Math" panose="02040503050406030204" pitchFamily="18" charset="0"/>
                          <a:cs typeface="Arial" panose="020B0604020202020204" pitchFamily="34" charset="0"/>
                        </a:rPr>
                        <m:t> </m:t>
                      </m:r>
                      <m:r>
                        <m:rPr>
                          <m:sty m:val="p"/>
                        </m:rPr>
                        <a:rPr lang="en-US" sz="2400" b="0" i="0" smtClean="0">
                          <a:latin typeface="Cambria Math" panose="02040503050406030204" pitchFamily="18" charset="0"/>
                          <a:cs typeface="Arial" panose="020B0604020202020204" pitchFamily="34" charset="0"/>
                        </a:rPr>
                        <m:t>equity</m:t>
                      </m:r>
                      <m:r>
                        <a:rPr lang="en-US" sz="2400" b="0" i="0" smtClean="0">
                          <a:latin typeface="Cambria Math" panose="02040503050406030204" pitchFamily="18" charset="0"/>
                          <a:cs typeface="Arial" panose="020B0604020202020204" pitchFamily="34" charset="0"/>
                        </a:rPr>
                        <m:t>+</m:t>
                      </m:r>
                      <m:r>
                        <m:rPr>
                          <m:sty m:val="p"/>
                        </m:rPr>
                        <a:rPr lang="en-US" sz="2400" b="0" i="0" smtClean="0">
                          <a:latin typeface="Cambria Math" panose="02040503050406030204" pitchFamily="18" charset="0"/>
                          <a:cs typeface="Arial" panose="020B0604020202020204" pitchFamily="34" charset="0"/>
                        </a:rPr>
                        <m:t>liabilities</m:t>
                      </m:r>
                    </m:oMath>
                  </m:oMathPara>
                </a14:m>
                <a:endParaRPr lang="en-ZA" sz="2400" dirty="0">
                  <a:latin typeface="Arial" panose="020B0604020202020204" pitchFamily="34" charset="0"/>
                  <a:cs typeface="Arial" panose="020B0604020202020204" pitchFamily="34" charset="0"/>
                </a:endParaRPr>
              </a:p>
            </p:txBody>
          </p:sp>
        </mc:Choice>
        <mc:Fallback>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3416320"/>
              </a:xfrm>
              <a:prstGeom prst="rect">
                <a:avLst/>
              </a:prstGeom>
              <a:blipFill>
                <a:blip r:embed="rId3"/>
                <a:stretch>
                  <a:fillRect l="-863" r="-460"/>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Systems: The double entry principle and an introduction to financial statements</a:t>
            </a:r>
          </a:p>
        </p:txBody>
      </p:sp>
    </p:spTree>
    <p:extLst>
      <p:ext uri="{BB962C8B-B14F-4D97-AF65-F5344CB8AC3E}">
        <p14:creationId xmlns:p14="http://schemas.microsoft.com/office/powerpoint/2010/main" val="676471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a:latin typeface="Arial" panose="020B0604020202020204" pitchFamily="34" charset="0"/>
                <a:cs typeface="Arial" panose="020B0604020202020204" pitchFamily="34" charset="0"/>
              </a:rPr>
              <a:t>Module 1: Financial management in perspective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DESCRIPTION OF SCIENTIFIC FARM MANAGEMENT IN A FARMING ENTERPRISE</a:t>
            </a:r>
          </a:p>
          <a:p>
            <a:pPr>
              <a:lnSpc>
                <a:spcPct val="150000"/>
              </a:lnSpc>
            </a:pPr>
            <a:r>
              <a:rPr lang="en-ZA" sz="2400" dirty="0">
                <a:latin typeface="Arial" panose="020B0604020202020204" pitchFamily="34" charset="0"/>
                <a:cs typeface="Arial" panose="020B0604020202020204" pitchFamily="34" charset="0"/>
              </a:rPr>
              <a:t>Farming financial management refers to the efficient and effective planning, organising and control of money (funds) in such a manner as to accomplish the objectives of the organisation. This includes the acquisition and application of funds. </a:t>
            </a:r>
          </a:p>
        </p:txBody>
      </p:sp>
    </p:spTree>
    <p:extLst>
      <p:ext uri="{BB962C8B-B14F-4D97-AF65-F5344CB8AC3E}">
        <p14:creationId xmlns:p14="http://schemas.microsoft.com/office/powerpoint/2010/main" val="1801347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Systems: The double entry principle and an introduction to financial statements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LEDGER ACCOUNTS</a:t>
            </a:r>
          </a:p>
          <a:p>
            <a:pPr>
              <a:lnSpc>
                <a:spcPct val="150000"/>
              </a:lnSpc>
            </a:pPr>
            <a:r>
              <a:rPr lang="en-ZA" sz="2400" dirty="0">
                <a:latin typeface="Arial" panose="020B0604020202020204" pitchFamily="34" charset="0"/>
                <a:cs typeface="Arial" panose="020B0604020202020204" pitchFamily="34" charset="0"/>
              </a:rPr>
              <a:t>Ledger accounts are done in the General Ledger. This is where the double-entry principle is applied practically. The ledger accounts are also called </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‘T-accounts’. Whatever the transaction, two accounts will always be involved. </a:t>
            </a:r>
          </a:p>
        </p:txBody>
      </p:sp>
    </p:spTree>
    <p:extLst>
      <p:ext uri="{BB962C8B-B14F-4D97-AF65-F5344CB8AC3E}">
        <p14:creationId xmlns:p14="http://schemas.microsoft.com/office/powerpoint/2010/main" val="2298768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Systems: The double entry principle and an introduction to financial statements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INCOME STATEMENTS</a:t>
            </a:r>
          </a:p>
          <a:p>
            <a:pPr>
              <a:lnSpc>
                <a:spcPct val="150000"/>
              </a:lnSpc>
            </a:pPr>
            <a:r>
              <a:rPr lang="en-ZA" sz="2400" dirty="0">
                <a:latin typeface="Arial" panose="020B0604020202020204" pitchFamily="34" charset="0"/>
                <a:cs typeface="Arial" panose="020B0604020202020204" pitchFamily="34" charset="0"/>
              </a:rPr>
              <a:t>Gross production value represents the total saleable production of a specific branch. The gross production value (GPV) of a farm usually consists of four elements: Crop production, livestock products, livestock units, and sundry farming income.</a:t>
            </a:r>
          </a:p>
        </p:txBody>
      </p:sp>
    </p:spTree>
    <p:extLst>
      <p:ext uri="{BB962C8B-B14F-4D97-AF65-F5344CB8AC3E}">
        <p14:creationId xmlns:p14="http://schemas.microsoft.com/office/powerpoint/2010/main" val="167776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a:latin typeface="Arial" panose="020B0604020202020204" pitchFamily="34" charset="0"/>
                <a:cs typeface="Arial" panose="020B0604020202020204" pitchFamily="34" charset="0"/>
              </a:rPr>
              <a:t>Module 1: Financial management in perspective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WHAT IS NEEDED TO MANAGE A FARMING ENTERPRISE?</a:t>
            </a:r>
          </a:p>
          <a:p>
            <a:pPr>
              <a:lnSpc>
                <a:spcPct val="150000"/>
              </a:lnSpc>
            </a:pPr>
            <a:r>
              <a:rPr lang="en-ZA" sz="2400" dirty="0">
                <a:latin typeface="Arial" panose="020B0604020202020204" pitchFamily="34" charset="0"/>
                <a:cs typeface="Arial" panose="020B0604020202020204" pitchFamily="34" charset="0"/>
              </a:rPr>
              <a:t>To manage a farming enterprise effectively, a number of resources are needed and various factors need to be considered: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Assets,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Manpower,</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Basic utility services,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Entrepreneurship and management,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Capital.</a:t>
            </a:r>
          </a:p>
        </p:txBody>
      </p:sp>
    </p:spTree>
    <p:extLst>
      <p:ext uri="{BB962C8B-B14F-4D97-AF65-F5344CB8AC3E}">
        <p14:creationId xmlns:p14="http://schemas.microsoft.com/office/powerpoint/2010/main" val="1564258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a:latin typeface="Arial" panose="020B0604020202020204" pitchFamily="34" charset="0"/>
                <a:cs typeface="Arial" panose="020B0604020202020204" pitchFamily="34" charset="0"/>
              </a:rPr>
              <a:t>Module 1: Financial management in perspective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TASKS OF FARM MANAGEMENT </a:t>
            </a:r>
          </a:p>
          <a:p>
            <a:pPr>
              <a:lnSpc>
                <a:spcPct val="150000"/>
              </a:lnSpc>
            </a:pPr>
            <a:r>
              <a:rPr lang="en-ZA" sz="2400" dirty="0">
                <a:latin typeface="Arial" panose="020B0604020202020204" pitchFamily="34" charset="0"/>
                <a:cs typeface="Arial" panose="020B0604020202020204" pitchFamily="34" charset="0"/>
              </a:rPr>
              <a:t>Financial management helps the farmer with the efficient and effective management of all facets of the financial function. This is done by executing the following tasks: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Financial analysis, planning and control,</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Financing (management of capital/asset structure),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Investments (management of asset structure).</a:t>
            </a:r>
          </a:p>
        </p:txBody>
      </p:sp>
    </p:spTree>
    <p:extLst>
      <p:ext uri="{BB962C8B-B14F-4D97-AF65-F5344CB8AC3E}">
        <p14:creationId xmlns:p14="http://schemas.microsoft.com/office/powerpoint/2010/main" val="249332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a:latin typeface="Arial" panose="020B0604020202020204" pitchFamily="34" charset="0"/>
                <a:cs typeface="Arial" panose="020B0604020202020204" pitchFamily="34" charset="0"/>
              </a:rPr>
              <a:t>Module 1: Financial management in perspective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ROLE OF COMPUTER IN FINANCIAL ANALYSIS</a:t>
            </a:r>
          </a:p>
          <a:p>
            <a:pPr>
              <a:lnSpc>
                <a:spcPct val="150000"/>
              </a:lnSpc>
            </a:pPr>
            <a:r>
              <a:rPr lang="en-ZA" sz="2400" dirty="0">
                <a:latin typeface="Arial" panose="020B0604020202020204" pitchFamily="34" charset="0"/>
                <a:cs typeface="Arial" panose="020B0604020202020204" pitchFamily="34" charset="0"/>
              </a:rPr>
              <a:t>A computer is a useful tool when it comes to financial analysis, planning and control. In order to successfully use a computer, a farmer needs to know the basic principles to operate a computer, its software, as well as the basic financial principles.</a:t>
            </a:r>
          </a:p>
        </p:txBody>
      </p:sp>
    </p:spTree>
    <p:extLst>
      <p:ext uri="{BB962C8B-B14F-4D97-AF65-F5344CB8AC3E}">
        <p14:creationId xmlns:p14="http://schemas.microsoft.com/office/powerpoint/2010/main" val="176904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a:latin typeface="Arial" panose="020B0604020202020204" pitchFamily="34" charset="0"/>
                <a:cs typeface="Arial" panose="020B0604020202020204" pitchFamily="34" charset="0"/>
              </a:rPr>
              <a:t>Module 1: Financial management in perspective </a:t>
            </a:r>
            <a:r>
              <a:rPr lang="en-GB" sz="2400" b="1" dirty="0">
                <a:latin typeface="Arial" panose="020B0604020202020204" pitchFamily="34" charset="0"/>
                <a:cs typeface="Arial" panose="020B0604020202020204" pitchFamily="34" charset="0"/>
              </a:rPr>
              <a:t>(continued)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ECONOMIC PRINCIPLES AND COST CONCEPTS</a:t>
            </a:r>
          </a:p>
          <a:p>
            <a:pPr>
              <a:lnSpc>
                <a:spcPct val="150000"/>
              </a:lnSpc>
            </a:pPr>
            <a:r>
              <a:rPr lang="en-ZA" sz="2400" dirty="0">
                <a:latin typeface="Arial" panose="020B0604020202020204" pitchFamily="34" charset="0"/>
                <a:cs typeface="Arial" panose="020B0604020202020204" pitchFamily="34" charset="0"/>
              </a:rPr>
              <a:t>Economics play a very important role in the forecasting and management of a farm. It takes factors such as profit, input- and output prices, as well as financial constraints into account</a:t>
            </a:r>
            <a:r>
              <a:rPr lang="en-ZA" sz="1800" dirty="0">
                <a:effectLst/>
                <a:latin typeface="DroidSerif"/>
              </a:rPr>
              <a:t>. </a:t>
            </a:r>
            <a:endParaRPr lang="en-ZA" sz="2400" dirty="0"/>
          </a:p>
        </p:txBody>
      </p:sp>
    </p:spTree>
    <p:extLst>
      <p:ext uri="{BB962C8B-B14F-4D97-AF65-F5344CB8AC3E}">
        <p14:creationId xmlns:p14="http://schemas.microsoft.com/office/powerpoint/2010/main" val="229893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Farm management information system (FMIS) refers to a management information system that helps farmers manage and operations and data.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Systems: Importance, requirements and auxiliary statements</a:t>
            </a:r>
          </a:p>
        </p:txBody>
      </p:sp>
    </p:spTree>
    <p:extLst>
      <p:ext uri="{BB962C8B-B14F-4D97-AF65-F5344CB8AC3E}">
        <p14:creationId xmlns:p14="http://schemas.microsoft.com/office/powerpoint/2010/main" val="911777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Systems: Importance, requirements and auxiliary statements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IMPORTANCE OF A FMIS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 helps the farmer in submitting accurate returns for tax and credit obtaining purposes, when needed.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 regularly brings the financial results and status of the farm to attention of the farmer, so that they can plan on how much money is available.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 helps the farmer to approach situations and circumstances more objectively, owing to the fact that this system forces him to think in terms of measurable numbers and quantities. </a:t>
            </a:r>
          </a:p>
        </p:txBody>
      </p:sp>
    </p:spTree>
    <p:extLst>
      <p:ext uri="{BB962C8B-B14F-4D97-AF65-F5344CB8AC3E}">
        <p14:creationId xmlns:p14="http://schemas.microsoft.com/office/powerpoint/2010/main" val="908427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44970</TotalTime>
  <Words>2038</Words>
  <Application>Microsoft Office PowerPoint</Application>
  <PresentationFormat>Widescreen</PresentationFormat>
  <Paragraphs>165</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Brandon Grotesque Medium</vt:lpstr>
      <vt:lpstr>Calibri</vt:lpstr>
      <vt:lpstr>Calibri Light</vt:lpstr>
      <vt:lpstr>Cambria Math</vt:lpstr>
      <vt:lpstr>DroidSerif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285</cp:revision>
  <dcterms:created xsi:type="dcterms:W3CDTF">2018-09-18T08:47:31Z</dcterms:created>
  <dcterms:modified xsi:type="dcterms:W3CDTF">2022-11-03T09:00:21Z</dcterms:modified>
</cp:coreProperties>
</file>