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14" r:id="rId3"/>
    <p:sldId id="437" r:id="rId4"/>
    <p:sldId id="451" r:id="rId5"/>
    <p:sldId id="452" r:id="rId6"/>
    <p:sldId id="453" r:id="rId7"/>
    <p:sldId id="454" r:id="rId8"/>
    <p:sldId id="498" r:id="rId9"/>
    <p:sldId id="499" r:id="rId10"/>
    <p:sldId id="500" r:id="rId11"/>
    <p:sldId id="501" r:id="rId12"/>
    <p:sldId id="455" r:id="rId13"/>
    <p:sldId id="502" r:id="rId14"/>
    <p:sldId id="438" r:id="rId15"/>
    <p:sldId id="456" r:id="rId16"/>
    <p:sldId id="457" r:id="rId17"/>
    <p:sldId id="458" r:id="rId18"/>
    <p:sldId id="459" r:id="rId19"/>
    <p:sldId id="439" r:id="rId20"/>
    <p:sldId id="461" r:id="rId21"/>
    <p:sldId id="440" r:id="rId22"/>
    <p:sldId id="462" r:id="rId23"/>
    <p:sldId id="463" r:id="rId24"/>
    <p:sldId id="464" r:id="rId25"/>
    <p:sldId id="465" r:id="rId26"/>
    <p:sldId id="466" r:id="rId27"/>
    <p:sldId id="441" r:id="rId28"/>
    <p:sldId id="467" r:id="rId29"/>
    <p:sldId id="468" r:id="rId30"/>
    <p:sldId id="469" r:id="rId31"/>
    <p:sldId id="470" r:id="rId32"/>
    <p:sldId id="442" r:id="rId33"/>
    <p:sldId id="471" r:id="rId34"/>
    <p:sldId id="472" r:id="rId35"/>
    <p:sldId id="473" r:id="rId36"/>
    <p:sldId id="474" r:id="rId37"/>
    <p:sldId id="475" r:id="rId38"/>
    <p:sldId id="443" r:id="rId39"/>
    <p:sldId id="476" r:id="rId40"/>
    <p:sldId id="503" r:id="rId41"/>
    <p:sldId id="444" r:id="rId42"/>
    <p:sldId id="477" r:id="rId43"/>
    <p:sldId id="478" r:id="rId44"/>
    <p:sldId id="479" r:id="rId45"/>
    <p:sldId id="480" r:id="rId46"/>
    <p:sldId id="481" r:id="rId47"/>
    <p:sldId id="445" r:id="rId48"/>
    <p:sldId id="483" r:id="rId49"/>
    <p:sldId id="446" r:id="rId50"/>
    <p:sldId id="484" r:id="rId51"/>
    <p:sldId id="485" r:id="rId52"/>
    <p:sldId id="486" r:id="rId53"/>
    <p:sldId id="447" r:id="rId54"/>
    <p:sldId id="487" r:id="rId55"/>
    <p:sldId id="488" r:id="rId56"/>
    <p:sldId id="448" r:id="rId57"/>
    <p:sldId id="489" r:id="rId58"/>
    <p:sldId id="490" r:id="rId59"/>
    <p:sldId id="491" r:id="rId60"/>
    <p:sldId id="492" r:id="rId61"/>
    <p:sldId id="493" r:id="rId62"/>
    <p:sldId id="494" r:id="rId63"/>
    <p:sldId id="449" r:id="rId64"/>
    <p:sldId id="495" r:id="rId65"/>
    <p:sldId id="496" r:id="rId66"/>
    <p:sldId id="450" r:id="rId67"/>
    <p:sldId id="49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60"/>
    <p:restoredTop sz="94525"/>
  </p:normalViewPr>
  <p:slideViewPr>
    <p:cSldViewPr snapToGrid="0" snapToObjects="1">
      <p:cViewPr>
        <p:scale>
          <a:sx n="71" d="100"/>
          <a:sy n="71" d="100"/>
        </p:scale>
        <p:origin x="432" y="8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30/07/2024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30/07/2024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30/07/2024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yellow office supplies&#10;&#10;Description automatically generated with medium confidence">
            <a:extLst>
              <a:ext uri="{FF2B5EF4-FFF2-40B4-BE49-F238E27FC236}">
                <a16:creationId xmlns:a16="http://schemas.microsoft.com/office/drawing/2014/main" id="{4E866941-10AE-68C9-FEEE-7E4B9E7AA45F}"/>
              </a:ext>
            </a:extLst>
          </p:cNvPr>
          <p:cNvPicPr>
            <a:picLocks noChangeAspect="1"/>
          </p:cNvPicPr>
          <p:nvPr/>
        </p:nvPicPr>
        <p:blipFill rotWithShape="1">
          <a:blip r:embed="rId3"/>
          <a:srcRect t="60789"/>
          <a:stretch/>
        </p:blipFill>
        <p:spPr>
          <a:xfrm>
            <a:off x="-4302" y="0"/>
            <a:ext cx="12196302"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Workplace Preparation Skills Programme</a:t>
            </a:r>
          </a:p>
          <a:p>
            <a:pPr algn="r"/>
            <a:r>
              <a:rPr lang="en-GB" sz="5400" b="1" dirty="0">
                <a:solidFill>
                  <a:schemeClr val="bg1"/>
                </a:solidFill>
                <a:latin typeface="Brandon Grotesque Medium" panose="020B0603020203060202" pitchFamily="34" charset="77"/>
              </a:rPr>
              <a:t>NQF 2</a:t>
            </a:r>
          </a:p>
        </p:txBody>
      </p:sp>
      <p:pic>
        <p:nvPicPr>
          <p:cNvPr id="8" name="Picture 7" descr="A yellow circle with black text&#10;&#10;Description automatically generated">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ROLES AND RESPONSIBILITIES: OCCUPATION</a:t>
            </a:r>
          </a:p>
          <a:p>
            <a:pPr>
              <a:lnSpc>
                <a:spcPct val="150000"/>
              </a:lnSpc>
            </a:pPr>
            <a:r>
              <a:rPr lang="en-ZA" sz="2400" dirty="0">
                <a:latin typeface="Arial" panose="020B0604020202020204" pitchFamily="34" charset="0"/>
                <a:cs typeface="Arial" panose="020B0604020202020204" pitchFamily="34" charset="0"/>
              </a:rPr>
              <a:t>Professional development and looking for ways to continuously improve yourself and your qualifications are important. You may have heard of the term lifelong learner. This means always looking for ways to improve yourself and develop your skills.</a:t>
            </a:r>
          </a:p>
          <a:p>
            <a:pPr>
              <a:lnSpc>
                <a:spcPct val="150000"/>
              </a:lnSpc>
            </a:pPr>
            <a:r>
              <a:rPr lang="en-ZA" sz="2400" dirty="0">
                <a:latin typeface="Arial" panose="020B0604020202020204" pitchFamily="34" charset="0"/>
                <a:cs typeface="Arial" panose="020B0604020202020204" pitchFamily="34" charset="0"/>
              </a:rPr>
              <a:t>It is important to keep up to date with any changes in the industry in which you study or work.</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87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ROLES AND RESPONSIBILITIES: LEISURE</a:t>
            </a:r>
          </a:p>
          <a:p>
            <a:pPr>
              <a:lnSpc>
                <a:spcPct val="150000"/>
              </a:lnSpc>
            </a:pPr>
            <a:r>
              <a:rPr lang="en-ZA" sz="2400" dirty="0">
                <a:latin typeface="Arial" panose="020B0604020202020204" pitchFamily="34" charset="0"/>
                <a:cs typeface="Arial" panose="020B0604020202020204" pitchFamily="34" charset="0"/>
              </a:rPr>
              <a:t>It is important to have balance in your life and to take part in hobbies, interests and sports as part of a balanced lifestyle. It is important to have social interactions and spend time with people who matter to you. It is critical to ensure that there is time for relaxation and self-care. This will help you to have a balanced and positive lifestyle.</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12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HOW TO DEAL WITH POSITIVE CRITICISM</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Always respond and acknowledge the positive feedback that you are given.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to take note of any advice or insights given in the feedback.</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Think of what has been said and how you can improve.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Do self-reflection and find ways to perhaps adjust or improve your actions or performance.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that you give the person some follow-up information.</a:t>
            </a:r>
          </a:p>
        </p:txBody>
      </p:sp>
    </p:spTree>
    <p:extLst>
      <p:ext uri="{BB962C8B-B14F-4D97-AF65-F5344CB8AC3E}">
        <p14:creationId xmlns:p14="http://schemas.microsoft.com/office/powerpoint/2010/main" val="311875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HOW TO DEAL WITH NEGATIVE CRITICISM</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Try not to react immediately. Take some time to think about the feedback that has been given to you. Stay calm and don’t be defensive or impulsive in your reactions.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Listen to the feedback and try to understand the other person’s point of view.</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If there is something that you are not clear about, ask the person to provide clarity. </a:t>
            </a:r>
          </a:p>
        </p:txBody>
      </p:sp>
    </p:spTree>
    <p:extLst>
      <p:ext uri="{BB962C8B-B14F-4D97-AF65-F5344CB8AC3E}">
        <p14:creationId xmlns:p14="http://schemas.microsoft.com/office/powerpoint/2010/main" val="244801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It is important to note how a growth mindset can transform your thinking and empower you to make the right decisions in your search for a job and the application process. A powerful CV will be the start of ensuring that you secure the right position that meets your qualifications and aspirations.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2: Job search and growth mindset</a:t>
            </a:r>
          </a:p>
        </p:txBody>
      </p:sp>
    </p:spTree>
    <p:extLst>
      <p:ext uri="{BB962C8B-B14F-4D97-AF65-F5344CB8AC3E}">
        <p14:creationId xmlns:p14="http://schemas.microsoft.com/office/powerpoint/2010/main" val="52349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Job search and growth mindset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PREPARING FOR SEARCHING FOR A JOB – GROWTH MINDSET</a:t>
            </a:r>
          </a:p>
          <a:p>
            <a:pPr>
              <a:lnSpc>
                <a:spcPct val="150000"/>
              </a:lnSpc>
            </a:pPr>
            <a:r>
              <a:rPr lang="en-US" sz="2400" dirty="0">
                <a:latin typeface="Arial" panose="020B0604020202020204" pitchFamily="34" charset="0"/>
                <a:cs typeface="Arial" panose="020B0604020202020204" pitchFamily="34" charset="0"/>
              </a:rPr>
              <a:t>When preparing to enter the job market, you must have a positive attitude and a growth mindset. This means that you are a person who is able to:</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tackle challenges and find solutions;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look for opportunities or create opportunities for yourself;</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understand that any success comes from hard work;</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accept advice and criticism; and</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learn from others and be inspired by others.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15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Job search and growth mindset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PREPARING FOR A CV</a:t>
            </a:r>
          </a:p>
          <a:p>
            <a:pPr>
              <a:lnSpc>
                <a:spcPct val="150000"/>
              </a:lnSpc>
            </a:pPr>
            <a:r>
              <a:rPr lang="en-US" sz="2400" dirty="0">
                <a:latin typeface="Arial" panose="020B0604020202020204" pitchFamily="34" charset="0"/>
                <a:cs typeface="Arial" panose="020B0604020202020204" pitchFamily="34" charset="0"/>
              </a:rPr>
              <a:t>There are many formats for writing a CV. Templates are available online, and you must choose the best format to match your personality, the industry that you are in and the specific job for which you are applying.</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37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Job search and growth mindset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JOB SEARCH PROCESS</a:t>
            </a:r>
          </a:p>
          <a:p>
            <a:pPr>
              <a:lnSpc>
                <a:spcPct val="150000"/>
              </a:lnSpc>
            </a:pPr>
            <a:r>
              <a:rPr lang="en-ZA" sz="2400" dirty="0">
                <a:latin typeface="Arial" panose="020B0604020202020204" pitchFamily="34" charset="0"/>
                <a:cs typeface="Arial" panose="020B0604020202020204" pitchFamily="34" charset="0"/>
              </a:rPr>
              <a:t>You can search online for job opportunities or even register on a website. You will be required to fill out what kind of job you want, and job advertisements relevant to you will be sent to you. You can look for job advertisements in newspapers, in community newspapers or on community notice boards. In more formal job searches, you may register with a job recruitment company that will find matches with companies that are looking for your set of skills.</a:t>
            </a:r>
          </a:p>
        </p:txBody>
      </p:sp>
    </p:spTree>
    <p:extLst>
      <p:ext uri="{BB962C8B-B14F-4D97-AF65-F5344CB8AC3E}">
        <p14:creationId xmlns:p14="http://schemas.microsoft.com/office/powerpoint/2010/main" val="113261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2: Job search and growth mindset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APPLICATION PROCESS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Read the advertisement carefully and make sure that you meet all the criteria listed in the job description.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Prepare your CV and cover letter.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When you have all your documents ready, submit them to the required person indicated in the advertisement.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that you do some research on the company to which you are applying. </a:t>
            </a:r>
          </a:p>
        </p:txBody>
      </p:sp>
    </p:spTree>
    <p:extLst>
      <p:ext uri="{BB962C8B-B14F-4D97-AF65-F5344CB8AC3E}">
        <p14:creationId xmlns:p14="http://schemas.microsoft.com/office/powerpoint/2010/main" val="205079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Self-reflection is a critical skill to learn and to use for growth and development.</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3: Know yourself to grow yourself</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06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Through self reflection and an understanding of our own beliefs, interests, likes and dislikes, we are able to get a better understanding of ourselves, and this empowers us to make decisions that have an impact on our own development, transformation and growth.</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1: Why work and why you matter </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3: Know yourself to grow yourself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SWOT ANALYSIS</a:t>
            </a:r>
          </a:p>
          <a:p>
            <a:pPr>
              <a:lnSpc>
                <a:spcPct val="150000"/>
              </a:lnSpc>
            </a:pPr>
            <a:r>
              <a:rPr lang="en-US" sz="2400" dirty="0">
                <a:latin typeface="Arial" panose="020B0604020202020204" pitchFamily="34" charset="0"/>
                <a:cs typeface="Arial" panose="020B0604020202020204" pitchFamily="34" charset="0"/>
              </a:rPr>
              <a:t>A personal SWOT analysis is a good way to focus on the specific areas where you can grow.</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72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Beliefs, values, attitudes and personal choices all interact with one another to affect the decisions that we make. Our decisions are also affected by the challenges and stress that we face in our daily lives.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4: Expectations</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88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4: Expectations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IMPACT OF BELIEFS, VALUES AND ATTITUDES ON PERSONAL CHOICES</a:t>
            </a:r>
          </a:p>
          <a:p>
            <a:pPr>
              <a:lnSpc>
                <a:spcPct val="150000"/>
              </a:lnSpc>
            </a:pPr>
            <a:r>
              <a:rPr lang="en-US" sz="2400" dirty="0">
                <a:latin typeface="Arial" panose="020B0604020202020204" pitchFamily="34" charset="0"/>
                <a:cs typeface="Arial" panose="020B0604020202020204" pitchFamily="34" charset="0"/>
              </a:rPr>
              <a:t>Your beliefs, values and attitudes will have a big influence on both the choices you make in your personal life and how you interact in the workplace. It is important to always remember that everyone has a set of beliefs, values and attitudes that will influence their choices and their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979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4: Expectations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STRATEGIES TO DEAL WITH PERSONAL ISSUES, CHALLENGES AND STRESS</a:t>
            </a:r>
          </a:p>
        </p:txBody>
      </p:sp>
      <p:sp>
        <p:nvSpPr>
          <p:cNvPr id="3" name="TextBox 2">
            <a:extLst>
              <a:ext uri="{FF2B5EF4-FFF2-40B4-BE49-F238E27FC236}">
                <a16:creationId xmlns:a16="http://schemas.microsoft.com/office/drawing/2014/main" id="{B611D024-0948-DF7B-DE80-71732B97A0EB}"/>
              </a:ext>
            </a:extLst>
          </p:cNvPr>
          <p:cNvSpPr txBox="1"/>
          <p:nvPr/>
        </p:nvSpPr>
        <p:spPr>
          <a:xfrm>
            <a:off x="793376" y="2898502"/>
            <a:ext cx="10596282" cy="3347840"/>
          </a:xfrm>
          <a:prstGeom prst="rect">
            <a:avLst/>
          </a:prstGeom>
          <a:noFill/>
        </p:spPr>
        <p:txBody>
          <a:bodyPr wrap="square" numCol="2">
            <a:spAutoFit/>
          </a:bodyPr>
          <a:lstStyle/>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Breathing exercises;</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Exercising at the gym;</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Walking, jogging or playing a sport;</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Reading a good book;</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Doing a creative activity;</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Going for a massage;</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Listening to music and dancing;</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Laughing; and </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Living a healthy lifestyle by eating properly and getting enough sleep.</a:t>
            </a:r>
          </a:p>
          <a:p>
            <a:pPr marL="457200" indent="-4572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4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4: Expectations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STRATEGIES FOR BEING ASSERTIVE &amp; NEGOTIATION TECHNIQUES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that you plan ahead and are well prepared.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is important to listen.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is important to have positive communication and to use positive language.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is important at the end of the negotiation to </a:t>
            </a:r>
            <a:r>
              <a:rPr lang="en-US" sz="2400" dirty="0" err="1">
                <a:latin typeface="Arial" panose="020B0604020202020204" pitchFamily="34" charset="0"/>
                <a:cs typeface="Arial" panose="020B0604020202020204" pitchFamily="34" charset="0"/>
              </a:rPr>
              <a:t>summarise</a:t>
            </a:r>
            <a:r>
              <a:rPr lang="en-US" sz="2400" dirty="0">
                <a:latin typeface="Arial" panose="020B0604020202020204" pitchFamily="34" charset="0"/>
                <a:cs typeface="Arial" panose="020B0604020202020204" pitchFamily="34" charset="0"/>
              </a:rPr>
              <a:t> and make sure that everyone has the same understanding of the outcome.</a:t>
            </a:r>
          </a:p>
        </p:txBody>
      </p:sp>
    </p:spTree>
    <p:extLst>
      <p:ext uri="{BB962C8B-B14F-4D97-AF65-F5344CB8AC3E}">
        <p14:creationId xmlns:p14="http://schemas.microsoft.com/office/powerpoint/2010/main" val="530855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4: Expectations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DECISION-MAKING STRATEGIES USED IN MAKING LIFE DECISIONS</a:t>
            </a:r>
            <a:endParaRPr lang="en-GB"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Know yourself and your own set of beliefs and values.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is essential to know what your strengths and weaknesses are.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Be prepared to take some risks.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that you gather as much information as possible. You can do research, ask family members or friends, or consult with a professional.</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a list of the advantages and disadvantages of your decision.</a:t>
            </a:r>
          </a:p>
        </p:txBody>
      </p:sp>
    </p:spTree>
    <p:extLst>
      <p:ext uri="{BB962C8B-B14F-4D97-AF65-F5344CB8AC3E}">
        <p14:creationId xmlns:p14="http://schemas.microsoft.com/office/powerpoint/2010/main" val="2352876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4: Expectations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DEVELOPING A PLAN OF ACTION TO ACHIEVE PERSONAL GOALS</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To put a plan in place to achieve your personal goals, you must focus on the specific outcome that you want to achieve. Remember that if you want to achieve personal goals, you must write them down. A goal that is not written down is only a dream. When you write down your goals and have a plan in place to achieve these goals, that is when you have a personal development plan with set goals.</a:t>
            </a:r>
          </a:p>
        </p:txBody>
      </p:sp>
    </p:spTree>
    <p:extLst>
      <p:ext uri="{BB962C8B-B14F-4D97-AF65-F5344CB8AC3E}">
        <p14:creationId xmlns:p14="http://schemas.microsoft.com/office/powerpoint/2010/main" val="2004555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Our personal beliefs and how we behave in the workplace will influence the way we build relationships in the workplace. Part of the development of good working relationships is to communicate effectively to build our workplace relationships and ensure success for ourselves and others. This will help to create a professional workplace where everyone is respected and feel that their opinion and point of view are heard and taken into account.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5: Professionalism</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712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5: Professionalism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PROFESSIONAL BEHAVIOUR AND ETHICS IN A BUSINESS ENVIRONMENT</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Business ethics are the actions that determine our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based on our background, principles and values. Leaders should always be a role model to employees. Employees must always ensure that they conduct themselves in a professional and ethical manner. It is important to stand up for what you believe in. </a:t>
            </a:r>
          </a:p>
        </p:txBody>
      </p:sp>
    </p:spTree>
    <p:extLst>
      <p:ext uri="{BB962C8B-B14F-4D97-AF65-F5344CB8AC3E}">
        <p14:creationId xmlns:p14="http://schemas.microsoft.com/office/powerpoint/2010/main" val="361720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5: Professionalism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COMPANY CODE OF CONDUCT</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All companies should have a code of conduct. This is the set of rules or guidelines that all employees should follow.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85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SELF-REFLECTION?</a:t>
            </a:r>
          </a:p>
          <a:p>
            <a:pPr>
              <a:lnSpc>
                <a:spcPct val="150000"/>
              </a:lnSpc>
            </a:pPr>
            <a:r>
              <a:rPr lang="en-US" sz="2400" dirty="0">
                <a:latin typeface="Arial" panose="020B0604020202020204" pitchFamily="34" charset="0"/>
                <a:cs typeface="Arial" panose="020B0604020202020204" pitchFamily="34" charset="0"/>
              </a:rPr>
              <a:t>Self-reflection is the process where you examine your own thoughts, feelings and emotions. It is important to know what your strengths and weaknesses are. When you know what your strengths are, you can use them to </a:t>
            </a:r>
            <a:r>
              <a:rPr lang="en-US" sz="2400" dirty="0" err="1">
                <a:latin typeface="Arial" panose="020B0604020202020204" pitchFamily="34" charset="0"/>
                <a:cs typeface="Arial" panose="020B0604020202020204" pitchFamily="34" charset="0"/>
              </a:rPr>
              <a:t>maximise</a:t>
            </a:r>
            <a:r>
              <a:rPr lang="en-US" sz="2400" dirty="0">
                <a:latin typeface="Arial" panose="020B0604020202020204" pitchFamily="34" charset="0"/>
                <a:cs typeface="Arial" panose="020B0604020202020204" pitchFamily="34" charset="0"/>
              </a:rPr>
              <a:t> your interaction with others.</a:t>
            </a: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5: Professionalism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COMMUNICATION IN THE WORKPLACE</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In a workplace, you will find the following types of communication: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Verbal communication;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Written communication; and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Non-verbal communication.</a:t>
            </a:r>
          </a:p>
        </p:txBody>
      </p:sp>
    </p:spTree>
    <p:extLst>
      <p:ext uri="{BB962C8B-B14F-4D97-AF65-F5344CB8AC3E}">
        <p14:creationId xmlns:p14="http://schemas.microsoft.com/office/powerpoint/2010/main" val="1718891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5: Professionalism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RELEVANT LEGISLATION</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It is important that all companies comply with the laws that are relevant to business and the workplace.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313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Interviews are conducted to determine whether a person has the potential, skills and relevant attitude to fill a role in a company. Often the interviewer will want to see whether the interviewee will fit into the company in terms of the ethos of the company and team dynamics. Success at an interview must be part of a well-planned process.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6: Onboarding – Getting it right</a:t>
            </a:r>
          </a:p>
        </p:txBody>
      </p:sp>
    </p:spTree>
    <p:extLst>
      <p:ext uri="{BB962C8B-B14F-4D97-AF65-F5344CB8AC3E}">
        <p14:creationId xmlns:p14="http://schemas.microsoft.com/office/powerpoint/2010/main" val="4136193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6: Onboarding – Getting it right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TYPES OF QUESTIONS ASKED IN AN INTERVIEW</a:t>
            </a:r>
            <a:endParaRPr lang="en-GB"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Specific questions: On a topic and you must give a direct answer.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Open-ended questions:  You will be expected to give your own opinion.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Leading questions: Used in an interview to get you to give a specific answer.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Closed questions: You may be able to give a yes or no answer.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Scenario questions (hypothetical questions): Asked to determine your opinion in a specific situation. </a:t>
            </a:r>
          </a:p>
        </p:txBody>
      </p:sp>
    </p:spTree>
    <p:extLst>
      <p:ext uri="{BB962C8B-B14F-4D97-AF65-F5344CB8AC3E}">
        <p14:creationId xmlns:p14="http://schemas.microsoft.com/office/powerpoint/2010/main" val="226960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6: Onboarding – Getting it right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THE INVITATION TO AN INTERVIEW</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You may be invited to the interview via a phone call, text message or email. It is important to respond to the invitation and to indicate that you will be there. Make sure that you know the time and the venue of the interview. Arrive a few minutes early so that you have the chance to catch your breath and compose yourself before the interview. Make sure that you have copies</a:t>
            </a:r>
          </a:p>
          <a:p>
            <a:pPr>
              <a:lnSpc>
                <a:spcPct val="150000"/>
              </a:lnSpc>
            </a:pPr>
            <a:r>
              <a:rPr lang="en-US" sz="2400" dirty="0">
                <a:latin typeface="Arial" panose="020B0604020202020204" pitchFamily="34" charset="0"/>
                <a:cs typeface="Arial" panose="020B0604020202020204" pitchFamily="34" charset="0"/>
              </a:rPr>
              <a:t>of all the documents that you submitted in your job application so that you can refer to them during the interview.</a:t>
            </a:r>
          </a:p>
        </p:txBody>
      </p:sp>
    </p:spTree>
    <p:extLst>
      <p:ext uri="{BB962C8B-B14F-4D97-AF65-F5344CB8AC3E}">
        <p14:creationId xmlns:p14="http://schemas.microsoft.com/office/powerpoint/2010/main" val="224902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6: Onboarding – Getting it right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THE ROLE OF THE INTERVIEWER</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A good interviewer will ensure that they have a set of standard questions to ask each of the applicants. It is important to ask all applicants the same questions so that you as the interviewer have the opportunity to measure interviewees against one another based on how they answered the questions. Interviews can be conducted by one person or by a group of people. </a:t>
            </a:r>
          </a:p>
        </p:txBody>
      </p:sp>
    </p:spTree>
    <p:extLst>
      <p:ext uri="{BB962C8B-B14F-4D97-AF65-F5344CB8AC3E}">
        <p14:creationId xmlns:p14="http://schemas.microsoft.com/office/powerpoint/2010/main" val="380986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6: Onboarding – Getting it right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INTERVIEWEE QUESTIONS</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interviewee must ask questions during the interview. This will help the interviewee answer questions that they have, but also gives the interviewer a sense of who they are. If you have researched the company, this will show in the questions asked.</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23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6: Onboarding – Getting it right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SUCCESS IN AN INTERVIEW</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Being well prepared, confident and able to express yourself during an interview are what will make you successful. Treat every interview as an opportunity to develop and grow. Even if you are not successful, it is a good opportunity to ask the interviewer for feedback so that you can use it to improve for your next interview.</a:t>
            </a:r>
          </a:p>
        </p:txBody>
      </p:sp>
    </p:spTree>
    <p:extLst>
      <p:ext uri="{BB962C8B-B14F-4D97-AF65-F5344CB8AC3E}">
        <p14:creationId xmlns:p14="http://schemas.microsoft.com/office/powerpoint/2010/main" val="149362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world is changing at a rapid pace. We all need to be able to manage and adapt to changes in our environment, but especially in our work environment, because this will influence the changes we make to our daily tasks.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7: Succeeding in the workplace</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537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7: Succeeding in the workplace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REASONS FOR CHANGE IN THE WORK ENVIRONMENT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Changes in technology may mean that certain processes need to change.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There could be changes due to a change in ownership or in management.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Changes in the way companies are run could affect change.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Changes in the focus of the company could also have an impact on the workforce.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New branding or the changing of the branding of a company is another change that could have an impact on the company.</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37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DETERMINE YOUR BELIEFS, INTERESTS, ABILITIES, LIKES, DISLIKES AND PERSONAL VALUES BASED ON SELF-REFLECTION</a:t>
            </a:r>
          </a:p>
          <a:p>
            <a:pPr>
              <a:lnSpc>
                <a:spcPct val="150000"/>
              </a:lnSpc>
            </a:pPr>
            <a:r>
              <a:rPr lang="en-US" sz="2400" dirty="0">
                <a:latin typeface="Arial" panose="020B0604020202020204" pitchFamily="34" charset="0"/>
                <a:cs typeface="Arial" panose="020B0604020202020204" pitchFamily="34" charset="0"/>
              </a:rPr>
              <a:t>Ask yourself these questions: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What new skills have I developed over the past six months?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What am I really good at and do well?</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How do I pass on these skills to others (i.e. how do I use these skills to help others)?</a:t>
            </a:r>
          </a:p>
          <a:p>
            <a:pPr>
              <a:lnSpc>
                <a:spcPct val="150000"/>
              </a:lnSpc>
            </a:pPr>
            <a:r>
              <a:rPr lang="en-US" sz="2400" dirty="0">
                <a:latin typeface="Arial" panose="020B0604020202020204" pitchFamily="34" charset="0"/>
                <a:cs typeface="Arial" panose="020B0604020202020204" pitchFamily="34" charset="0"/>
              </a:rPr>
              <a:t>Accepting feedback from others is a way to grow personally.</a:t>
            </a:r>
          </a:p>
        </p:txBody>
      </p:sp>
    </p:spTree>
    <p:extLst>
      <p:ext uri="{BB962C8B-B14F-4D97-AF65-F5344CB8AC3E}">
        <p14:creationId xmlns:p14="http://schemas.microsoft.com/office/powerpoint/2010/main" val="1247913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7: Succeeding in the workplace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ZA" sz="2400" b="1" dirty="0">
                <a:solidFill>
                  <a:schemeClr val="accent2"/>
                </a:solidFill>
                <a:latin typeface="Arial" panose="020B0604020202020204" pitchFamily="34" charset="0"/>
                <a:cs typeface="Arial" panose="020B0604020202020204" pitchFamily="34" charset="0"/>
              </a:rPr>
              <a:t>HOW TO IMPLEMENT CHANGE IN THE WORK ENVIRONMENT</a:t>
            </a:r>
            <a:r>
              <a:rPr lang="en-US"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1: Ensure that there is clear communication with everyone in the company. </a:t>
            </a:r>
          </a:p>
          <a:p>
            <a:pPr>
              <a:lnSpc>
                <a:spcPct val="150000"/>
              </a:lnSpc>
            </a:pPr>
            <a:r>
              <a:rPr lang="en-ZA" sz="2400" dirty="0">
                <a:latin typeface="Arial" panose="020B0604020202020204" pitchFamily="34" charset="0"/>
                <a:cs typeface="Arial" panose="020B0604020202020204" pitchFamily="34" charset="0"/>
              </a:rPr>
              <a:t>2: Get input and feedback from everyone. Involve the employees in the decision, making process regarding the change.</a:t>
            </a:r>
          </a:p>
          <a:p>
            <a:pPr>
              <a:lnSpc>
                <a:spcPct val="150000"/>
              </a:lnSpc>
            </a:pPr>
            <a:r>
              <a:rPr lang="en-ZA" sz="2400" dirty="0">
                <a:latin typeface="Arial" panose="020B0604020202020204" pitchFamily="34" charset="0"/>
                <a:cs typeface="Arial" panose="020B0604020202020204" pitchFamily="34" charset="0"/>
              </a:rPr>
              <a:t>3: Ensure that there is enough training and support on any new processes. </a:t>
            </a:r>
          </a:p>
          <a:p>
            <a:pPr>
              <a:lnSpc>
                <a:spcPct val="150000"/>
              </a:lnSpc>
            </a:pPr>
            <a:r>
              <a:rPr lang="en-ZA" sz="2400" dirty="0">
                <a:latin typeface="Arial" panose="020B0604020202020204" pitchFamily="34" charset="0"/>
                <a:cs typeface="Arial" panose="020B0604020202020204" pitchFamily="34" charset="0"/>
              </a:rPr>
              <a:t>4: Listen to the feedback from employees.</a:t>
            </a:r>
          </a:p>
          <a:p>
            <a:pPr>
              <a:lnSpc>
                <a:spcPct val="150000"/>
              </a:lnSpc>
            </a:pPr>
            <a:r>
              <a:rPr lang="en-ZA" sz="2400" dirty="0">
                <a:latin typeface="Arial" panose="020B0604020202020204" pitchFamily="34" charset="0"/>
                <a:cs typeface="Arial" panose="020B0604020202020204" pitchFamily="34" charset="0"/>
              </a:rPr>
              <a:t>5: Celebrate the success of the changes and the role that each person played in the change process.</a:t>
            </a:r>
            <a:endParaRPr lang="en-ZA" sz="2400" b="1" dirty="0">
              <a:solidFill>
                <a:srgbClr val="141413"/>
              </a:solidFill>
              <a:effectLst/>
              <a:latin typeface="Helvetica" pitchFamily="2"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783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It is important to have an understanding of basic financial principles and knowledge of financial terms. This will empower you to take control of your finances and help you to plan your financial future. An understanding of budgeting will help you to allocate your resources effectively and so be responsible with your money.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8: Money management</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14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8: Money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BUDGETING</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Financial planning is important to ensure that you are able to cover all your expenses during a month. A budget is a plan of all the expenses that you have and the income that you receive. A carefully planned budget will help you see where you need to save on certain expenses and will give you an indication of how much money you will have at the end of the month.</a:t>
            </a:r>
          </a:p>
        </p:txBody>
      </p:sp>
    </p:spTree>
    <p:extLst>
      <p:ext uri="{BB962C8B-B14F-4D97-AF65-F5344CB8AC3E}">
        <p14:creationId xmlns:p14="http://schemas.microsoft.com/office/powerpoint/2010/main" val="1377352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8: Money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SAVINGS (EMERGENCY FUND)</a:t>
            </a:r>
          </a:p>
          <a:p>
            <a:pPr>
              <a:lnSpc>
                <a:spcPct val="150000"/>
              </a:lnSpc>
            </a:pPr>
            <a:r>
              <a:rPr lang="en-US" sz="2400" dirty="0">
                <a:latin typeface="Arial" panose="020B0604020202020204" pitchFamily="34" charset="0"/>
                <a:cs typeface="Arial" panose="020B0604020202020204" pitchFamily="34" charset="0"/>
              </a:rPr>
              <a:t>It is important to have some savings available for emergencies. You may need to replace a </a:t>
            </a:r>
            <a:r>
              <a:rPr lang="en-US" sz="2400" dirty="0" err="1">
                <a:latin typeface="Arial" panose="020B0604020202020204" pitchFamily="34" charset="0"/>
                <a:cs typeface="Arial" panose="020B0604020202020204" pitchFamily="34" charset="0"/>
              </a:rPr>
              <a:t>tyre</a:t>
            </a:r>
            <a:r>
              <a:rPr lang="en-US" sz="2400" dirty="0">
                <a:latin typeface="Arial" panose="020B0604020202020204" pitchFamily="34" charset="0"/>
                <a:cs typeface="Arial" panose="020B0604020202020204" pitchFamily="34" charset="0"/>
              </a:rPr>
              <a:t> on your car or you may get sick and need to visit a doctor. When budgeting, it is important to try to save a small amount each month. You can also plan to save for a specific item, e.g. a new car. </a:t>
            </a:r>
          </a:p>
        </p:txBody>
      </p:sp>
    </p:spTree>
    <p:extLst>
      <p:ext uri="{BB962C8B-B14F-4D97-AF65-F5344CB8AC3E}">
        <p14:creationId xmlns:p14="http://schemas.microsoft.com/office/powerpoint/2010/main" val="3650672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8: Money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FINANCIAL LITERACY</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It is important to have an understanding of the following terms related to financial literacy: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Interest rates;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Investment rates;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Credit and debt;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Salaries and benefits.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426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8: Money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DEBT MANAGEMENT</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It is important to be careful about entering into too much debt. You may find that you are paying high interest rates and you do not have enough money to pay all your monthly accounts. Careful financial planning by setting up a budget will help you to keep track of your finances. Companies need to do exactly the same in making sure that they are able to pay salaries and other expenses every month based on the income that they generate every month.</a:t>
            </a:r>
          </a:p>
        </p:txBody>
      </p:sp>
    </p:spTree>
    <p:extLst>
      <p:ext uri="{BB962C8B-B14F-4D97-AF65-F5344CB8AC3E}">
        <p14:creationId xmlns:p14="http://schemas.microsoft.com/office/powerpoint/2010/main" val="2076939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8: Money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TAX</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People who earn a monthly salary or a weekly wage must pay tax. This tax is called PAYE (Pay As You Earn). This tax is deducted from your salary or wages based on how much you earn. The employer will pay this money over to the government. Consumers pay tax on goods that they purchase. This is called VAT (value-added tax). Taxes are used to fund projects according to the government’s budget. </a:t>
            </a:r>
          </a:p>
        </p:txBody>
      </p:sp>
    </p:spTree>
    <p:extLst>
      <p:ext uri="{BB962C8B-B14F-4D97-AF65-F5344CB8AC3E}">
        <p14:creationId xmlns:p14="http://schemas.microsoft.com/office/powerpoint/2010/main" val="3079235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FINANCIAL GOAL SETTING</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Having financial goals means that you can plan ahead for purchases. Part of financial goal setting is to have a plan in place. This could mean saving up the deposit on a house or a flat within a certain period. You may need to make certain sacrifices to meet your financial goals.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9: Money management</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345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9: Money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PERSONAL BUDGETS</a:t>
            </a:r>
          </a:p>
          <a:p>
            <a:pPr>
              <a:lnSpc>
                <a:spcPct val="150000"/>
              </a:lnSpc>
            </a:pPr>
            <a:r>
              <a:rPr lang="en-US" sz="2400" dirty="0">
                <a:latin typeface="Arial" panose="020B0604020202020204" pitchFamily="34" charset="0"/>
                <a:cs typeface="Arial" panose="020B0604020202020204" pitchFamily="34" charset="0"/>
              </a:rPr>
              <a:t>A personal budget aims to help you keep track of your finances, achieve the financial goals that you have set for yourself and give yourself a good financial foundation. </a:t>
            </a:r>
          </a:p>
        </p:txBody>
      </p:sp>
    </p:spTree>
    <p:extLst>
      <p:ext uri="{BB962C8B-B14F-4D97-AF65-F5344CB8AC3E}">
        <p14:creationId xmlns:p14="http://schemas.microsoft.com/office/powerpoint/2010/main" val="3843715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One of the secrets of increased productivity is the ability to plan well. Good use of your time, energy and resources will help you to achieve your goals. This is true for business (the workplace) and for your personal life. Effective use of your time will help you to finish tasks on time and to achieve success. Good planning and completing the most important tasks first will help you to accomplish more with less effort and waste of time and resources.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10: Time management</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28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HOW CAN LIFE EXPERIENCES AFFECT SELF-ESTEEM? </a:t>
            </a:r>
          </a:p>
          <a:p>
            <a:pPr>
              <a:lnSpc>
                <a:spcPct val="150000"/>
              </a:lnSpc>
            </a:pPr>
            <a:r>
              <a:rPr lang="en-ZA" sz="2400" dirty="0">
                <a:latin typeface="Arial" panose="020B0604020202020204" pitchFamily="34" charset="0"/>
                <a:cs typeface="Arial" panose="020B0604020202020204" pitchFamily="34" charset="0"/>
              </a:rPr>
              <a:t>Your self-esteem and self-image are the mental picture that you have about yourself. Poor self-esteem can be caused by criticism. The development of positive self-esteem affects all phases of growth and development (as a child, as a young adult and as an adult).</a:t>
            </a:r>
          </a:p>
        </p:txBody>
      </p:sp>
    </p:spTree>
    <p:extLst>
      <p:ext uri="{BB962C8B-B14F-4D97-AF65-F5344CB8AC3E}">
        <p14:creationId xmlns:p14="http://schemas.microsoft.com/office/powerpoint/2010/main" val="2947277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10: Time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PLANNING WORK TASKS</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It is important to plan work tasks. There are a number of tools that can be used to plan work tasks. A task list is a useful tool to focus on what needs to be done to meet all the various tasks and deadlines that you may have. A task list is useful, especially if you have a number of projects or deadlines at the same time. Task lists can be completed in written format or digitally, depending on your preferences. Electronic task lists can be set with reminders, which is an added advantage.</a:t>
            </a:r>
          </a:p>
        </p:txBody>
      </p:sp>
    </p:spTree>
    <p:extLst>
      <p:ext uri="{BB962C8B-B14F-4D97-AF65-F5344CB8AC3E}">
        <p14:creationId xmlns:p14="http://schemas.microsoft.com/office/powerpoint/2010/main" val="3024204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10: Time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PRIORITISING TASKS</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No matter how much you plan, there are always unforeseen circumstances that may influence your planning. Tasks and work can be </a:t>
            </a:r>
            <a:r>
              <a:rPr lang="en-US" sz="2400" dirty="0" err="1">
                <a:latin typeface="Arial" panose="020B0604020202020204" pitchFamily="34" charset="0"/>
                <a:cs typeface="Arial" panose="020B0604020202020204" pitchFamily="34" charset="0"/>
              </a:rPr>
              <a:t>categorised</a:t>
            </a:r>
            <a:r>
              <a:rPr lang="en-US" sz="2400" dirty="0">
                <a:latin typeface="Arial" panose="020B0604020202020204" pitchFamily="34" charset="0"/>
                <a:cs typeface="Arial" panose="020B0604020202020204" pitchFamily="34" charset="0"/>
              </a:rPr>
              <a:t> in the following ways: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Routine or scheduled tasks;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Unforeseen priority tasks;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Open commitment tasks.</a:t>
            </a:r>
          </a:p>
        </p:txBody>
      </p:sp>
    </p:spTree>
    <p:extLst>
      <p:ext uri="{BB962C8B-B14F-4D97-AF65-F5344CB8AC3E}">
        <p14:creationId xmlns:p14="http://schemas.microsoft.com/office/powerpoint/2010/main" val="2372412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10: Time management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SEQUENCE OF TASKS</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When planning your time and activities, you must make sure that you </a:t>
            </a:r>
            <a:r>
              <a:rPr lang="en-US" sz="2400" dirty="0" err="1">
                <a:latin typeface="Arial" panose="020B0604020202020204" pitchFamily="34" charset="0"/>
                <a:cs typeface="Arial" panose="020B0604020202020204" pitchFamily="34" charset="0"/>
              </a:rPr>
              <a:t>prioritise</a:t>
            </a:r>
            <a:r>
              <a:rPr lang="en-US" sz="2400" dirty="0">
                <a:latin typeface="Arial" panose="020B0604020202020204" pitchFamily="34" charset="0"/>
                <a:cs typeface="Arial" panose="020B0604020202020204" pitchFamily="34" charset="0"/>
              </a:rPr>
              <a:t> the most important tasks first. By keeping the following three steps of effective time management in mind, you will be able to plan your time effectively: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Preparation;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Action; and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Reflection.</a:t>
            </a:r>
          </a:p>
        </p:txBody>
      </p:sp>
    </p:spTree>
    <p:extLst>
      <p:ext uri="{BB962C8B-B14F-4D97-AF65-F5344CB8AC3E}">
        <p14:creationId xmlns:p14="http://schemas.microsoft.com/office/powerpoint/2010/main" val="1492249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Interviews can be used for many different purposes. The type of interview will determine the type of communication that will take place.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11: Interviews and communication</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8260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11: Interviews and communication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COMMUNICATION</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Communication during an interview must be relevant to the situation. Formal interviews will need a formal approach and formal communication style. During the interview, clear communication is important. If there are technical terms that are discussed, the interviewee must explain them. The person conducting the interview may ask questions for clarity.</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597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11: Interviews and communication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INTERVIEW INTERACTIONS</a:t>
            </a:r>
            <a:endParaRPr lang="en-GB" sz="2400" b="1" dirty="0">
              <a:solidFill>
                <a:schemeClr val="accent2"/>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5B82660-D12B-62BE-55D8-539972062051}"/>
              </a:ext>
            </a:extLst>
          </p:cNvPr>
          <p:cNvGraphicFramePr>
            <a:graphicFrameLocks noGrp="1"/>
          </p:cNvGraphicFramePr>
          <p:nvPr>
            <p:extLst>
              <p:ext uri="{D42A27DB-BD31-4B8C-83A1-F6EECF244321}">
                <p14:modId xmlns:p14="http://schemas.microsoft.com/office/powerpoint/2010/main" val="122138107"/>
              </p:ext>
            </p:extLst>
          </p:nvPr>
        </p:nvGraphicFramePr>
        <p:xfrm>
          <a:off x="793375" y="2485766"/>
          <a:ext cx="10596284" cy="3672840"/>
        </p:xfrm>
        <a:graphic>
          <a:graphicData uri="http://schemas.openxmlformats.org/drawingml/2006/table">
            <a:tbl>
              <a:tblPr firstRow="1" bandRow="1">
                <a:tableStyleId>{21E4AEA4-8DFA-4A89-87EB-49C32662AFE0}</a:tableStyleId>
              </a:tblPr>
              <a:tblGrid>
                <a:gridCol w="5298142">
                  <a:extLst>
                    <a:ext uri="{9D8B030D-6E8A-4147-A177-3AD203B41FA5}">
                      <a16:colId xmlns:a16="http://schemas.microsoft.com/office/drawing/2014/main" val="412111263"/>
                    </a:ext>
                  </a:extLst>
                </a:gridCol>
                <a:gridCol w="5298142">
                  <a:extLst>
                    <a:ext uri="{9D8B030D-6E8A-4147-A177-3AD203B41FA5}">
                      <a16:colId xmlns:a16="http://schemas.microsoft.com/office/drawing/2014/main" val="330175943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lt1"/>
                          </a:solidFill>
                          <a:effectLst/>
                          <a:latin typeface="+mn-lt"/>
                          <a:ea typeface="+mn-ea"/>
                          <a:cs typeface="+mn-cs"/>
                        </a:rPr>
                        <a:t>Guidelines for the interviewer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lt1"/>
                          </a:solidFill>
                          <a:effectLst/>
                          <a:latin typeface="+mn-lt"/>
                          <a:ea typeface="+mn-ea"/>
                          <a:cs typeface="+mn-cs"/>
                        </a:rPr>
                        <a:t>Guidelines for the interviewee</a:t>
                      </a:r>
                    </a:p>
                  </a:txBody>
                  <a:tcPr/>
                </a:tc>
                <a:extLst>
                  <a:ext uri="{0D108BD9-81ED-4DB2-BD59-A6C34878D82A}">
                    <a16:rowId xmlns:a16="http://schemas.microsoft.com/office/drawing/2014/main" val="16308470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Put the interviewee at 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Be punctual and dress appropriately.</a:t>
                      </a:r>
                    </a:p>
                  </a:txBody>
                  <a:tcPr/>
                </a:tc>
                <a:extLst>
                  <a:ext uri="{0D108BD9-81ED-4DB2-BD59-A6C34878D82A}">
                    <a16:rowId xmlns:a16="http://schemas.microsoft.com/office/drawing/2014/main" val="77189980"/>
                  </a:ext>
                </a:extLst>
              </a:tr>
              <a:tr h="370840">
                <a:tc>
                  <a:txBody>
                    <a:bodyPr/>
                    <a:lstStyle/>
                    <a:p>
                      <a:r>
                        <a:rPr lang="en-ZA" sz="1800" kern="1200" dirty="0">
                          <a:solidFill>
                            <a:schemeClr val="dk1"/>
                          </a:solidFill>
                          <a:effectLst/>
                          <a:latin typeface="+mn-lt"/>
                          <a:ea typeface="+mn-ea"/>
                          <a:cs typeface="+mn-cs"/>
                        </a:rPr>
                        <a:t>Be prepared for the interview by having a copy of the CV, questions and the job advertisement at hand.</a:t>
                      </a:r>
                    </a:p>
                  </a:txBody>
                  <a:tcPr/>
                </a:tc>
                <a:tc>
                  <a:txBody>
                    <a:bodyPr/>
                    <a:lstStyle/>
                    <a:p>
                      <a:r>
                        <a:rPr lang="en-ZA" sz="1800" kern="1200" dirty="0">
                          <a:solidFill>
                            <a:schemeClr val="dk1"/>
                          </a:solidFill>
                          <a:effectLst/>
                          <a:latin typeface="+mn-lt"/>
                          <a:ea typeface="+mn-ea"/>
                          <a:cs typeface="+mn-cs"/>
                        </a:rPr>
                        <a:t>Do some research on the company before coming to the interview.</a:t>
                      </a:r>
                    </a:p>
                  </a:txBody>
                  <a:tcPr/>
                </a:tc>
                <a:extLst>
                  <a:ext uri="{0D108BD9-81ED-4DB2-BD59-A6C34878D82A}">
                    <a16:rowId xmlns:a16="http://schemas.microsoft.com/office/drawing/2014/main" val="20467318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Behave in a professional manner.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Be prepared (think of questions that you may be asked</a:t>
                      </a:r>
                    </a:p>
                  </a:txBody>
                  <a:tcPr/>
                </a:tc>
                <a:extLst>
                  <a:ext uri="{0D108BD9-81ED-4DB2-BD59-A6C34878D82A}">
                    <a16:rowId xmlns:a16="http://schemas.microsoft.com/office/drawing/2014/main" val="528427514"/>
                  </a:ext>
                </a:extLst>
              </a:tr>
              <a:tr h="370840">
                <a:tc>
                  <a:txBody>
                    <a:bodyPr/>
                    <a:lstStyle/>
                    <a:p>
                      <a:r>
                        <a:rPr lang="en-ZA" sz="1800" kern="1200" dirty="0">
                          <a:solidFill>
                            <a:schemeClr val="dk1"/>
                          </a:solidFill>
                          <a:effectLst/>
                          <a:latin typeface="+mn-lt"/>
                          <a:ea typeface="+mn-ea"/>
                          <a:cs typeface="+mn-cs"/>
                        </a:rPr>
                        <a:t>Allow the interviewee the chance to ask</a:t>
                      </a:r>
                    </a:p>
                    <a:p>
                      <a:r>
                        <a:rPr lang="en-ZA" sz="1800" kern="1200" dirty="0">
                          <a:solidFill>
                            <a:schemeClr val="dk1"/>
                          </a:solidFill>
                          <a:effectLst/>
                          <a:latin typeface="+mn-lt"/>
                          <a:ea typeface="+mn-ea"/>
                          <a:cs typeface="+mn-cs"/>
                        </a:rPr>
                        <a:t>questions.</a:t>
                      </a:r>
                    </a:p>
                  </a:txBody>
                  <a:tcPr/>
                </a:tc>
                <a:tc>
                  <a:txBody>
                    <a:bodyPr/>
                    <a:lstStyle/>
                    <a:p>
                      <a:r>
                        <a:rPr lang="en-ZA" sz="1800" kern="1200" dirty="0">
                          <a:solidFill>
                            <a:schemeClr val="dk1"/>
                          </a:solidFill>
                          <a:effectLst/>
                          <a:latin typeface="+mn-lt"/>
                          <a:ea typeface="+mn-ea"/>
                          <a:cs typeface="+mn-cs"/>
                        </a:rPr>
                        <a:t>Have relevant documentation with you that you were asked to bring to the interview.</a:t>
                      </a:r>
                    </a:p>
                  </a:txBody>
                  <a:tcPr/>
                </a:tc>
                <a:extLst>
                  <a:ext uri="{0D108BD9-81ED-4DB2-BD59-A6C34878D82A}">
                    <a16:rowId xmlns:a16="http://schemas.microsoft.com/office/drawing/2014/main" val="3120911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Take notes during the interview.</a:t>
                      </a:r>
                    </a:p>
                  </a:txBody>
                  <a:tcPr/>
                </a:tc>
                <a:tc>
                  <a:txBody>
                    <a:bodyPr/>
                    <a:lstStyle/>
                    <a:p>
                      <a:r>
                        <a:rPr lang="en-ZA" sz="1800" kern="1200" dirty="0">
                          <a:solidFill>
                            <a:schemeClr val="dk1"/>
                          </a:solidFill>
                          <a:effectLst/>
                          <a:latin typeface="+mn-lt"/>
                          <a:ea typeface="+mn-ea"/>
                          <a:cs typeface="+mn-cs"/>
                        </a:rPr>
                        <a:t>Ask questions for clarity if you don’t understand something.</a:t>
                      </a:r>
                    </a:p>
                  </a:txBody>
                  <a:tcPr/>
                </a:tc>
                <a:extLst>
                  <a:ext uri="{0D108BD9-81ED-4DB2-BD59-A6C34878D82A}">
                    <a16:rowId xmlns:a16="http://schemas.microsoft.com/office/drawing/2014/main" val="2203573364"/>
                  </a:ext>
                </a:extLst>
              </a:tr>
              <a:tr h="370840">
                <a:tc>
                  <a:txBody>
                    <a:bodyPr/>
                    <a:lstStyle/>
                    <a:p>
                      <a:r>
                        <a:rPr lang="en-ZA" sz="1800" kern="1200" dirty="0">
                          <a:solidFill>
                            <a:schemeClr val="dk1"/>
                          </a:solidFill>
                          <a:effectLst/>
                          <a:latin typeface="+mn-lt"/>
                          <a:ea typeface="+mn-ea"/>
                          <a:cs typeface="+mn-cs"/>
                        </a:rPr>
                        <a:t>Let the interviewee know what the next</a:t>
                      </a:r>
                    </a:p>
                    <a:p>
                      <a:r>
                        <a:rPr lang="en-ZA" sz="1800" kern="1200" dirty="0">
                          <a:solidFill>
                            <a:schemeClr val="dk1"/>
                          </a:solidFill>
                          <a:effectLst/>
                          <a:latin typeface="+mn-lt"/>
                          <a:ea typeface="+mn-ea"/>
                          <a:cs typeface="+mn-cs"/>
                        </a:rPr>
                        <a:t>steps are after the interview.</a:t>
                      </a:r>
                    </a:p>
                  </a:txBody>
                  <a:tcPr/>
                </a:tc>
                <a:tc>
                  <a:txBody>
                    <a:bodyPr/>
                    <a:lstStyle/>
                    <a:p>
                      <a:r>
                        <a:rPr lang="en-ZA" sz="1800" kern="1200" dirty="0">
                          <a:solidFill>
                            <a:schemeClr val="dk1"/>
                          </a:solidFill>
                          <a:effectLst/>
                          <a:latin typeface="+mn-lt"/>
                          <a:ea typeface="+mn-ea"/>
                          <a:cs typeface="+mn-cs"/>
                        </a:rPr>
                        <a:t>Prepare questions that you want to ask if given the opportunity.</a:t>
                      </a:r>
                    </a:p>
                  </a:txBody>
                  <a:tcPr/>
                </a:tc>
                <a:extLst>
                  <a:ext uri="{0D108BD9-81ED-4DB2-BD59-A6C34878D82A}">
                    <a16:rowId xmlns:a16="http://schemas.microsoft.com/office/drawing/2014/main" val="2567900124"/>
                  </a:ext>
                </a:extLst>
              </a:tr>
            </a:tbl>
          </a:graphicData>
        </a:graphic>
      </p:graphicFrame>
    </p:spTree>
    <p:extLst>
      <p:ext uri="{BB962C8B-B14F-4D97-AF65-F5344CB8AC3E}">
        <p14:creationId xmlns:p14="http://schemas.microsoft.com/office/powerpoint/2010/main" val="446927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Effective teams mean that together you will be able to achieve success and reach your goals. Being part of a good team means that you are able to communicate well and collaborate.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12: Teamwork</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395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12: Teamwork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WORKING EFFECTIVELY AS A MEMBER OF A TEAM</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Working effectively as a team is important for several reasons. Teams are formed to achieve specific objectives, and when team members collaborate effectively, they are able to use their strengths for the benefit of the whole team.</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70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12: Teamwork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IMPORTANCE OF WORKING EFFECTIVELY AS A TEAM MEMBER</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Working effectively as team is important for a number of reasons: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Achieving common goals;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Bringing </a:t>
            </a:r>
            <a:r>
              <a:rPr lang="en-ZA" sz="2400" dirty="0">
                <a:latin typeface="Arial" panose="020B0604020202020204" pitchFamily="34" charset="0"/>
                <a:cs typeface="Arial" panose="020B0604020202020204" pitchFamily="34" charset="0"/>
              </a:rPr>
              <a:t>different and diverse perspectives;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Effective and productive delivery of task</a:t>
            </a:r>
            <a:r>
              <a:rPr lang="en-US" sz="2400" dirty="0">
                <a:latin typeface="Arial" panose="020B0604020202020204" pitchFamily="34" charset="0"/>
                <a:cs typeface="Arial" panose="020B0604020202020204" pitchFamily="34" charset="0"/>
              </a:rPr>
              <a: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Growth and development;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Problem solving and critical thinking.</a:t>
            </a:r>
          </a:p>
        </p:txBody>
      </p:sp>
    </p:spTree>
    <p:extLst>
      <p:ext uri="{BB962C8B-B14F-4D97-AF65-F5344CB8AC3E}">
        <p14:creationId xmlns:p14="http://schemas.microsoft.com/office/powerpoint/2010/main" val="1793726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12: Teamwork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ROLES WITHIN A TEAM</a:t>
            </a:r>
          </a:p>
          <a:p>
            <a:pPr>
              <a:lnSpc>
                <a:spcPct val="150000"/>
              </a:lnSpc>
            </a:pPr>
            <a:r>
              <a:rPr lang="en-US" sz="2400" dirty="0">
                <a:latin typeface="Arial" panose="020B0604020202020204" pitchFamily="34" charset="0"/>
                <a:cs typeface="Arial" panose="020B0604020202020204" pitchFamily="34" charset="0"/>
              </a:rPr>
              <a:t>Team members have two distinct roles in a team. These are defined as a functional role and a team role. A functional role is the role you fulfil in the team based on your profession or knowledge. A team role is determined by the personality or characteristic of the person and how they interact in the team.</a:t>
            </a:r>
          </a:p>
        </p:txBody>
      </p:sp>
    </p:spTree>
    <p:extLst>
      <p:ext uri="{BB962C8B-B14F-4D97-AF65-F5344CB8AC3E}">
        <p14:creationId xmlns:p14="http://schemas.microsoft.com/office/powerpoint/2010/main" val="314784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ACTIONS AND REACTIONS (WORK, HOME, OCCUPATION &amp; LEISURE)</a:t>
            </a:r>
          </a:p>
          <a:p>
            <a:pPr>
              <a:lnSpc>
                <a:spcPct val="150000"/>
              </a:lnSpc>
            </a:pPr>
            <a:r>
              <a:rPr lang="en-ZA" sz="2400" dirty="0">
                <a:latin typeface="Arial" panose="020B0604020202020204" pitchFamily="34" charset="0"/>
                <a:cs typeface="Arial" panose="020B0604020202020204" pitchFamily="34" charset="0"/>
              </a:rPr>
              <a:t>Your actions and reactions depend on various factors, such as your personality, your background, your culture, your past experiences and your emotional state. Actions and reactions are complex and can be influenced by a number of situations.</a:t>
            </a:r>
          </a:p>
        </p:txBody>
      </p:sp>
    </p:spTree>
    <p:extLst>
      <p:ext uri="{BB962C8B-B14F-4D97-AF65-F5344CB8AC3E}">
        <p14:creationId xmlns:p14="http://schemas.microsoft.com/office/powerpoint/2010/main" val="1541637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12: Teamwork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WHAT MAKES A TEAM EFFECTIVE?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that everyone in the team contributes ideas and suggestions.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Have respect for diverse and different opinions.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Be flexible and respect the team’s decisions.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Make sure that you fulfil your tasks and role in the team. Don’t let your team down.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Listen, ask questions, participate and contribute.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Care about your team.</a:t>
            </a:r>
          </a:p>
        </p:txBody>
      </p:sp>
    </p:spTree>
    <p:extLst>
      <p:ext uri="{BB962C8B-B14F-4D97-AF65-F5344CB8AC3E}">
        <p14:creationId xmlns:p14="http://schemas.microsoft.com/office/powerpoint/2010/main" val="4037017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12: Teamwork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7077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STAGES OF DEVELOPMENT IN A TEAM</a:t>
            </a:r>
          </a:p>
          <a:p>
            <a:pPr>
              <a:lnSpc>
                <a:spcPct val="150000"/>
              </a:lnSpc>
            </a:pPr>
            <a:r>
              <a:rPr lang="en-US" sz="2400" b="1" dirty="0">
                <a:latin typeface="Arial" panose="020B0604020202020204" pitchFamily="34" charset="0"/>
                <a:cs typeface="Arial" panose="020B0604020202020204" pitchFamily="34" charset="0"/>
              </a:rPr>
              <a:t>Forming</a:t>
            </a:r>
            <a:r>
              <a:rPr lang="en-US" sz="2400" dirty="0">
                <a:latin typeface="Arial" panose="020B0604020202020204" pitchFamily="34" charset="0"/>
                <a:cs typeface="Arial" panose="020B0604020202020204" pitchFamily="34" charset="0"/>
              </a:rPr>
              <a:t>: This is when a team is formed and the members start to work out their role in the group.</a:t>
            </a:r>
          </a:p>
          <a:p>
            <a:pPr>
              <a:lnSpc>
                <a:spcPct val="150000"/>
              </a:lnSpc>
            </a:pPr>
            <a:r>
              <a:rPr lang="en-ZA" sz="2400" b="1" dirty="0">
                <a:solidFill>
                  <a:srgbClr val="141413"/>
                </a:solidFill>
                <a:effectLst/>
                <a:latin typeface="Helvetica" pitchFamily="2" charset="0"/>
              </a:rPr>
              <a:t>Storming</a:t>
            </a:r>
            <a:r>
              <a:rPr lang="en-ZA" sz="2400" b="1" dirty="0">
                <a:solidFill>
                  <a:srgbClr val="141413"/>
                </a:solidFill>
                <a:latin typeface="Helvetica" pitchFamily="2" charset="0"/>
              </a:rPr>
              <a:t>: </a:t>
            </a:r>
            <a:r>
              <a:rPr lang="en-ZA" sz="2400" dirty="0">
                <a:solidFill>
                  <a:srgbClr val="141413"/>
                </a:solidFill>
                <a:effectLst/>
                <a:latin typeface="Helvetica" pitchFamily="2" charset="0"/>
              </a:rPr>
              <a:t>A team will need to find its purpose and how it wants to move forward. </a:t>
            </a:r>
          </a:p>
          <a:p>
            <a:pPr>
              <a:lnSpc>
                <a:spcPct val="150000"/>
              </a:lnSpc>
            </a:pPr>
            <a:r>
              <a:rPr lang="en-ZA" sz="2400" b="1" dirty="0">
                <a:solidFill>
                  <a:srgbClr val="141413"/>
                </a:solidFill>
                <a:effectLst/>
                <a:latin typeface="Helvetica" pitchFamily="2" charset="0"/>
              </a:rPr>
              <a:t>Norming: </a:t>
            </a:r>
            <a:r>
              <a:rPr lang="en-ZA" sz="2400" dirty="0">
                <a:solidFill>
                  <a:srgbClr val="141413"/>
                </a:solidFill>
                <a:effectLst/>
                <a:latin typeface="Helvetica" pitchFamily="2" charset="0"/>
              </a:rPr>
              <a:t>The team starts to get into a rhythm and finds its purpose and common goal.</a:t>
            </a:r>
          </a:p>
          <a:p>
            <a:pPr>
              <a:lnSpc>
                <a:spcPct val="150000"/>
              </a:lnSpc>
            </a:pPr>
            <a:r>
              <a:rPr lang="en-ZA" sz="2400" b="1" dirty="0">
                <a:solidFill>
                  <a:srgbClr val="141413"/>
                </a:solidFill>
                <a:effectLst/>
                <a:latin typeface="Helvetica" pitchFamily="2" charset="0"/>
              </a:rPr>
              <a:t>Performing</a:t>
            </a:r>
            <a:r>
              <a:rPr lang="en-ZA" sz="2400" b="1" dirty="0">
                <a:solidFill>
                  <a:srgbClr val="141413"/>
                </a:solidFill>
                <a:latin typeface="Helvetica" pitchFamily="2" charset="0"/>
              </a:rPr>
              <a:t>: </a:t>
            </a:r>
            <a:r>
              <a:rPr lang="en-ZA" sz="2400" dirty="0">
                <a:solidFill>
                  <a:srgbClr val="141413"/>
                </a:solidFill>
                <a:effectLst/>
                <a:latin typeface="Helvetica" pitchFamily="2" charset="0"/>
              </a:rPr>
              <a:t>The team is now able to produce and achieve its goals.</a:t>
            </a:r>
          </a:p>
        </p:txBody>
      </p:sp>
    </p:spTree>
    <p:extLst>
      <p:ext uri="{BB962C8B-B14F-4D97-AF65-F5344CB8AC3E}">
        <p14:creationId xmlns:p14="http://schemas.microsoft.com/office/powerpoint/2010/main" val="3653205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12: Teamwork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CHARACTERISTICS OF HIGH-PERFORMANCE TEAMS</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The team leadership is empowering and creates opportunities for idea generation, creativity and innovation.</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All members of the team have a shared responsibility. The success of the team is a collective approach.</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There is a high level of trust and communication is open and honest.</a:t>
            </a:r>
          </a:p>
          <a:p>
            <a:pPr marL="342900" indent="-342900">
              <a:lnSpc>
                <a:spcPct val="150000"/>
              </a:lnSpc>
              <a:buFont typeface="Arial" panose="020B0604020202020204" pitchFamily="34" charset="0"/>
              <a:buChar char="•"/>
            </a:pPr>
            <a:r>
              <a:rPr lang="en-ZA" sz="2400" dirty="0">
                <a:solidFill>
                  <a:srgbClr val="141413"/>
                </a:solidFill>
                <a:effectLst/>
                <a:latin typeface="Helvetica" pitchFamily="2" charset="0"/>
              </a:rPr>
              <a:t>There is a vision and a focus on future goals and opportunities for growth and development.</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741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Problem solving and critical thinking are very closely related. They are the kinds of skills that employers will want to have in their employees. Problem solving and critical thinking are how information, challenges and research are used to solve problems and find effective and efficient solutions for a company.</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13: Problem solving and critical thinking</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32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13: Problem solving and critical thinking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PROBLEM SOLVING</a:t>
            </a:r>
          </a:p>
          <a:p>
            <a:pPr>
              <a:lnSpc>
                <a:spcPct val="150000"/>
              </a:lnSpc>
            </a:pPr>
            <a:r>
              <a:rPr lang="en-ZA" sz="2400" dirty="0">
                <a:latin typeface="Arial" panose="020B0604020202020204" pitchFamily="34" charset="0"/>
                <a:cs typeface="Arial" panose="020B0604020202020204" pitchFamily="34" charset="0"/>
              </a:rPr>
              <a:t>Problem solving is a set of steps or a process to try to solve a specific problem or challenge.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331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13: Problem solving and critical thinking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CRITICAL THINKING</a:t>
            </a:r>
          </a:p>
          <a:p>
            <a:pPr>
              <a:lnSpc>
                <a:spcPct val="150000"/>
              </a:lnSpc>
            </a:pPr>
            <a:r>
              <a:rPr lang="en-ZA" sz="2400" dirty="0">
                <a:latin typeface="Arial" panose="020B0604020202020204" pitchFamily="34" charset="0"/>
                <a:cs typeface="Arial" panose="020B0604020202020204" pitchFamily="34" charset="0"/>
              </a:rPr>
              <a:t>Critical thinking is a skill that can be incorporated into all your activities (work, home, family, personal relationships). This is a habit of looking at all the options to find ways for continuous improvement. The difference between problem solving and critical thinking is that problem solving is normally focused on a specific problem, where critical thinking is a way of looking at the world.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817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health and safety of all employees and customers is an important responsibility of any company. Policies and procedures must be in place to ensure the health and safety of everyone in the company or who visit the company. Health and safety is the responsibility of everyone in the company and everyone has their own role to play.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Topic 14: Beat Covid-19</a:t>
            </a:r>
          </a:p>
          <a:p>
            <a:pPr lvl="1" algn="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099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Topic 14: Beat Covid-19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POTENTIAL HAZARDOUS ENVIRONMENTS THAT COULD CAUSE THE SPREAD OF DISEASES</a:t>
            </a:r>
          </a:p>
          <a:p>
            <a:pPr>
              <a:lnSpc>
                <a:spcPct val="150000"/>
              </a:lnSpc>
            </a:pPr>
            <a:r>
              <a:rPr lang="en-ZA" sz="2400">
                <a:latin typeface="Arial" panose="020B0604020202020204" pitchFamily="34" charset="0"/>
                <a:cs typeface="Arial" panose="020B0604020202020204" pitchFamily="34" charset="0"/>
              </a:rPr>
              <a:t>It </a:t>
            </a:r>
            <a:r>
              <a:rPr lang="en-ZA" sz="2400" dirty="0">
                <a:latin typeface="Arial" panose="020B0604020202020204" pitchFamily="34" charset="0"/>
                <a:cs typeface="Arial" panose="020B0604020202020204" pitchFamily="34" charset="0"/>
              </a:rPr>
              <a:t>is important to apply universal precautions in emergency situations where there is blood or other body fluids. When body fluids are present, it is important to wear protective gloves and a mask. Make sure that all bandages or other items with body fluids are disposed of carefully.</a:t>
            </a:r>
          </a:p>
        </p:txBody>
      </p:sp>
    </p:spTree>
    <p:extLst>
      <p:ext uri="{BB962C8B-B14F-4D97-AF65-F5344CB8AC3E}">
        <p14:creationId xmlns:p14="http://schemas.microsoft.com/office/powerpoint/2010/main" val="218043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ROLES AND RESPONSIBILITIES (WORK, HOME, OCCUPATION AND LEISURE)</a:t>
            </a:r>
          </a:p>
          <a:p>
            <a:pPr>
              <a:lnSpc>
                <a:spcPct val="150000"/>
              </a:lnSpc>
            </a:pPr>
            <a:r>
              <a:rPr lang="en-ZA" sz="2400" dirty="0">
                <a:latin typeface="Arial" panose="020B0604020202020204" pitchFamily="34" charset="0"/>
                <a:cs typeface="Arial" panose="020B0604020202020204" pitchFamily="34" charset="0"/>
              </a:rPr>
              <a:t>As individuals, members of a family or a community or employees we all have certain roles and responsibilities to fulfil. Your roles and responsibilities must be balanced so that they positively influence your overall well-being and quality of life.</a:t>
            </a:r>
          </a:p>
        </p:txBody>
      </p:sp>
    </p:spTree>
    <p:extLst>
      <p:ext uri="{BB962C8B-B14F-4D97-AF65-F5344CB8AC3E}">
        <p14:creationId xmlns:p14="http://schemas.microsoft.com/office/powerpoint/2010/main" val="144865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ROLES AND RESPONSIBILITIES: WORK</a:t>
            </a:r>
          </a:p>
          <a:p>
            <a:pPr>
              <a:lnSpc>
                <a:spcPct val="150000"/>
              </a:lnSpc>
            </a:pPr>
            <a:r>
              <a:rPr lang="en-ZA" sz="2400" dirty="0">
                <a:latin typeface="Arial" panose="020B0604020202020204" pitchFamily="34" charset="0"/>
                <a:cs typeface="Arial" panose="020B0604020202020204" pitchFamily="34" charset="0"/>
              </a:rPr>
              <a:t>Specific tasks related to your job are the tasks you need to complete or projects that you need to finish. An important responsibility in terms of work commitments is to ensure that you complete what is expected of you.</a:t>
            </a:r>
          </a:p>
          <a:p>
            <a:pPr>
              <a:lnSpc>
                <a:spcPct val="150000"/>
              </a:lnSpc>
            </a:pPr>
            <a:r>
              <a:rPr lang="en-ZA" sz="2400" dirty="0">
                <a:latin typeface="Arial" panose="020B0604020202020204" pitchFamily="34" charset="0"/>
                <a:cs typeface="Arial" panose="020B0604020202020204" pitchFamily="34" charset="0"/>
              </a:rPr>
              <a:t>It is important to contribute to the team at your place of work and to ensure that you communicate clearly and listen to instructions. In a work situation, it is an important responsibility to meet deadlines that you are given.</a:t>
            </a:r>
          </a:p>
        </p:txBody>
      </p:sp>
    </p:spTree>
    <p:extLst>
      <p:ext uri="{BB962C8B-B14F-4D97-AF65-F5344CB8AC3E}">
        <p14:creationId xmlns:p14="http://schemas.microsoft.com/office/powerpoint/2010/main" val="19061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Topic 1: Why work and why you matter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ROLES AND RESPONSIBILITIES: HOME</a:t>
            </a:r>
          </a:p>
          <a:p>
            <a:pPr>
              <a:lnSpc>
                <a:spcPct val="150000"/>
              </a:lnSpc>
            </a:pPr>
            <a:r>
              <a:rPr lang="en-ZA" sz="2400" dirty="0">
                <a:latin typeface="Arial" panose="020B0604020202020204" pitchFamily="34" charset="0"/>
                <a:cs typeface="Arial" panose="020B0604020202020204" pitchFamily="34" charset="0"/>
              </a:rPr>
              <a:t>If you live alone or with your nuclear family or even an extended family, it is important to make sure that you meet the responsibilities and fulfil the roles that are expected of you in your home environment. Part of these roles and responsibilities is to ensure that household chores and relevant maintenance are done. There are financial responsibilities as well, such as ensuring that the rent and other accounts are paid.</a:t>
            </a:r>
          </a:p>
        </p:txBody>
      </p:sp>
    </p:spTree>
    <p:extLst>
      <p:ext uri="{BB962C8B-B14F-4D97-AF65-F5344CB8AC3E}">
        <p14:creationId xmlns:p14="http://schemas.microsoft.com/office/powerpoint/2010/main" val="2325946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72163</TotalTime>
  <Words>5045</Words>
  <Application>Microsoft Macintosh PowerPoint</Application>
  <PresentationFormat>Widescreen</PresentationFormat>
  <Paragraphs>359</Paragraphs>
  <Slides>67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Brandon Grotesque Medium</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335</cp:revision>
  <dcterms:created xsi:type="dcterms:W3CDTF">2018-09-18T08:47:31Z</dcterms:created>
  <dcterms:modified xsi:type="dcterms:W3CDTF">2024-07-30T13:44:53Z</dcterms:modified>
</cp:coreProperties>
</file>