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9"/>
  </p:notesMasterIdLst>
  <p:sldIdLst>
    <p:sldId id="256" r:id="rId2"/>
    <p:sldId id="314" r:id="rId3"/>
    <p:sldId id="452" r:id="rId4"/>
    <p:sldId id="453" r:id="rId5"/>
    <p:sldId id="454" r:id="rId6"/>
    <p:sldId id="455" r:id="rId7"/>
    <p:sldId id="550" r:id="rId8"/>
    <p:sldId id="551" r:id="rId9"/>
    <p:sldId id="456" r:id="rId10"/>
    <p:sldId id="552" r:id="rId11"/>
    <p:sldId id="457" r:id="rId12"/>
    <p:sldId id="458" r:id="rId13"/>
    <p:sldId id="459" r:id="rId14"/>
    <p:sldId id="460" r:id="rId15"/>
    <p:sldId id="461" r:id="rId16"/>
    <p:sldId id="463" r:id="rId17"/>
    <p:sldId id="464" r:id="rId18"/>
    <p:sldId id="466" r:id="rId19"/>
    <p:sldId id="553" r:id="rId20"/>
    <p:sldId id="467" r:id="rId21"/>
    <p:sldId id="468" r:id="rId22"/>
    <p:sldId id="469" r:id="rId23"/>
    <p:sldId id="446" r:id="rId24"/>
    <p:sldId id="470" r:id="rId25"/>
    <p:sldId id="471" r:id="rId26"/>
    <p:sldId id="554" r:id="rId27"/>
    <p:sldId id="472" r:id="rId28"/>
    <p:sldId id="474" r:id="rId29"/>
    <p:sldId id="475" r:id="rId30"/>
    <p:sldId id="477" r:id="rId31"/>
    <p:sldId id="478" r:id="rId32"/>
    <p:sldId id="480" r:id="rId33"/>
    <p:sldId id="481" r:id="rId34"/>
    <p:sldId id="482" r:id="rId35"/>
    <p:sldId id="483" r:id="rId36"/>
    <p:sldId id="555" r:id="rId37"/>
    <p:sldId id="556" r:id="rId38"/>
    <p:sldId id="485" r:id="rId39"/>
    <p:sldId id="486" r:id="rId40"/>
    <p:sldId id="487" r:id="rId41"/>
    <p:sldId id="488" r:id="rId42"/>
    <p:sldId id="489" r:id="rId43"/>
    <p:sldId id="490" r:id="rId44"/>
    <p:sldId id="491" r:id="rId45"/>
    <p:sldId id="492" r:id="rId46"/>
    <p:sldId id="493" r:id="rId47"/>
    <p:sldId id="494" r:id="rId48"/>
    <p:sldId id="495" r:id="rId49"/>
    <p:sldId id="496" r:id="rId50"/>
    <p:sldId id="497" r:id="rId51"/>
    <p:sldId id="498" r:id="rId52"/>
    <p:sldId id="499" r:id="rId53"/>
    <p:sldId id="501" r:id="rId54"/>
    <p:sldId id="502" r:id="rId55"/>
    <p:sldId id="503" r:id="rId56"/>
    <p:sldId id="505" r:id="rId57"/>
    <p:sldId id="506" r:id="rId58"/>
    <p:sldId id="507" r:id="rId59"/>
    <p:sldId id="508" r:id="rId60"/>
    <p:sldId id="447" r:id="rId61"/>
    <p:sldId id="510" r:id="rId62"/>
    <p:sldId id="511" r:id="rId63"/>
    <p:sldId id="512" r:id="rId64"/>
    <p:sldId id="557" r:id="rId65"/>
    <p:sldId id="558" r:id="rId66"/>
    <p:sldId id="559" r:id="rId67"/>
    <p:sldId id="513" r:id="rId68"/>
    <p:sldId id="514" r:id="rId69"/>
    <p:sldId id="515" r:id="rId70"/>
    <p:sldId id="516" r:id="rId71"/>
    <p:sldId id="517" r:id="rId72"/>
    <p:sldId id="518" r:id="rId73"/>
    <p:sldId id="519" r:id="rId74"/>
    <p:sldId id="520" r:id="rId75"/>
    <p:sldId id="521" r:id="rId76"/>
    <p:sldId id="522" r:id="rId77"/>
    <p:sldId id="523" r:id="rId78"/>
    <p:sldId id="524" r:id="rId79"/>
    <p:sldId id="525" r:id="rId80"/>
    <p:sldId id="560" r:id="rId81"/>
    <p:sldId id="561" r:id="rId82"/>
    <p:sldId id="526" r:id="rId83"/>
    <p:sldId id="527" r:id="rId84"/>
    <p:sldId id="528" r:id="rId85"/>
    <p:sldId id="529" r:id="rId86"/>
    <p:sldId id="530" r:id="rId87"/>
    <p:sldId id="531" r:id="rId88"/>
    <p:sldId id="532" r:id="rId89"/>
    <p:sldId id="534" r:id="rId90"/>
    <p:sldId id="535" r:id="rId91"/>
    <p:sldId id="448" r:id="rId92"/>
    <p:sldId id="537" r:id="rId93"/>
    <p:sldId id="538" r:id="rId94"/>
    <p:sldId id="539" r:id="rId95"/>
    <p:sldId id="540" r:id="rId96"/>
    <p:sldId id="541" r:id="rId97"/>
    <p:sldId id="542" r:id="rId98"/>
    <p:sldId id="543" r:id="rId99"/>
    <p:sldId id="544" r:id="rId100"/>
    <p:sldId id="545" r:id="rId101"/>
    <p:sldId id="546" r:id="rId102"/>
    <p:sldId id="547" r:id="rId103"/>
    <p:sldId id="548" r:id="rId104"/>
    <p:sldId id="562" r:id="rId105"/>
    <p:sldId id="549" r:id="rId106"/>
    <p:sldId id="563" r:id="rId107"/>
    <p:sldId id="564" r:id="rId10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58"/>
    <p:restoredTop sz="94563"/>
  </p:normalViewPr>
  <p:slideViewPr>
    <p:cSldViewPr snapToGrid="0" snapToObjects="1">
      <p:cViewPr varScale="1">
        <p:scale>
          <a:sx n="41" d="100"/>
          <a:sy n="41" d="100"/>
        </p:scale>
        <p:origin x="208" y="142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6CA953-F36A-7745-8BCA-30559A3D510C}" type="datetimeFigureOut">
              <a:rPr lang="en-GB" smtClean="0"/>
              <a:t>21/08/2025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855403-8A3A-DA4F-934B-8B456A5D664E}" type="slidenum">
              <a:rPr lang="en-GB" smtClean="0"/>
              <a:t>‹#›</a:t>
            </a:fld>
            <a:endParaRPr lang="en-GB"/>
          </a:p>
        </p:txBody>
      </p:sp>
    </p:spTree>
    <p:extLst>
      <p:ext uri="{BB962C8B-B14F-4D97-AF65-F5344CB8AC3E}">
        <p14:creationId xmlns:p14="http://schemas.microsoft.com/office/powerpoint/2010/main" val="3411057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855403-8A3A-DA4F-934B-8B456A5D664E}" type="slidenum">
              <a:rPr lang="en-GB" smtClean="0"/>
              <a:t>1</a:t>
            </a:fld>
            <a:endParaRPr lang="en-GB"/>
          </a:p>
        </p:txBody>
      </p:sp>
    </p:spTree>
    <p:extLst>
      <p:ext uri="{BB962C8B-B14F-4D97-AF65-F5344CB8AC3E}">
        <p14:creationId xmlns:p14="http://schemas.microsoft.com/office/powerpoint/2010/main" val="664715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1C996-B2B9-5240-B316-5F32F694CD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9150061-F33B-1B4A-91E5-C949D034E9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685B5E1-A19B-704F-8702-F512E9442226}"/>
              </a:ext>
            </a:extLst>
          </p:cNvPr>
          <p:cNvSpPr>
            <a:spLocks noGrp="1"/>
          </p:cNvSpPr>
          <p:nvPr>
            <p:ph type="dt" sz="half" idx="10"/>
          </p:nvPr>
        </p:nvSpPr>
        <p:spPr/>
        <p:txBody>
          <a:bodyPr/>
          <a:lstStyle/>
          <a:p>
            <a:fld id="{6E9B9E68-4850-8440-9130-1569DB7DBD3D}" type="datetimeFigureOut">
              <a:rPr lang="en-GB" smtClean="0"/>
              <a:t>21/08/2025</a:t>
            </a:fld>
            <a:endParaRPr lang="en-GB"/>
          </a:p>
        </p:txBody>
      </p:sp>
      <p:sp>
        <p:nvSpPr>
          <p:cNvPr id="5" name="Footer Placeholder 4">
            <a:extLst>
              <a:ext uri="{FF2B5EF4-FFF2-40B4-BE49-F238E27FC236}">
                <a16:creationId xmlns:a16="http://schemas.microsoft.com/office/drawing/2014/main" id="{4DE411AE-BFF1-9A41-83A8-41AAE6C746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A59E9A-86AB-234B-9208-CBE0FF33772B}"/>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530424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51DE-1CDB-1F4B-BC0E-3B66D909FC8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EF3569-F8AB-9A4A-994A-749B93653A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E29316-AB93-C642-9A75-2F6D0AE98E05}"/>
              </a:ext>
            </a:extLst>
          </p:cNvPr>
          <p:cNvSpPr>
            <a:spLocks noGrp="1"/>
          </p:cNvSpPr>
          <p:nvPr>
            <p:ph type="dt" sz="half" idx="10"/>
          </p:nvPr>
        </p:nvSpPr>
        <p:spPr/>
        <p:txBody>
          <a:bodyPr/>
          <a:lstStyle/>
          <a:p>
            <a:fld id="{6E9B9E68-4850-8440-9130-1569DB7DBD3D}" type="datetimeFigureOut">
              <a:rPr lang="en-GB" smtClean="0"/>
              <a:t>21/08/2025</a:t>
            </a:fld>
            <a:endParaRPr lang="en-GB"/>
          </a:p>
        </p:txBody>
      </p:sp>
      <p:sp>
        <p:nvSpPr>
          <p:cNvPr id="5" name="Footer Placeholder 4">
            <a:extLst>
              <a:ext uri="{FF2B5EF4-FFF2-40B4-BE49-F238E27FC236}">
                <a16:creationId xmlns:a16="http://schemas.microsoft.com/office/drawing/2014/main" id="{C3B41DCC-FA20-DC41-8FAD-2CE86B5F0C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09FB14-979F-B449-9D48-74BE686816FB}"/>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258444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5250C3-D53E-A041-A9DB-1045605D2E0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8BA64DC-20F7-AD49-920F-A006498DE1F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99E27B-924A-0249-8B0C-E673A4375B98}"/>
              </a:ext>
            </a:extLst>
          </p:cNvPr>
          <p:cNvSpPr>
            <a:spLocks noGrp="1"/>
          </p:cNvSpPr>
          <p:nvPr>
            <p:ph type="dt" sz="half" idx="10"/>
          </p:nvPr>
        </p:nvSpPr>
        <p:spPr/>
        <p:txBody>
          <a:bodyPr/>
          <a:lstStyle/>
          <a:p>
            <a:fld id="{6E9B9E68-4850-8440-9130-1569DB7DBD3D}" type="datetimeFigureOut">
              <a:rPr lang="en-GB" smtClean="0"/>
              <a:t>21/08/2025</a:t>
            </a:fld>
            <a:endParaRPr lang="en-GB"/>
          </a:p>
        </p:txBody>
      </p:sp>
      <p:sp>
        <p:nvSpPr>
          <p:cNvPr id="5" name="Footer Placeholder 4">
            <a:extLst>
              <a:ext uri="{FF2B5EF4-FFF2-40B4-BE49-F238E27FC236}">
                <a16:creationId xmlns:a16="http://schemas.microsoft.com/office/drawing/2014/main" id="{F876B186-AD16-124B-BE89-F100238EF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7A8E32-8AA1-6E4A-8993-363D1F968077}"/>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676253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DF35-2610-7D4D-A15B-38E23A711C4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774792-A591-0C43-A39A-596364DDF4C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F12403-A56B-954C-A4E0-716C875DB96A}"/>
              </a:ext>
            </a:extLst>
          </p:cNvPr>
          <p:cNvSpPr>
            <a:spLocks noGrp="1"/>
          </p:cNvSpPr>
          <p:nvPr>
            <p:ph type="dt" sz="half" idx="10"/>
          </p:nvPr>
        </p:nvSpPr>
        <p:spPr/>
        <p:txBody>
          <a:bodyPr/>
          <a:lstStyle/>
          <a:p>
            <a:fld id="{6E9B9E68-4850-8440-9130-1569DB7DBD3D}" type="datetimeFigureOut">
              <a:rPr lang="en-GB" smtClean="0"/>
              <a:t>21/08/2025</a:t>
            </a:fld>
            <a:endParaRPr lang="en-GB"/>
          </a:p>
        </p:txBody>
      </p:sp>
      <p:sp>
        <p:nvSpPr>
          <p:cNvPr id="5" name="Footer Placeholder 4">
            <a:extLst>
              <a:ext uri="{FF2B5EF4-FFF2-40B4-BE49-F238E27FC236}">
                <a16:creationId xmlns:a16="http://schemas.microsoft.com/office/drawing/2014/main" id="{A7D762AB-59D0-F04F-8C34-35F2AECCAE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56A6CB-52D2-5B4D-B0FC-E5CA94A6915A}"/>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569762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B1E9E-6383-934F-A592-666F1B4772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955E675-05B5-8645-ABC3-CFFE91C188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9AC746-9B0D-AD4C-AA37-3E4813359926}"/>
              </a:ext>
            </a:extLst>
          </p:cNvPr>
          <p:cNvSpPr>
            <a:spLocks noGrp="1"/>
          </p:cNvSpPr>
          <p:nvPr>
            <p:ph type="dt" sz="half" idx="10"/>
          </p:nvPr>
        </p:nvSpPr>
        <p:spPr/>
        <p:txBody>
          <a:bodyPr/>
          <a:lstStyle/>
          <a:p>
            <a:fld id="{6E9B9E68-4850-8440-9130-1569DB7DBD3D}" type="datetimeFigureOut">
              <a:rPr lang="en-GB" smtClean="0"/>
              <a:t>21/08/2025</a:t>
            </a:fld>
            <a:endParaRPr lang="en-GB"/>
          </a:p>
        </p:txBody>
      </p:sp>
      <p:sp>
        <p:nvSpPr>
          <p:cNvPr id="5" name="Footer Placeholder 4">
            <a:extLst>
              <a:ext uri="{FF2B5EF4-FFF2-40B4-BE49-F238E27FC236}">
                <a16:creationId xmlns:a16="http://schemas.microsoft.com/office/drawing/2014/main" id="{29A9664B-DEB2-6849-B2CF-91A197B6BC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BE64E7-1787-0E4B-93E6-10DABAC204FD}"/>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3996387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1E4FC-0EE0-9F47-8AB9-6678F2305D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D65237-F45C-1842-9DF3-370D3AB1BA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9DEFCD-7FF3-DE43-BDE5-42CE773DA4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09812F5-1021-C246-B4E4-D46D0E2A6C6E}"/>
              </a:ext>
            </a:extLst>
          </p:cNvPr>
          <p:cNvSpPr>
            <a:spLocks noGrp="1"/>
          </p:cNvSpPr>
          <p:nvPr>
            <p:ph type="dt" sz="half" idx="10"/>
          </p:nvPr>
        </p:nvSpPr>
        <p:spPr/>
        <p:txBody>
          <a:bodyPr/>
          <a:lstStyle/>
          <a:p>
            <a:fld id="{6E9B9E68-4850-8440-9130-1569DB7DBD3D}" type="datetimeFigureOut">
              <a:rPr lang="en-GB" smtClean="0"/>
              <a:t>21/08/2025</a:t>
            </a:fld>
            <a:endParaRPr lang="en-GB"/>
          </a:p>
        </p:txBody>
      </p:sp>
      <p:sp>
        <p:nvSpPr>
          <p:cNvPr id="6" name="Footer Placeholder 5">
            <a:extLst>
              <a:ext uri="{FF2B5EF4-FFF2-40B4-BE49-F238E27FC236}">
                <a16:creationId xmlns:a16="http://schemas.microsoft.com/office/drawing/2014/main" id="{47A7527D-1E2A-5442-8A21-63CF03ECB3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6B47F9-C074-D34C-8B3E-49A1E821EA07}"/>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599907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6F142-7397-134B-8816-B615696504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00A7593-10F5-D546-8CC0-773B3A36B1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8156E0F-EE48-2446-9BFD-94C0BB5E1CD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408884-E1C4-6A41-8A74-F235FF4DE1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C501CA7-3A87-F941-9BEB-6AD71F516B4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6B77EB5-BB91-C246-A4C2-A6511A489F2D}"/>
              </a:ext>
            </a:extLst>
          </p:cNvPr>
          <p:cNvSpPr>
            <a:spLocks noGrp="1"/>
          </p:cNvSpPr>
          <p:nvPr>
            <p:ph type="dt" sz="half" idx="10"/>
          </p:nvPr>
        </p:nvSpPr>
        <p:spPr/>
        <p:txBody>
          <a:bodyPr/>
          <a:lstStyle/>
          <a:p>
            <a:fld id="{6E9B9E68-4850-8440-9130-1569DB7DBD3D}" type="datetimeFigureOut">
              <a:rPr lang="en-GB" smtClean="0"/>
              <a:t>21/08/2025</a:t>
            </a:fld>
            <a:endParaRPr lang="en-GB"/>
          </a:p>
        </p:txBody>
      </p:sp>
      <p:sp>
        <p:nvSpPr>
          <p:cNvPr id="8" name="Footer Placeholder 7">
            <a:extLst>
              <a:ext uri="{FF2B5EF4-FFF2-40B4-BE49-F238E27FC236}">
                <a16:creationId xmlns:a16="http://schemas.microsoft.com/office/drawing/2014/main" id="{0C68161F-E103-774E-AF32-7A1536F594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B688133-4C64-B241-BAFD-20C898ED8F79}"/>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668763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F5658-9AB8-6D47-82B1-FE28A752094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2EFBAAB-5A28-3646-B5A3-3C70F15071A6}"/>
              </a:ext>
            </a:extLst>
          </p:cNvPr>
          <p:cNvSpPr>
            <a:spLocks noGrp="1"/>
          </p:cNvSpPr>
          <p:nvPr>
            <p:ph type="dt" sz="half" idx="10"/>
          </p:nvPr>
        </p:nvSpPr>
        <p:spPr/>
        <p:txBody>
          <a:bodyPr/>
          <a:lstStyle/>
          <a:p>
            <a:fld id="{6E9B9E68-4850-8440-9130-1569DB7DBD3D}" type="datetimeFigureOut">
              <a:rPr lang="en-GB" smtClean="0"/>
              <a:t>21/08/2025</a:t>
            </a:fld>
            <a:endParaRPr lang="en-GB"/>
          </a:p>
        </p:txBody>
      </p:sp>
      <p:sp>
        <p:nvSpPr>
          <p:cNvPr id="4" name="Footer Placeholder 3">
            <a:extLst>
              <a:ext uri="{FF2B5EF4-FFF2-40B4-BE49-F238E27FC236}">
                <a16:creationId xmlns:a16="http://schemas.microsoft.com/office/drawing/2014/main" id="{BC549E09-20BB-EC43-86CE-81E72A3A8F8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380216F-DEAD-FA4E-9959-32A9F9EE2B5F}"/>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85926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CD9C0C-84EB-D04C-AE55-EA2CA6003F1C}"/>
              </a:ext>
            </a:extLst>
          </p:cNvPr>
          <p:cNvSpPr>
            <a:spLocks noGrp="1"/>
          </p:cNvSpPr>
          <p:nvPr>
            <p:ph type="dt" sz="half" idx="10"/>
          </p:nvPr>
        </p:nvSpPr>
        <p:spPr/>
        <p:txBody>
          <a:bodyPr/>
          <a:lstStyle/>
          <a:p>
            <a:fld id="{6E9B9E68-4850-8440-9130-1569DB7DBD3D}" type="datetimeFigureOut">
              <a:rPr lang="en-GB" smtClean="0"/>
              <a:t>21/08/2025</a:t>
            </a:fld>
            <a:endParaRPr lang="en-GB"/>
          </a:p>
        </p:txBody>
      </p:sp>
      <p:sp>
        <p:nvSpPr>
          <p:cNvPr id="3" name="Footer Placeholder 2">
            <a:extLst>
              <a:ext uri="{FF2B5EF4-FFF2-40B4-BE49-F238E27FC236}">
                <a16:creationId xmlns:a16="http://schemas.microsoft.com/office/drawing/2014/main" id="{52DDEC6D-E524-4446-ACF7-5E570DDFAD2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C877F6E-5903-8A4F-B6B4-506ADA2BF843}"/>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018127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C2AF-CB84-CE4D-BB17-9BCD0BEE0B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9B20B3-45CE-EC4E-BA6D-FA4FD4B16C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154BC5E-71F7-E742-9409-CA8CA235B8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E0B373-D001-604D-982A-08CA677FD784}"/>
              </a:ext>
            </a:extLst>
          </p:cNvPr>
          <p:cNvSpPr>
            <a:spLocks noGrp="1"/>
          </p:cNvSpPr>
          <p:nvPr>
            <p:ph type="dt" sz="half" idx="10"/>
          </p:nvPr>
        </p:nvSpPr>
        <p:spPr/>
        <p:txBody>
          <a:bodyPr/>
          <a:lstStyle/>
          <a:p>
            <a:fld id="{6E9B9E68-4850-8440-9130-1569DB7DBD3D}" type="datetimeFigureOut">
              <a:rPr lang="en-GB" smtClean="0"/>
              <a:t>21/08/2025</a:t>
            </a:fld>
            <a:endParaRPr lang="en-GB"/>
          </a:p>
        </p:txBody>
      </p:sp>
      <p:sp>
        <p:nvSpPr>
          <p:cNvPr id="6" name="Footer Placeholder 5">
            <a:extLst>
              <a:ext uri="{FF2B5EF4-FFF2-40B4-BE49-F238E27FC236}">
                <a16:creationId xmlns:a16="http://schemas.microsoft.com/office/drawing/2014/main" id="{540A53A4-9FF5-354D-9804-63AC381E50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6BE2C6-B8B8-094D-A85A-744FFA7DFD34}"/>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566393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7EDF-2AC2-6D43-91AD-2FC7CA5634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71A7A0-8EE4-5F4E-8431-6698219AC6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FA29AC0-5F77-6A4E-9E7E-2470D20875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012124-AAD0-434C-BB3D-99DF851B953C}"/>
              </a:ext>
            </a:extLst>
          </p:cNvPr>
          <p:cNvSpPr>
            <a:spLocks noGrp="1"/>
          </p:cNvSpPr>
          <p:nvPr>
            <p:ph type="dt" sz="half" idx="10"/>
          </p:nvPr>
        </p:nvSpPr>
        <p:spPr/>
        <p:txBody>
          <a:bodyPr/>
          <a:lstStyle/>
          <a:p>
            <a:fld id="{6E9B9E68-4850-8440-9130-1569DB7DBD3D}" type="datetimeFigureOut">
              <a:rPr lang="en-GB" smtClean="0"/>
              <a:t>21/08/2025</a:t>
            </a:fld>
            <a:endParaRPr lang="en-GB"/>
          </a:p>
        </p:txBody>
      </p:sp>
      <p:sp>
        <p:nvSpPr>
          <p:cNvPr id="6" name="Footer Placeholder 5">
            <a:extLst>
              <a:ext uri="{FF2B5EF4-FFF2-40B4-BE49-F238E27FC236}">
                <a16:creationId xmlns:a16="http://schemas.microsoft.com/office/drawing/2014/main" id="{EA971030-798C-1C48-9A71-7398ECA861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1CB539-5901-1540-9072-7C0C108B2F3C}"/>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953057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A0815C-FC18-0D4F-9BB0-7E51A018C2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A39992-E157-964F-9AA8-EEFBFFCC11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1A1A3F-696C-0B4F-B81C-505E822DA6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9B9E68-4850-8440-9130-1569DB7DBD3D}" type="datetimeFigureOut">
              <a:rPr lang="en-GB" smtClean="0"/>
              <a:t>21/08/2025</a:t>
            </a:fld>
            <a:endParaRPr lang="en-GB"/>
          </a:p>
        </p:txBody>
      </p:sp>
      <p:sp>
        <p:nvSpPr>
          <p:cNvPr id="5" name="Footer Placeholder 4">
            <a:extLst>
              <a:ext uri="{FF2B5EF4-FFF2-40B4-BE49-F238E27FC236}">
                <a16:creationId xmlns:a16="http://schemas.microsoft.com/office/drawing/2014/main" id="{775A592D-4E04-0940-8787-6F9AF0A732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887DF6-B662-1A43-8D83-3032652B80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5ECE69-9CD1-F14B-A56D-9503437A8985}" type="slidenum">
              <a:rPr lang="en-GB" smtClean="0"/>
              <a:t>‹#›</a:t>
            </a:fld>
            <a:endParaRPr lang="en-GB"/>
          </a:p>
        </p:txBody>
      </p:sp>
    </p:spTree>
    <p:extLst>
      <p:ext uri="{BB962C8B-B14F-4D97-AF65-F5344CB8AC3E}">
        <p14:creationId xmlns:p14="http://schemas.microsoft.com/office/powerpoint/2010/main" val="4217366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e-up of a magnifying glass and a clock&#10;&#10;Description automatically generated">
            <a:extLst>
              <a:ext uri="{FF2B5EF4-FFF2-40B4-BE49-F238E27FC236}">
                <a16:creationId xmlns:a16="http://schemas.microsoft.com/office/drawing/2014/main" id="{C785EE7C-B6F1-76C9-8F51-D5EADE5472CC}"/>
              </a:ext>
            </a:extLst>
          </p:cNvPr>
          <p:cNvPicPr>
            <a:picLocks noChangeAspect="1"/>
          </p:cNvPicPr>
          <p:nvPr/>
        </p:nvPicPr>
        <p:blipFill rotWithShape="1">
          <a:blip r:embed="rId3"/>
          <a:srcRect t="27833" b="27832"/>
          <a:stretch/>
        </p:blipFill>
        <p:spPr>
          <a:xfrm>
            <a:off x="-2041" y="0"/>
            <a:ext cx="12193020" cy="6858000"/>
          </a:xfrm>
          <a:prstGeom prst="rect">
            <a:avLst/>
          </a:prstGeom>
        </p:spPr>
      </p:pic>
      <p:sp>
        <p:nvSpPr>
          <p:cNvPr id="6" name="TextBox 5">
            <a:extLst>
              <a:ext uri="{FF2B5EF4-FFF2-40B4-BE49-F238E27FC236}">
                <a16:creationId xmlns:a16="http://schemas.microsoft.com/office/drawing/2014/main" id="{2010E631-21CE-6343-B0E6-9C72C5DAC70D}"/>
              </a:ext>
            </a:extLst>
          </p:cNvPr>
          <p:cNvSpPr txBox="1"/>
          <p:nvPr/>
        </p:nvSpPr>
        <p:spPr>
          <a:xfrm>
            <a:off x="-1020" y="5108656"/>
            <a:ext cx="12191999" cy="1754326"/>
          </a:xfrm>
          <a:prstGeom prst="rect">
            <a:avLst/>
          </a:prstGeom>
          <a:solidFill>
            <a:schemeClr val="accent2"/>
          </a:solidFill>
        </p:spPr>
        <p:txBody>
          <a:bodyPr wrap="square" rtlCol="0">
            <a:spAutoFit/>
          </a:bodyPr>
          <a:lstStyle/>
          <a:p>
            <a:pPr algn="r"/>
            <a:r>
              <a:rPr lang="en-GB" sz="5400" b="1" dirty="0">
                <a:solidFill>
                  <a:schemeClr val="bg1"/>
                </a:solidFill>
                <a:latin typeface="Brandon Grotesque Medium" panose="020B0603020203060202" pitchFamily="34" charset="77"/>
              </a:rPr>
              <a:t>Office Practice</a:t>
            </a:r>
          </a:p>
          <a:p>
            <a:pPr algn="r"/>
            <a:r>
              <a:rPr lang="en-GB" sz="5400" b="1" dirty="0">
                <a:solidFill>
                  <a:schemeClr val="bg1"/>
                </a:solidFill>
                <a:latin typeface="Brandon Grotesque Medium" panose="020B0603020203060202" pitchFamily="34" charset="77"/>
              </a:rPr>
              <a:t>NCV4</a:t>
            </a:r>
          </a:p>
        </p:txBody>
      </p:sp>
      <p:pic>
        <p:nvPicPr>
          <p:cNvPr id="8" name="Picture 7">
            <a:extLst>
              <a:ext uri="{FF2B5EF4-FFF2-40B4-BE49-F238E27FC236}">
                <a16:creationId xmlns:a16="http://schemas.microsoft.com/office/drawing/2014/main" id="{AEAFD9B4-3832-9845-B14D-BFFC5D28A267}"/>
              </a:ext>
            </a:extLst>
          </p:cNvPr>
          <p:cNvPicPr>
            <a:picLocks noChangeAspect="1"/>
          </p:cNvPicPr>
          <p:nvPr/>
        </p:nvPicPr>
        <p:blipFill>
          <a:blip r:embed="rId4"/>
          <a:stretch>
            <a:fillRect/>
          </a:stretch>
        </p:blipFill>
        <p:spPr>
          <a:xfrm>
            <a:off x="-1523627" y="-858622"/>
            <a:ext cx="6512486" cy="6512486"/>
          </a:xfrm>
          <a:prstGeom prst="rect">
            <a:avLst/>
          </a:prstGeom>
        </p:spPr>
      </p:pic>
    </p:spTree>
    <p:extLst>
      <p:ext uri="{BB962C8B-B14F-4D97-AF65-F5344CB8AC3E}">
        <p14:creationId xmlns:p14="http://schemas.microsoft.com/office/powerpoint/2010/main" val="3800100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09748-45B9-5837-C217-12E4890EB53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85CFE99-73DE-513D-3414-88393A6F0E31}"/>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D20D6349-4ECF-7A05-0E48-D2861624FE22}"/>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A6B05F8D-9792-5ABA-1D1F-E57F5FE3B0A1}"/>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631C41C-07EE-CDF3-356A-00C74FC5C316}"/>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Create Business Reports (continued)</a:t>
            </a:r>
          </a:p>
        </p:txBody>
      </p:sp>
      <p:sp>
        <p:nvSpPr>
          <p:cNvPr id="8" name="TextBox 7">
            <a:extLst>
              <a:ext uri="{FF2B5EF4-FFF2-40B4-BE49-F238E27FC236}">
                <a16:creationId xmlns:a16="http://schemas.microsoft.com/office/drawing/2014/main" id="{5B244ADA-825F-BFFD-F910-A94FE7FD88C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STEPS IN WRITING A REPORT (CONT)</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Reinforce the main message of the report (Conclusion).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Suggest the best option(s) for solving the problem (Recommendations).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Write the report.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Check the layout, content, language and style before you submit it.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11260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F43C8-1B41-287B-41B9-9873FEF4EBE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CDF5716-9440-5F9D-81E9-88183C3FD53D}"/>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70FDB86E-C68B-FA5D-0B7B-59C59A6BC2BF}"/>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A9F4EC6A-326E-373A-8FB0-7F9611D4E2F5}"/>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8C49046-E4A9-A7E3-E65B-D2FD230E5C40}"/>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Ensuring customer satisfaction (continued)</a:t>
            </a:r>
          </a:p>
        </p:txBody>
      </p:sp>
      <p:sp>
        <p:nvSpPr>
          <p:cNvPr id="8" name="TextBox 7">
            <a:extLst>
              <a:ext uri="{FF2B5EF4-FFF2-40B4-BE49-F238E27FC236}">
                <a16:creationId xmlns:a16="http://schemas.microsoft.com/office/drawing/2014/main" id="{110179C6-FC04-6D21-B84E-30A5ABD2A33B}"/>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HOW BEST TO PROMOTE THE FEATURES AND BENEFITS OF PRODUCTS AND SERVICES</a:t>
            </a:r>
            <a:endParaRPr lang="en-ZA"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Business is highly competitive, and thousands of other people are trying to make a living. The success of your business will ultimately depend on how well you sell your products or services.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48252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EAC02-0CA9-4008-59E6-38BDE804BBB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A1EC01A-8D42-4500-95D1-CC30AC0D80EB}"/>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A83FE885-DDC9-EEDF-FFBA-1D72882A60C1}"/>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DED9BCA3-F53D-F13A-2911-B32273C64A10}"/>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52C79A9C-BE00-1693-3DAE-9FF22DAEEAED}"/>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Ensuring customer satisfaction (continued)</a:t>
            </a:r>
          </a:p>
        </p:txBody>
      </p:sp>
      <p:sp>
        <p:nvSpPr>
          <p:cNvPr id="8" name="TextBox 7">
            <a:extLst>
              <a:ext uri="{FF2B5EF4-FFF2-40B4-BE49-F238E27FC236}">
                <a16:creationId xmlns:a16="http://schemas.microsoft.com/office/drawing/2014/main" id="{0535C020-69B8-CF8C-69AC-A04C901D4931}"/>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BEST WAYS TO PROMOTE PRODUCTS AND SERVICES</a:t>
            </a:r>
            <a:endParaRPr lang="en-ZA"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Step 1: Identify your target market. </a:t>
            </a:r>
          </a:p>
          <a:p>
            <a:pPr>
              <a:lnSpc>
                <a:spcPct val="150000"/>
              </a:lnSpc>
            </a:pPr>
            <a:r>
              <a:rPr lang="en-ZA" sz="2400" dirty="0">
                <a:latin typeface="Arial" panose="020B0604020202020204" pitchFamily="34" charset="0"/>
                <a:cs typeface="Arial" panose="020B0604020202020204" pitchFamily="34" charset="0"/>
              </a:rPr>
              <a:t>Step 2: Identify your unique selling proposition. </a:t>
            </a:r>
          </a:p>
          <a:p>
            <a:pPr>
              <a:lnSpc>
                <a:spcPct val="150000"/>
              </a:lnSpc>
            </a:pPr>
            <a:r>
              <a:rPr lang="en-ZA" sz="2400" dirty="0">
                <a:latin typeface="Arial" panose="020B0604020202020204" pitchFamily="34" charset="0"/>
                <a:cs typeface="Arial" panose="020B0604020202020204" pitchFamily="34" charset="0"/>
              </a:rPr>
              <a:t>Step 3: Position yourself in the mind of your target market. </a:t>
            </a:r>
          </a:p>
          <a:p>
            <a:pPr>
              <a:lnSpc>
                <a:spcPct val="150000"/>
              </a:lnSpc>
            </a:pPr>
            <a:r>
              <a:rPr lang="en-ZA" sz="2400" dirty="0">
                <a:latin typeface="Arial" panose="020B0604020202020204" pitchFamily="34" charset="0"/>
                <a:cs typeface="Arial" panose="020B0604020202020204" pitchFamily="34" charset="0"/>
              </a:rPr>
              <a:t>Step 4: Use social media posts, emails and newsletters. </a:t>
            </a:r>
          </a:p>
          <a:p>
            <a:pPr>
              <a:lnSpc>
                <a:spcPct val="150000"/>
              </a:lnSpc>
            </a:pPr>
            <a:r>
              <a:rPr lang="en-ZA" sz="2400" dirty="0">
                <a:latin typeface="Arial" panose="020B0604020202020204" pitchFamily="34" charset="0"/>
                <a:cs typeface="Arial" panose="020B0604020202020204" pitchFamily="34" charset="0"/>
              </a:rPr>
              <a:t>Step 5: Ask for a reply. </a:t>
            </a:r>
          </a:p>
          <a:p>
            <a:pPr>
              <a:lnSpc>
                <a:spcPct val="150000"/>
              </a:lnSpc>
            </a:pPr>
            <a:r>
              <a:rPr lang="en-ZA" sz="2400" dirty="0">
                <a:latin typeface="Arial" panose="020B0604020202020204" pitchFamily="34" charset="0"/>
                <a:cs typeface="Arial" panose="020B0604020202020204" pitchFamily="34" charset="0"/>
              </a:rPr>
              <a:t>Step 6: Issue a press release. </a:t>
            </a:r>
          </a:p>
          <a:p>
            <a:pPr>
              <a:lnSpc>
                <a:spcPct val="150000"/>
              </a:lnSpc>
            </a:pPr>
            <a:r>
              <a:rPr lang="en-ZA" sz="2400" dirty="0">
                <a:latin typeface="Arial" panose="020B0604020202020204" pitchFamily="34" charset="0"/>
                <a:cs typeface="Arial" panose="020B0604020202020204" pitchFamily="34" charset="0"/>
              </a:rPr>
              <a:t>Step 7: Join a relevant club or association. </a:t>
            </a:r>
          </a:p>
        </p:txBody>
      </p:sp>
    </p:spTree>
    <p:extLst>
      <p:ext uri="{BB962C8B-B14F-4D97-AF65-F5344CB8AC3E}">
        <p14:creationId xmlns:p14="http://schemas.microsoft.com/office/powerpoint/2010/main" val="2665217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A26B9-45F2-BDB3-8BF3-7C635A0690D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973BEC9-124F-6E50-78E8-15B280D571A7}"/>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973A4572-AC1C-4B46-7955-0AE962BF78C6}"/>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CC2062C7-26D3-605B-6F1C-302F70192EA2}"/>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4A07247-E54E-003D-8E4F-AFB51621CCDD}"/>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Ensuring customer satisfaction (continued)</a:t>
            </a:r>
          </a:p>
        </p:txBody>
      </p:sp>
      <p:sp>
        <p:nvSpPr>
          <p:cNvPr id="8" name="TextBox 7">
            <a:extLst>
              <a:ext uri="{FF2B5EF4-FFF2-40B4-BE49-F238E27FC236}">
                <a16:creationId xmlns:a16="http://schemas.microsoft.com/office/drawing/2014/main" id="{8195422C-714D-578B-7D8F-ADD66B113BEE}"/>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WAYS TO RECTIFY COMPLAINTS</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Always take customer complaints seriously and deal with them promptly, even if they seem unjustified. A business should have fixed procedures for handling customer complaints. Sales managers should train sales staff to carry out such procedures effectively. Complaints can range from product-related to service-related or environment-related.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74073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6E6F9-1CA0-5746-E1CB-66D4BD420D5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B2C86EA-EBA1-03A9-4059-BF7ACE91D03E}"/>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401E3938-CC93-ABBC-0786-07D2E6134E22}"/>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FCCC4257-7F53-C40F-574B-5B8EBD0D813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A52DED88-8B03-1AF3-D1B1-7F0CD9FC6DF4}"/>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Ensuring customer satisfaction (continued)</a:t>
            </a:r>
          </a:p>
        </p:txBody>
      </p:sp>
      <p:sp>
        <p:nvSpPr>
          <p:cNvPr id="8" name="TextBox 7">
            <a:extLst>
              <a:ext uri="{FF2B5EF4-FFF2-40B4-BE49-F238E27FC236}">
                <a16:creationId xmlns:a16="http://schemas.microsoft.com/office/drawing/2014/main" id="{C6A342E2-2595-847D-D686-40CF89CDE2DF}"/>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POSSIBLE WAYS TO IMPROVE PROCEDURES FOR HANDLING CUSTOMER COMPLAINTS</a:t>
            </a:r>
            <a:endParaRPr lang="en-ZA" sz="24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Regular staff training;</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Create clear policies for how to deal with customer complaints / compliments;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Make it easy for customers to give feedback (complaints / compliments);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Keep track of and record all complaints;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Set a time frame for resolving complaints;</a:t>
            </a:r>
          </a:p>
        </p:txBody>
      </p:sp>
    </p:spTree>
    <p:extLst>
      <p:ext uri="{BB962C8B-B14F-4D97-AF65-F5344CB8AC3E}">
        <p14:creationId xmlns:p14="http://schemas.microsoft.com/office/powerpoint/2010/main" val="39137690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1CED5-1C8D-6B55-2F02-31268B81E8F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1885BC1-7A1B-49A4-19B5-72F2707E472B}"/>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899C5D2A-6851-BBDB-CB82-4F96CC446A07}"/>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6D2F5E99-7398-6A7A-85C5-83BE22DABECB}"/>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172CA28A-31D1-F367-DEC1-CAF022EF51E7}"/>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Ensuring customer satisfaction (continued)</a:t>
            </a:r>
          </a:p>
        </p:txBody>
      </p:sp>
      <p:sp>
        <p:nvSpPr>
          <p:cNvPr id="8" name="TextBox 7">
            <a:extLst>
              <a:ext uri="{FF2B5EF4-FFF2-40B4-BE49-F238E27FC236}">
                <a16:creationId xmlns:a16="http://schemas.microsoft.com/office/drawing/2014/main" id="{6AFE6907-227C-D45F-52AA-9D9CFBDEF175}"/>
              </a:ext>
            </a:extLst>
          </p:cNvPr>
          <p:cNvSpPr txBox="1"/>
          <p:nvPr/>
        </p:nvSpPr>
        <p:spPr>
          <a:xfrm>
            <a:off x="793376" y="1802775"/>
            <a:ext cx="10596283" cy="5009833"/>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POSSIBLE WAYS TO IMPROVE PROCEDURES FOR HANDLING CUSTOMER COMPLAINTS (CONT)</a:t>
            </a:r>
            <a:endParaRPr lang="en-ZA" sz="24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Empower staff to resolve complaints;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Follow up with the customer;</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Learn from feedback;</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Measure performance; and</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Stay positive.</a:t>
            </a:r>
          </a:p>
          <a:p>
            <a:pPr>
              <a:lnSpc>
                <a:spcPct val="150000"/>
              </a:lnSpc>
            </a:pPr>
            <a:endParaRPr lang="en-ZA" sz="2400" dirty="0">
              <a:latin typeface="Arial" panose="020B0604020202020204" pitchFamily="34" charset="0"/>
              <a:cs typeface="Arial" panose="020B0604020202020204" pitchFamily="34" charset="0"/>
            </a:endParaRP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96991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870BB-8C5A-A00B-9EE3-A13924B4A0C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B69F839-A609-324A-E6E4-EB1F2C54E14C}"/>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ED88DC2E-CF6C-7F44-C062-04DA0DC12CF2}"/>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41623866-2F8C-8115-A0F3-2CA5B10C510E}"/>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168348C-6719-F8B1-BCAC-A368248D3E28}"/>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Ensuring customer satisfaction (continued)</a:t>
            </a:r>
          </a:p>
        </p:txBody>
      </p:sp>
      <p:sp>
        <p:nvSpPr>
          <p:cNvPr id="8" name="TextBox 7">
            <a:extLst>
              <a:ext uri="{FF2B5EF4-FFF2-40B4-BE49-F238E27FC236}">
                <a16:creationId xmlns:a16="http://schemas.microsoft.com/office/drawing/2014/main" id="{C08BEBA5-D3EE-01E5-9BD6-916EEE603D6C}"/>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WAYS TO INCREASE CUSTOMER SATISFACTION</a:t>
            </a:r>
            <a:endParaRPr lang="en-ZA" sz="2400" dirty="0">
              <a:latin typeface="Arial" panose="020B0604020202020204" pitchFamily="34" charset="0"/>
              <a:cs typeface="Arial" panose="020B0604020202020204" pitchFamily="34" charset="0"/>
            </a:endParaRPr>
          </a:p>
          <a:p>
            <a:pPr>
              <a:lnSpc>
                <a:spcPct val="150000"/>
              </a:lnSpc>
            </a:pPr>
            <a:r>
              <a:rPr lang="en-ZA" sz="2400" b="1" dirty="0">
                <a:latin typeface="Arial" panose="020B0604020202020204" pitchFamily="34" charset="0"/>
                <a:cs typeface="Arial" panose="020B0604020202020204" pitchFamily="34" charset="0"/>
              </a:rPr>
              <a:t>Honesty</a:t>
            </a:r>
            <a:r>
              <a:rPr lang="en-ZA" sz="2400" dirty="0">
                <a:latin typeface="Arial" panose="020B0604020202020204" pitchFamily="34" charset="0"/>
                <a:cs typeface="Arial" panose="020B0604020202020204" pitchFamily="34" charset="0"/>
              </a:rPr>
              <a:t>: Builds trust and rapport, strengthens client relationships, and helps customers see you as reliable.</a:t>
            </a:r>
          </a:p>
          <a:p>
            <a:pPr>
              <a:lnSpc>
                <a:spcPct val="150000"/>
              </a:lnSpc>
            </a:pPr>
            <a:r>
              <a:rPr lang="en-ZA" sz="2400" b="1" dirty="0">
                <a:latin typeface="Arial" panose="020B0604020202020204" pitchFamily="34" charset="0"/>
                <a:cs typeface="Arial" panose="020B0604020202020204" pitchFamily="34" charset="0"/>
              </a:rPr>
              <a:t>Keeping Promises</a:t>
            </a:r>
            <a:r>
              <a:rPr lang="en-ZA" sz="2400" dirty="0">
                <a:latin typeface="Arial" panose="020B0604020202020204" pitchFamily="34" charset="0"/>
                <a:cs typeface="Arial" panose="020B0604020202020204" pitchFamily="34" charset="0"/>
              </a:rPr>
              <a:t>: Always follow through; it’s better to under-promise and over-deliver.</a:t>
            </a:r>
          </a:p>
          <a:p>
            <a:pPr>
              <a:lnSpc>
                <a:spcPct val="150000"/>
              </a:lnSpc>
            </a:pPr>
            <a:r>
              <a:rPr lang="en-ZA" sz="2400" b="1" dirty="0">
                <a:latin typeface="Arial" panose="020B0604020202020204" pitchFamily="34" charset="0"/>
                <a:cs typeface="Arial" panose="020B0604020202020204" pitchFamily="34" charset="0"/>
              </a:rPr>
              <a:t>Availability</a:t>
            </a:r>
            <a:r>
              <a:rPr lang="en-ZA" sz="2400" dirty="0">
                <a:latin typeface="Arial" panose="020B0604020202020204" pitchFamily="34" charset="0"/>
                <a:cs typeface="Arial" panose="020B0604020202020204" pitchFamily="34" charset="0"/>
              </a:rPr>
              <a:t>: Be present and responsive—return calls the same day, answer questions fully, and make time for visits or meetings.</a:t>
            </a:r>
          </a:p>
        </p:txBody>
      </p:sp>
    </p:spTree>
    <p:extLst>
      <p:ext uri="{BB962C8B-B14F-4D97-AF65-F5344CB8AC3E}">
        <p14:creationId xmlns:p14="http://schemas.microsoft.com/office/powerpoint/2010/main" val="21584719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10ECF-E9F7-AF73-6D1B-6A9B5B69AFE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69149AD-6958-178A-C36A-7D102CFAA1C4}"/>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DAF9214E-6B5D-DEE6-2809-07D9163DC74D}"/>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45B0A2D1-A2CA-2518-0218-D506AAEB0C53}"/>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D988281-B0E3-D09A-3A64-36F4C44D7C16}"/>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Ensuring customer satisfaction (continued)</a:t>
            </a:r>
          </a:p>
        </p:txBody>
      </p:sp>
      <p:sp>
        <p:nvSpPr>
          <p:cNvPr id="8" name="TextBox 7">
            <a:extLst>
              <a:ext uri="{FF2B5EF4-FFF2-40B4-BE49-F238E27FC236}">
                <a16:creationId xmlns:a16="http://schemas.microsoft.com/office/drawing/2014/main" id="{E0E9D345-949B-DEDA-D6F1-DAC8A83F5995}"/>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WAYS TO INCREASE CUSTOMER SATISFACTION (CONT)</a:t>
            </a:r>
            <a:endParaRPr lang="en-ZA" sz="2400" dirty="0">
              <a:latin typeface="Arial" panose="020B0604020202020204" pitchFamily="34" charset="0"/>
              <a:cs typeface="Arial" panose="020B0604020202020204" pitchFamily="34" charset="0"/>
            </a:endParaRPr>
          </a:p>
          <a:p>
            <a:pPr>
              <a:lnSpc>
                <a:spcPct val="150000"/>
              </a:lnSpc>
            </a:pPr>
            <a:r>
              <a:rPr lang="en-ZA" sz="2400" b="1" dirty="0">
                <a:latin typeface="Arial" panose="020B0604020202020204" pitchFamily="34" charset="0"/>
                <a:cs typeface="Arial" panose="020B0604020202020204" pitchFamily="34" charset="0"/>
              </a:rPr>
              <a:t>Responsiveness</a:t>
            </a:r>
            <a:r>
              <a:rPr lang="en-ZA" sz="2400" dirty="0">
                <a:latin typeface="Arial" panose="020B0604020202020204" pitchFamily="34" charset="0"/>
                <a:cs typeface="Arial" panose="020B0604020202020204" pitchFamily="34" charset="0"/>
              </a:rPr>
              <a:t>: Solve problems quickly, treat issues as opportunities, and aim to exceed expectations.</a:t>
            </a:r>
          </a:p>
          <a:p>
            <a:pPr>
              <a:lnSpc>
                <a:spcPct val="150000"/>
              </a:lnSpc>
            </a:pPr>
            <a:r>
              <a:rPr lang="en-ZA" sz="2400" b="1" dirty="0">
                <a:latin typeface="Arial" panose="020B0604020202020204" pitchFamily="34" charset="0"/>
                <a:cs typeface="Arial" panose="020B0604020202020204" pitchFamily="34" charset="0"/>
              </a:rPr>
              <a:t>Finish Strong</a:t>
            </a:r>
            <a:r>
              <a:rPr lang="en-ZA" sz="2400" dirty="0">
                <a:latin typeface="Arial" panose="020B0604020202020204" pitchFamily="34" charset="0"/>
                <a:cs typeface="Arial" panose="020B0604020202020204" pitchFamily="34" charset="0"/>
              </a:rPr>
              <a:t>: The final impression matters most—leave customers with a memorable, positive “wow” moment.</a:t>
            </a:r>
          </a:p>
          <a:p>
            <a:pPr>
              <a:lnSpc>
                <a:spcPct val="150000"/>
              </a:lnSpc>
            </a:pPr>
            <a:r>
              <a:rPr lang="en-ZA" sz="2400" b="1" dirty="0">
                <a:latin typeface="Arial" panose="020B0604020202020204" pitchFamily="34" charset="0"/>
                <a:cs typeface="Arial" panose="020B0604020202020204" pitchFamily="34" charset="0"/>
              </a:rPr>
              <a:t>Build Commitment Through Choice: </a:t>
            </a:r>
            <a:r>
              <a:rPr lang="en-ZA" sz="2400" dirty="0">
                <a:latin typeface="Arial" panose="020B0604020202020204" pitchFamily="34" charset="0"/>
                <a:cs typeface="Arial" panose="020B0604020202020204" pitchFamily="34" charset="0"/>
              </a:rPr>
              <a:t>Offer flexible options such as payment methods or easy returns.</a:t>
            </a:r>
          </a:p>
          <a:p>
            <a:pPr>
              <a:lnSpc>
                <a:spcPct val="150000"/>
              </a:lnSpc>
            </a:pPr>
            <a:endParaRPr lang="en-ZA"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02231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9745B-0532-61AA-C7A4-4A396C60392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88BE187-9CF9-FE29-F0EB-6ECEFBD3C9A0}"/>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F2D7D194-8B71-0C0F-8331-5D585BBF16C8}"/>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F0DCE365-25A8-9885-B0EC-5A2E4B07A927}"/>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971F5BB-48D8-F084-63EF-71EB508EA76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Ensuring customer satisfaction (continued)</a:t>
            </a:r>
          </a:p>
        </p:txBody>
      </p:sp>
      <p:sp>
        <p:nvSpPr>
          <p:cNvPr id="8" name="TextBox 7">
            <a:extLst>
              <a:ext uri="{FF2B5EF4-FFF2-40B4-BE49-F238E27FC236}">
                <a16:creationId xmlns:a16="http://schemas.microsoft.com/office/drawing/2014/main" id="{CA8FDAEE-CE28-9AE9-80AD-BBBD875ADD7D}"/>
              </a:ext>
            </a:extLst>
          </p:cNvPr>
          <p:cNvSpPr txBox="1"/>
          <p:nvPr/>
        </p:nvSpPr>
        <p:spPr>
          <a:xfrm>
            <a:off x="793376" y="1802775"/>
            <a:ext cx="10596283" cy="5009833"/>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WAYS TO INCREASE CUSTOMER SATISFACTION (CONT)</a:t>
            </a:r>
            <a:endParaRPr lang="en-ZA" sz="2400" dirty="0">
              <a:latin typeface="Arial" panose="020B0604020202020204" pitchFamily="34" charset="0"/>
              <a:cs typeface="Arial" panose="020B0604020202020204" pitchFamily="34" charset="0"/>
            </a:endParaRPr>
          </a:p>
          <a:p>
            <a:pPr>
              <a:lnSpc>
                <a:spcPct val="150000"/>
              </a:lnSpc>
            </a:pPr>
            <a:r>
              <a:rPr lang="en-ZA" sz="2400" b="1" dirty="0">
                <a:latin typeface="Arial" panose="020B0604020202020204" pitchFamily="34" charset="0"/>
                <a:cs typeface="Arial" panose="020B0604020202020204" pitchFamily="34" charset="0"/>
              </a:rPr>
              <a:t>Handle Unpleasant Tasks Early: </a:t>
            </a:r>
            <a:r>
              <a:rPr lang="en-ZA" sz="2400" dirty="0">
                <a:latin typeface="Arial" panose="020B0604020202020204" pitchFamily="34" charset="0"/>
                <a:cs typeface="Arial" panose="020B0604020202020204" pitchFamily="34" charset="0"/>
              </a:rPr>
              <a:t>Get admin or difficult requirements out of the way upfront so customers can focus on positives.</a:t>
            </a:r>
          </a:p>
          <a:p>
            <a:pPr>
              <a:lnSpc>
                <a:spcPct val="150000"/>
              </a:lnSpc>
            </a:pPr>
            <a:r>
              <a:rPr lang="en-ZA" sz="2400" b="1" dirty="0">
                <a:latin typeface="Arial" panose="020B0604020202020204" pitchFamily="34" charset="0"/>
                <a:cs typeface="Arial" panose="020B0604020202020204" pitchFamily="34" charset="0"/>
              </a:rPr>
              <a:t>Develop Maintainable Routines: </a:t>
            </a:r>
            <a:r>
              <a:rPr lang="en-ZA" sz="2400" dirty="0">
                <a:latin typeface="Arial" panose="020B0604020202020204" pitchFamily="34" charset="0"/>
                <a:cs typeface="Arial" panose="020B0604020202020204" pitchFamily="34" charset="0"/>
              </a:rPr>
              <a:t>Consistent updates (calls, reports) reassure customers and improve their perception.</a:t>
            </a:r>
          </a:p>
          <a:p>
            <a:pPr>
              <a:lnSpc>
                <a:spcPct val="150000"/>
              </a:lnSpc>
            </a:pPr>
            <a:r>
              <a:rPr lang="en-ZA" sz="2400" b="1" dirty="0">
                <a:latin typeface="Arial" panose="020B0604020202020204" pitchFamily="34" charset="0"/>
                <a:cs typeface="Arial" panose="020B0604020202020204" pitchFamily="34" charset="0"/>
              </a:rPr>
              <a:t>Customer Perspective</a:t>
            </a:r>
            <a:r>
              <a:rPr lang="en-ZA" sz="2400" dirty="0">
                <a:latin typeface="Arial" panose="020B0604020202020204" pitchFamily="34" charset="0"/>
                <a:cs typeface="Arial" panose="020B0604020202020204" pitchFamily="34" charset="0"/>
              </a:rPr>
              <a:t>: See your business through their eyes to identify ways to improve.</a:t>
            </a:r>
          </a:p>
          <a:p>
            <a:pPr>
              <a:lnSpc>
                <a:spcPct val="150000"/>
              </a:lnSpc>
            </a:pPr>
            <a:endParaRPr lang="en-ZA" sz="2400" dirty="0">
              <a:latin typeface="Arial" panose="020B0604020202020204" pitchFamily="34" charset="0"/>
              <a:cs typeface="Arial" panose="020B0604020202020204" pitchFamily="34" charset="0"/>
            </a:endParaRPr>
          </a:p>
          <a:p>
            <a:pPr>
              <a:lnSpc>
                <a:spcPct val="150000"/>
              </a:lnSpc>
            </a:pPr>
            <a:endParaRPr lang="en-ZA"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7414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809EC-1824-6D13-A914-0DF05370E1B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1AE2424-33E7-8A2B-02A1-663DCC053047}"/>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36E91A3F-0DC8-6623-22CB-C804C33C00A9}"/>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D7F150CB-CF49-F553-E45E-3E8DE7321740}"/>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59110144-18E4-9AFF-61E6-5A973BA7AB4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Create Business Reports (continued)</a:t>
            </a:r>
          </a:p>
        </p:txBody>
      </p:sp>
      <p:sp>
        <p:nvSpPr>
          <p:cNvPr id="8" name="TextBox 7">
            <a:extLst>
              <a:ext uri="{FF2B5EF4-FFF2-40B4-BE49-F238E27FC236}">
                <a16:creationId xmlns:a16="http://schemas.microsoft.com/office/drawing/2014/main" id="{08B5EB69-6A60-B0CD-6559-C9058588CDD9}"/>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LINKING INFORMATION</a:t>
            </a:r>
            <a:endParaRPr lang="en-ZA"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Linking information refers to the use of joining words, phrases and sentences that connect the ideas, paragraphs and sections of the report clearly and understandably. This ensures the direction, order and flow of ideas. Furthermore, the information you provide must be linked</a:t>
            </a:r>
            <a:br>
              <a:rPr lang="en-ZA" sz="2400" dirty="0">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to the business’s needs, e.g., data about internal operations, external market conditions and customer behaviour.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7366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46EEE-B5DB-C4BC-B1DA-C1EF38CE4CD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C66507C-201D-64D8-2439-BC39265C1C0C}"/>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66D71769-4F28-3241-6D3E-CB728C89A05B}"/>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23A7D9BD-FA33-B2DD-D957-6C6A8B2C662B}"/>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17750879-D989-5184-BE4F-414840DF36B6}"/>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Create Business Reports (continued)</a:t>
            </a:r>
          </a:p>
        </p:txBody>
      </p:sp>
      <p:sp>
        <p:nvSpPr>
          <p:cNvPr id="8" name="TextBox 7">
            <a:extLst>
              <a:ext uri="{FF2B5EF4-FFF2-40B4-BE49-F238E27FC236}">
                <a16:creationId xmlns:a16="http://schemas.microsoft.com/office/drawing/2014/main" id="{2EE181AE-A6F6-C9EE-B052-14D1736BE519}"/>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THE TARGET AUDIENCE</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Target audience is the intended group of individuals who are most likely to be interested in and / or benefit from the information.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5044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8E2C5-47D9-EA19-8F1B-D1D7F77C119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92196DC-9537-89CC-2A89-7F86EB7A1E3C}"/>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5A4D3A3E-9D33-2C42-8615-C25D73E71FC0}"/>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35B78095-35AD-8BF9-3C46-43E29DF043E1}"/>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DF67CED-80D9-02A7-23B3-BB80919C3B71}"/>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Create Business Reports (continued)</a:t>
            </a:r>
          </a:p>
        </p:txBody>
      </p:sp>
      <p:sp>
        <p:nvSpPr>
          <p:cNvPr id="8" name="TextBox 7">
            <a:extLst>
              <a:ext uri="{FF2B5EF4-FFF2-40B4-BE49-F238E27FC236}">
                <a16:creationId xmlns:a16="http://schemas.microsoft.com/office/drawing/2014/main" id="{9B3C53B2-36CB-3812-F898-26E7A537DDC5}"/>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GENERAL FORMAT OF A REPORT</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A formal report includes a cover and title page with key details, followed by a summary or table of contents. The main sections are the introduction (purpose and background), procedure (how information was gathered), findings, conclusion, and recommendations. Reports end with references and appendices for supporting material.</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2754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13C9E-9257-209A-5E5C-7CE658A6A86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75A94BA-080A-9418-3832-F19E55A9C5FA}"/>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87AEA5A5-6FEE-E177-A0F6-6A7E6FE83B96}"/>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2F09B21F-8994-3F4B-7AAC-26A3D792C514}"/>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686D6280-B660-48E3-7BF5-7ED7E3BAE1F1}"/>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Create Business Reports (continued)</a:t>
            </a:r>
          </a:p>
        </p:txBody>
      </p:sp>
      <p:sp>
        <p:nvSpPr>
          <p:cNvPr id="8" name="TextBox 7">
            <a:extLst>
              <a:ext uri="{FF2B5EF4-FFF2-40B4-BE49-F238E27FC236}">
                <a16:creationId xmlns:a16="http://schemas.microsoft.com/office/drawing/2014/main" id="{5DBC6528-3AF2-7C89-194E-C34B582EB13F}"/>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DIFFERENT KINDS OF REPORTS</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These include: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Annual;</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Routine;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Investigative;</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Progress; and</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Feedback – summaries of workshops, seminars, conferences, etc., in the format of memoranda.</a:t>
            </a:r>
          </a:p>
        </p:txBody>
      </p:sp>
    </p:spTree>
    <p:extLst>
      <p:ext uri="{BB962C8B-B14F-4D97-AF65-F5344CB8AC3E}">
        <p14:creationId xmlns:p14="http://schemas.microsoft.com/office/powerpoint/2010/main" val="1916184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AE687-2508-255F-54CE-B9A29E696CA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C7F18EF-1321-19F3-19C2-D257E72E0088}"/>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66CFBD95-3091-8CC5-A2A1-38735CCA3A30}"/>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7AF1F2C5-5662-BB09-B913-98B62FA07699}"/>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A1F72A-9D28-5860-66B9-C36B9EA6A657}"/>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Create Business Reports (continued)</a:t>
            </a:r>
          </a:p>
        </p:txBody>
      </p:sp>
      <p:sp>
        <p:nvSpPr>
          <p:cNvPr id="8" name="TextBox 7">
            <a:extLst>
              <a:ext uri="{FF2B5EF4-FFF2-40B4-BE49-F238E27FC236}">
                <a16:creationId xmlns:a16="http://schemas.microsoft.com/office/drawing/2014/main" id="{121C0FD7-CD8F-0849-3274-BB7D324C5D85}"/>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THE PURPOSE OF REPORTS</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Annual reports review company activities for stakeholders once a year, while accident reports document incidents immediately after they occur. Routine reports provide regular business updates weekly, monthly, or quarterly. Investigative reports detail findings on specific issues like sales performance or equipment use when requested. Progress reports track project or event development according to company policy, and feedback reports gather insights after activities such as training or conferences.</a:t>
            </a:r>
          </a:p>
        </p:txBody>
      </p:sp>
    </p:spTree>
    <p:extLst>
      <p:ext uri="{BB962C8B-B14F-4D97-AF65-F5344CB8AC3E}">
        <p14:creationId xmlns:p14="http://schemas.microsoft.com/office/powerpoint/2010/main" val="153084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66334-661F-9E5C-82A7-D2EE1D435BC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0829297-A4D7-8601-19B3-B1C0F23983ED}"/>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F9807CED-B98C-A7FB-E040-60BEC887A4CF}"/>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36948FD7-8EDD-3A19-FBBC-88110BE26C67}"/>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32F21AF-0F33-E49E-8818-4408FDB6C789}"/>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Create Business Reports (continued)</a:t>
            </a:r>
          </a:p>
        </p:txBody>
      </p:sp>
      <p:sp>
        <p:nvSpPr>
          <p:cNvPr id="8" name="TextBox 7">
            <a:extLst>
              <a:ext uri="{FF2B5EF4-FFF2-40B4-BE49-F238E27FC236}">
                <a16:creationId xmlns:a16="http://schemas.microsoft.com/office/drawing/2014/main" id="{75773422-8D8E-D82A-5529-15900C508FCD}"/>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RESOURCES FOR REPORT INFORMATION</a:t>
            </a:r>
          </a:p>
          <a:p>
            <a:pPr>
              <a:lnSpc>
                <a:spcPct val="150000"/>
              </a:lnSpc>
            </a:pPr>
            <a:r>
              <a:rPr lang="en-ZA" sz="2400" dirty="0">
                <a:latin typeface="Arial" panose="020B0604020202020204" pitchFamily="34" charset="0"/>
                <a:cs typeface="Arial" panose="020B0604020202020204" pitchFamily="34" charset="0"/>
              </a:rPr>
              <a:t>Visual aids, such as text format (headings and subheadings), charts and graphs, lists, sketches, photographs, maps, illustrations, letters, memoranda, tables, questionnaires, examples, a glossary, and statistics, can be used. These visual aids generally appear in the appendices of a report. If they are essential to clarify the subject matter, they can be included in the relevant sections of the report.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4673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691E9-10E1-4245-7CBF-1EEFE199823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D9A8623-4F6C-4B85-F0D3-109A9F046F96}"/>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776C8FEC-437A-2C75-30DB-992025814698}"/>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996F1297-CCCE-022B-5883-5DF88CAD1225}"/>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51788DD-3FEB-E47C-7CB0-44D309FAC05E}"/>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Create Business Reports (continued)</a:t>
            </a:r>
          </a:p>
        </p:txBody>
      </p:sp>
      <p:sp>
        <p:nvSpPr>
          <p:cNvPr id="8" name="TextBox 7">
            <a:extLst>
              <a:ext uri="{FF2B5EF4-FFF2-40B4-BE49-F238E27FC236}">
                <a16:creationId xmlns:a16="http://schemas.microsoft.com/office/drawing/2014/main" id="{92093F0A-9140-EF44-6F40-946B5AE81CAD}"/>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HOW THE REPORT IS PRESENTED</a:t>
            </a:r>
          </a:p>
          <a:p>
            <a:pPr>
              <a:lnSpc>
                <a:spcPct val="150000"/>
              </a:lnSpc>
            </a:pPr>
            <a:r>
              <a:rPr lang="en-ZA" sz="2400" dirty="0">
                <a:latin typeface="Arial" panose="020B0604020202020204" pitchFamily="34" charset="0"/>
                <a:cs typeface="Arial" panose="020B0604020202020204" pitchFamily="34" charset="0"/>
              </a:rPr>
              <a:t>When the report has been completed, it can be presented as follows: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Verbally;</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Visually;</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As a written document; and</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As a combination of all the above. </a:t>
            </a:r>
          </a:p>
        </p:txBody>
      </p:sp>
    </p:spTree>
    <p:extLst>
      <p:ext uri="{BB962C8B-B14F-4D97-AF65-F5344CB8AC3E}">
        <p14:creationId xmlns:p14="http://schemas.microsoft.com/office/powerpoint/2010/main" val="716997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114E6-0197-90A4-9B15-0659097AF77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FEA9C22-0860-1CB4-1BA9-89E77B0731A5}"/>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D6278789-0FB4-4E66-2D0D-0A477A49CB15}"/>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B88FEF00-AE9F-344B-BF9D-AE06D647FF6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32C038E0-A1E9-22B7-94BE-EEDD809C6D87}"/>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Create Business Reports (continued)</a:t>
            </a:r>
          </a:p>
        </p:txBody>
      </p:sp>
      <p:sp>
        <p:nvSpPr>
          <p:cNvPr id="8" name="TextBox 7">
            <a:extLst>
              <a:ext uri="{FF2B5EF4-FFF2-40B4-BE49-F238E27FC236}">
                <a16:creationId xmlns:a16="http://schemas.microsoft.com/office/drawing/2014/main" id="{327595C5-B3DC-690F-F379-1EB6AC30D401}"/>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COMPILING REPORTS</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Different reports are written for different purposes and must be compiled clearly and on time:</a:t>
            </a:r>
          </a:p>
          <a:p>
            <a:pPr>
              <a:lnSpc>
                <a:spcPct val="150000"/>
              </a:lnSpc>
            </a:pPr>
            <a:r>
              <a:rPr lang="en-ZA" sz="2400" b="1" dirty="0">
                <a:latin typeface="Arial" panose="020B0604020202020204" pitchFamily="34" charset="0"/>
                <a:cs typeface="Arial" panose="020B0604020202020204" pitchFamily="34" charset="0"/>
              </a:rPr>
              <a:t>Investigative Reports</a:t>
            </a:r>
            <a:r>
              <a:rPr lang="en-ZA" sz="2400" dirty="0">
                <a:latin typeface="Arial" panose="020B0604020202020204" pitchFamily="34" charset="0"/>
                <a:cs typeface="Arial" panose="020B0604020202020204" pitchFamily="34" charset="0"/>
              </a:rPr>
              <a:t>: Used to examine issues such as fraud, misconduct, or irregularities. These reports present evidence (e.g., misuse of company funds) and are submitted to management for action.</a:t>
            </a:r>
          </a:p>
          <a:p>
            <a:pPr>
              <a:lnSpc>
                <a:spcPct val="150000"/>
              </a:lnSpc>
            </a:pPr>
            <a:r>
              <a:rPr lang="en-ZA" sz="2400" b="1" dirty="0">
                <a:latin typeface="Arial" panose="020B0604020202020204" pitchFamily="34" charset="0"/>
                <a:cs typeface="Arial" panose="020B0604020202020204" pitchFamily="34" charset="0"/>
              </a:rPr>
              <a:t>Annual Reports</a:t>
            </a:r>
            <a:r>
              <a:rPr lang="en-ZA" sz="2400" dirty="0">
                <a:latin typeface="Arial" panose="020B0604020202020204" pitchFamily="34" charset="0"/>
                <a:cs typeface="Arial" panose="020B0604020202020204" pitchFamily="34" charset="0"/>
              </a:rPr>
              <a:t>: Provide a yearly overview of an organisation’s activities, including performance results, finances, and future plans. </a:t>
            </a:r>
          </a:p>
        </p:txBody>
      </p:sp>
    </p:spTree>
    <p:extLst>
      <p:ext uri="{BB962C8B-B14F-4D97-AF65-F5344CB8AC3E}">
        <p14:creationId xmlns:p14="http://schemas.microsoft.com/office/powerpoint/2010/main" val="1327457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ECA14-97A8-7D92-6D74-7670F039B56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D16A914-F0B2-897B-23A2-49AE912CAF02}"/>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C5E605CB-D4DF-86AB-E8D5-B0391FCD0BA8}"/>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C7A23097-AE8A-2EC4-21CA-B391C1309EF1}"/>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A8E8AA6-568E-E3E0-955C-8D502229EE50}"/>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Create Business Reports (continued)</a:t>
            </a:r>
          </a:p>
        </p:txBody>
      </p:sp>
      <p:sp>
        <p:nvSpPr>
          <p:cNvPr id="8" name="TextBox 7">
            <a:extLst>
              <a:ext uri="{FF2B5EF4-FFF2-40B4-BE49-F238E27FC236}">
                <a16:creationId xmlns:a16="http://schemas.microsoft.com/office/drawing/2014/main" id="{B76744C8-E1AF-EAD4-932A-483A8EAF83C8}"/>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COMPILING REPORTS (CONT)</a:t>
            </a:r>
            <a:endParaRPr lang="en-ZA" sz="2400" dirty="0">
              <a:latin typeface="Arial" panose="020B0604020202020204" pitchFamily="34" charset="0"/>
              <a:cs typeface="Arial" panose="020B0604020202020204" pitchFamily="34" charset="0"/>
            </a:endParaRPr>
          </a:p>
          <a:p>
            <a:pPr>
              <a:lnSpc>
                <a:spcPct val="150000"/>
              </a:lnSpc>
            </a:pPr>
            <a:r>
              <a:rPr lang="en-ZA" sz="2400" b="1" dirty="0">
                <a:latin typeface="Arial" panose="020B0604020202020204" pitchFamily="34" charset="0"/>
                <a:cs typeface="Arial" panose="020B0604020202020204" pitchFamily="34" charset="0"/>
              </a:rPr>
              <a:t>Accident Reports:</a:t>
            </a:r>
            <a:r>
              <a:rPr lang="en-ZA" sz="2400" dirty="0">
                <a:latin typeface="Arial" panose="020B0604020202020204" pitchFamily="34" charset="0"/>
                <a:cs typeface="Arial" panose="020B0604020202020204" pitchFamily="34" charset="0"/>
              </a:rPr>
              <a:t> Record details of workplace incidents, including what happened, who was involved, and statements from witnesses. Used for accountability and safety improvements.</a:t>
            </a:r>
          </a:p>
          <a:p>
            <a:pPr>
              <a:lnSpc>
                <a:spcPct val="150000"/>
              </a:lnSpc>
            </a:pPr>
            <a:r>
              <a:rPr lang="en-ZA" sz="2400" b="1" dirty="0">
                <a:latin typeface="Arial" panose="020B0604020202020204" pitchFamily="34" charset="0"/>
                <a:cs typeface="Arial" panose="020B0604020202020204" pitchFamily="34" charset="0"/>
              </a:rPr>
              <a:t>Feedback Reports</a:t>
            </a:r>
            <a:r>
              <a:rPr lang="en-ZA" sz="2400" dirty="0">
                <a:latin typeface="Arial" panose="020B0604020202020204" pitchFamily="34" charset="0"/>
                <a:cs typeface="Arial" panose="020B0604020202020204" pitchFamily="34" charset="0"/>
              </a:rPr>
              <a:t>: Offer evaluations of events, training, or courses. They highlight usefulness, outcomes, and recommendations for future improvements.</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3340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A RANGE OF REPORTS TO MEET THE INFORMATION NEEDS OF A SELECTED BUSINESS</a:t>
            </a:r>
            <a:endParaRPr lang="en-ZA"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Reports are commonly used in all areas of business. From time to time, professionals, chairpersons, and businesspeople are expected to report on specific business activities. A management assistant should therefore know how to write reports correctly and efficiently. </a:t>
            </a:r>
          </a:p>
          <a:p>
            <a:pPr>
              <a:lnSpc>
                <a:spcPct val="150000"/>
              </a:lnSpc>
            </a:pPr>
            <a:endParaRPr lang="en-ZA"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1: Create Business Reports</a:t>
            </a:r>
          </a:p>
        </p:txBody>
      </p:sp>
    </p:spTree>
    <p:extLst>
      <p:ext uri="{BB962C8B-B14F-4D97-AF65-F5344CB8AC3E}">
        <p14:creationId xmlns:p14="http://schemas.microsoft.com/office/powerpoint/2010/main" val="2571245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CA7AF-1569-08E4-8805-49377B0D8CB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56DFB18-EAFF-8247-CC71-F4C4F216899C}"/>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84D19D85-5BF9-F4DF-088A-7352125CB373}"/>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9834F549-9881-9709-681F-C7467D8F2A61}"/>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3F11642-690C-1799-9E27-D1D6E45D7989}"/>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Create Business Reports (continued)</a:t>
            </a:r>
          </a:p>
        </p:txBody>
      </p:sp>
      <p:sp>
        <p:nvSpPr>
          <p:cNvPr id="8" name="TextBox 7">
            <a:extLst>
              <a:ext uri="{FF2B5EF4-FFF2-40B4-BE49-F238E27FC236}">
                <a16:creationId xmlns:a16="http://schemas.microsoft.com/office/drawing/2014/main" id="{83B0FD21-7EE5-95AF-5302-678C4CCF9136}"/>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DISTRIBUTION OF REPORTS</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Reports can be distributed via email, postage, internal mail, or courier services.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522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C0E61-B1BC-DD4C-29FC-01EFCACC534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AE3EE0F-8A81-FBBC-024F-0797C3B33E4D}"/>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5B843AC9-3F94-F2AD-7BA1-9E0F7E15BD61}"/>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36BD1BA1-84E5-46AB-9BFF-0AED89D0167E}"/>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7C4ADFF-1994-E161-22E2-42C6F1110B93}"/>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Create Business Reports (continued)</a:t>
            </a:r>
          </a:p>
        </p:txBody>
      </p:sp>
      <p:sp>
        <p:nvSpPr>
          <p:cNvPr id="8" name="TextBox 7">
            <a:extLst>
              <a:ext uri="{FF2B5EF4-FFF2-40B4-BE49-F238E27FC236}">
                <a16:creationId xmlns:a16="http://schemas.microsoft.com/office/drawing/2014/main" id="{F40DF9AF-116B-4340-A71E-665B127BE101}"/>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VERIFYING REPORTS</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Reports can be circulated before finalisation to ensure that the information meets the requirements and intended purpose of the report.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9682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5F192-6CEB-24AA-9B73-D39FDAD2E9B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8891779-DDA0-5EB3-441D-4123F61C5D0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65061484-424D-9820-1658-EFCC2B729381}"/>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C2BF45A8-A614-4296-3F0A-112416CAC41D}"/>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23A6AC5-9A00-593A-B787-4ECB4CD89744}"/>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Create Business Reports (continued)</a:t>
            </a:r>
          </a:p>
        </p:txBody>
      </p:sp>
      <p:sp>
        <p:nvSpPr>
          <p:cNvPr id="8" name="TextBox 7">
            <a:extLst>
              <a:ext uri="{FF2B5EF4-FFF2-40B4-BE49-F238E27FC236}">
                <a16:creationId xmlns:a16="http://schemas.microsoft.com/office/drawing/2014/main" id="{9CBA32D6-F4F3-4355-531D-E87BFFB66F9E}"/>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THE DISTRIBUTION OF REPORTS BEFORE FINALISATION</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The report can be circulated to interested parties before it has been finalised. This will provide an opportunity for new insights and important aspects that may have been overlooked previously. Comments could include requests for more details and facts, more recommendations or suggestions to change the approach. These inputs can result in an improved report that fulfils its original purpose.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4132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CFA4C-44D6-D4C6-9206-E9240322DE8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B134CB2-BD07-CB13-2590-210A63A5589E}"/>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CBE48FEC-6D86-F906-CA6A-390C22DD885F}"/>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F7C23F3D-935B-9166-8A03-1DDC56623195}"/>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945FED69-156B-EFD7-B943-AF2B68A37C91}"/>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ASSIST IN UNDERTAKING A NEEDS ASSESSMENT</a:t>
            </a:r>
            <a:endParaRPr lang="en-GB" sz="2400" b="1" dirty="0">
              <a:solidFill>
                <a:schemeClr val="accent2"/>
              </a:solidFill>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An event is an experience that has been carefully planned to leave an impression on the people who attend it. It usually centres around a specific activity or celebration that brings people together to share that moment – a celebration, a fundraising event, a conference, a corporate gathering, a reception for special guests, a grand opening, or simply a family get-together. </a:t>
            </a:r>
          </a:p>
        </p:txBody>
      </p:sp>
      <p:sp>
        <p:nvSpPr>
          <p:cNvPr id="9" name="TextBox 8">
            <a:extLst>
              <a:ext uri="{FF2B5EF4-FFF2-40B4-BE49-F238E27FC236}">
                <a16:creationId xmlns:a16="http://schemas.microsoft.com/office/drawing/2014/main" id="{F92B4AF6-B12F-E832-3D51-F49970C2D0A8}"/>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2: Assist in planning an event</a:t>
            </a:r>
          </a:p>
        </p:txBody>
      </p:sp>
    </p:spTree>
    <p:extLst>
      <p:ext uri="{BB962C8B-B14F-4D97-AF65-F5344CB8AC3E}">
        <p14:creationId xmlns:p14="http://schemas.microsoft.com/office/powerpoint/2010/main" val="1417595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FF2DA-E5A2-8810-E838-171A8611533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1099F19-97E3-1F75-A72A-456928E9B66A}"/>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A1406CB1-87A4-B84A-F970-8B9439A3D892}"/>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A1A24059-3E3C-35C4-AFDA-2D799C2EEF73}"/>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28AE08E-2C1D-E234-62C4-720A5E239DB5}"/>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Assist in planning an event (continued)</a:t>
            </a:r>
          </a:p>
        </p:txBody>
      </p:sp>
      <p:sp>
        <p:nvSpPr>
          <p:cNvPr id="8" name="TextBox 7">
            <a:extLst>
              <a:ext uri="{FF2B5EF4-FFF2-40B4-BE49-F238E27FC236}">
                <a16:creationId xmlns:a16="http://schemas.microsoft.com/office/drawing/2014/main" id="{F6FF30D7-6132-07E1-5BCF-FA28F025C397}"/>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THE NEEDS ASSESSMENT</a:t>
            </a:r>
            <a:endParaRPr lang="en-ZA"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A need can be described as a desire that one longs to fulfil – in this case, a specific occasion. The client’s needs and expectations will direct the design and activity of the event. Client needs are linked to the organiser’s ability to deliver a successful event. To accurately assess the needs of a client, the ‘five </a:t>
            </a:r>
            <a:r>
              <a:rPr lang="en-ZA" sz="2400" dirty="0" err="1">
                <a:latin typeface="Arial" panose="020B0604020202020204" pitchFamily="34" charset="0"/>
                <a:cs typeface="Arial" panose="020B0604020202020204" pitchFamily="34" charset="0"/>
              </a:rPr>
              <a:t>Ws</a:t>
            </a:r>
            <a:r>
              <a:rPr lang="en-ZA" sz="2400" dirty="0">
                <a:latin typeface="Arial" panose="020B0604020202020204" pitchFamily="34" charset="0"/>
                <a:cs typeface="Arial" panose="020B0604020202020204" pitchFamily="34" charset="0"/>
              </a:rPr>
              <a:t> and one H (why, who, where, when, what, how)’ – regarding the event must be answered satisfactorily.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3796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E2A79-C929-89B2-CB2F-36BC9DEA157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36D0A82-A907-4128-1C8F-11887458A02F}"/>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08020AFC-8B78-6BE3-33D7-4A2331EA4AD2}"/>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CEAE6FA5-06E4-3A10-E208-AD5400489A9E}"/>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64C4E48-7EC6-A59B-65A4-480AFCD6AE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Assist in planning an event (continued)</a:t>
            </a:r>
          </a:p>
        </p:txBody>
      </p:sp>
      <p:sp>
        <p:nvSpPr>
          <p:cNvPr id="8" name="TextBox 7">
            <a:extLst>
              <a:ext uri="{FF2B5EF4-FFF2-40B4-BE49-F238E27FC236}">
                <a16:creationId xmlns:a16="http://schemas.microsoft.com/office/drawing/2014/main" id="{251CE7E6-49F4-F914-E20E-74672D3EEF09}"/>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CLIENTS’ PROFILES, NEEDS AND EXPECTATIONS</a:t>
            </a:r>
          </a:p>
          <a:p>
            <a:pPr>
              <a:lnSpc>
                <a:spcPct val="150000"/>
              </a:lnSpc>
            </a:pPr>
            <a:r>
              <a:rPr lang="en-ZA" sz="2400" b="1" dirty="0">
                <a:latin typeface="Arial" panose="020B0604020202020204" pitchFamily="34" charset="0"/>
                <a:cs typeface="Arial" panose="020B0604020202020204" pitchFamily="34" charset="0"/>
              </a:rPr>
              <a:t>Children (toddlers up):</a:t>
            </a:r>
            <a:r>
              <a:rPr lang="en-ZA" sz="2400" dirty="0">
                <a:latin typeface="Arial" panose="020B0604020202020204" pitchFamily="34" charset="0"/>
                <a:cs typeface="Arial" panose="020B0604020202020204" pitchFamily="34" charset="0"/>
              </a:rPr>
              <a:t> Fun, stimulating birthdays with games, goody bags, clowns, and music. Venues must be safe, child-friendly, and colourful with proper facilities.</a:t>
            </a:r>
          </a:p>
          <a:p>
            <a:pPr>
              <a:lnSpc>
                <a:spcPct val="150000"/>
              </a:lnSpc>
            </a:pPr>
            <a:r>
              <a:rPr lang="en-ZA" sz="2400" b="1" dirty="0">
                <a:latin typeface="Arial" panose="020B0604020202020204" pitchFamily="34" charset="0"/>
                <a:cs typeface="Arial" panose="020B0604020202020204" pitchFamily="34" charset="0"/>
              </a:rPr>
              <a:t>Teenagers</a:t>
            </a:r>
            <a:r>
              <a:rPr lang="en-ZA" sz="2400" dirty="0">
                <a:latin typeface="Arial" panose="020B0604020202020204" pitchFamily="34" charset="0"/>
                <a:cs typeface="Arial" panose="020B0604020202020204" pitchFamily="34" charset="0"/>
              </a:rPr>
              <a:t>: Social (parties, gaming nights) or school/corporate events. Venues range from halls and cafés to banquet centres. </a:t>
            </a:r>
          </a:p>
          <a:p>
            <a:pPr>
              <a:lnSpc>
                <a:spcPct val="150000"/>
              </a:lnSpc>
            </a:pPr>
            <a:r>
              <a:rPr lang="en-ZA" sz="2400" b="1" dirty="0">
                <a:latin typeface="Arial" panose="020B0604020202020204" pitchFamily="34" charset="0"/>
                <a:cs typeface="Arial" panose="020B0604020202020204" pitchFamily="34" charset="0"/>
              </a:rPr>
              <a:t>Young Adults</a:t>
            </a:r>
            <a:r>
              <a:rPr lang="en-ZA" sz="2400" dirty="0">
                <a:latin typeface="Arial" panose="020B0604020202020204" pitchFamily="34" charset="0"/>
                <a:cs typeface="Arial" panose="020B0604020202020204" pitchFamily="34" charset="0"/>
              </a:rPr>
              <a:t>: Socials, weddings, cultural milestones. Flexible budgets and venues (halls, gardens, churches, outdoor spaces). </a:t>
            </a:r>
          </a:p>
        </p:txBody>
      </p:sp>
    </p:spTree>
    <p:extLst>
      <p:ext uri="{BB962C8B-B14F-4D97-AF65-F5344CB8AC3E}">
        <p14:creationId xmlns:p14="http://schemas.microsoft.com/office/powerpoint/2010/main" val="3587189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1B210-FFE1-F029-6751-26C02BC60D2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7341CD8-2294-F681-79B7-19FD3FB182A2}"/>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92C12365-B9C6-50B0-E09F-4BED35A10C49}"/>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0B79A5BB-087D-04A7-96A3-BE65DEBCC54E}"/>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A281814E-61CA-51F1-1ABE-1027C003C84B}"/>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Assist in planning an event (continued)</a:t>
            </a:r>
          </a:p>
        </p:txBody>
      </p:sp>
      <p:sp>
        <p:nvSpPr>
          <p:cNvPr id="8" name="TextBox 7">
            <a:extLst>
              <a:ext uri="{FF2B5EF4-FFF2-40B4-BE49-F238E27FC236}">
                <a16:creationId xmlns:a16="http://schemas.microsoft.com/office/drawing/2014/main" id="{9581B5F9-85B7-E9D8-EF3F-C73AE519E9F7}"/>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CLIENTS’ PROFILES, NEEDS AND EXPECTATIONS (CONT)</a:t>
            </a:r>
          </a:p>
          <a:p>
            <a:pPr>
              <a:lnSpc>
                <a:spcPct val="150000"/>
              </a:lnSpc>
            </a:pPr>
            <a:r>
              <a:rPr lang="en-ZA" sz="2400" b="1" dirty="0">
                <a:latin typeface="Arial" panose="020B0604020202020204" pitchFamily="34" charset="0"/>
                <a:cs typeface="Arial" panose="020B0604020202020204" pitchFamily="34" charset="0"/>
              </a:rPr>
              <a:t>Over 65</a:t>
            </a:r>
            <a:r>
              <a:rPr lang="en-ZA" sz="2400" dirty="0">
                <a:latin typeface="Arial" panose="020B0604020202020204" pitchFamily="34" charset="0"/>
                <a:cs typeface="Arial" panose="020B0604020202020204" pitchFamily="34" charset="0"/>
              </a:rPr>
              <a:t>s: Birthdays, anniversaries, retirements. Modest budgets, venues like community halls, gardens, or retirement centres. Décor more formal and nostalgic; music classical or era-specific. Accessibility and safety are essential.</a:t>
            </a:r>
          </a:p>
        </p:txBody>
      </p:sp>
    </p:spTree>
    <p:extLst>
      <p:ext uri="{BB962C8B-B14F-4D97-AF65-F5344CB8AC3E}">
        <p14:creationId xmlns:p14="http://schemas.microsoft.com/office/powerpoint/2010/main" val="3444065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4E9AC-549B-FC73-9A24-35F4AC31129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D7A3189-5525-F9BD-2FE4-F0D657365BB6}"/>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AFDE0713-B2FD-2390-A2BA-832387088122}"/>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F8843542-80BD-037D-AB13-CC9E91CDD080}"/>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D2A70CC-BE61-092F-F48D-84B9F17FA1A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Assist in planning an event (continued)</a:t>
            </a:r>
          </a:p>
        </p:txBody>
      </p:sp>
      <p:sp>
        <p:nvSpPr>
          <p:cNvPr id="8" name="TextBox 7">
            <a:extLst>
              <a:ext uri="{FF2B5EF4-FFF2-40B4-BE49-F238E27FC236}">
                <a16:creationId xmlns:a16="http://schemas.microsoft.com/office/drawing/2014/main" id="{540A6A36-4B52-CFAB-B8D9-8435C2E8FA67}"/>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ASSIST IN DESIGNING AN EVENT</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An event has a defined beginning and end and is therefore regarded as a project to which project planning rules apply. Different elements of project management will be touched on throughout this module. It is also important to remember that, due to the dynamic nature of events and their links with various diverse functions, any small change in one area of the organisation will have a direct impact on other areas of the event.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0014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C850A-B22A-A039-0600-9B752BAD4A8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D507D11-8F1D-1703-FF7C-7AD51AB3503C}"/>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CE3A68B6-982E-88E4-A046-9614E867B7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386BF381-9E07-39C3-037E-85ED3CD3AB94}"/>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3782F830-7931-2429-7247-8C47CE96E9F4}"/>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Assist in planning an event (continued)</a:t>
            </a:r>
          </a:p>
        </p:txBody>
      </p:sp>
      <p:sp>
        <p:nvSpPr>
          <p:cNvPr id="8" name="TextBox 7">
            <a:extLst>
              <a:ext uri="{FF2B5EF4-FFF2-40B4-BE49-F238E27FC236}">
                <a16:creationId xmlns:a16="http://schemas.microsoft.com/office/drawing/2014/main" id="{BFEDAB86-B96C-1E37-F0C7-637F250739D2}"/>
              </a:ext>
            </a:extLst>
          </p:cNvPr>
          <p:cNvSpPr txBox="1"/>
          <p:nvPr/>
        </p:nvSpPr>
        <p:spPr>
          <a:xfrm>
            <a:off x="793376" y="1802775"/>
            <a:ext cx="10596283" cy="5009833"/>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THE DESIGN OF AN EVENT</a:t>
            </a:r>
            <a:endParaRPr lang="en-ZA"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The design of the event is the most creative part.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Designing the event is the coming together of inspiration, initiative, innovation and creative thinking for the entire event.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The design is the golden thread that runs through the whole event, giving it form and direction.</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This design is evident in the theme of the event, the printed materials, </a:t>
            </a:r>
            <a:r>
              <a:rPr lang="en-ZA" sz="2400" dirty="0" err="1">
                <a:latin typeface="Arial" panose="020B0604020202020204" pitchFamily="34" charset="0"/>
                <a:cs typeface="Arial" panose="020B0604020202020204" pitchFamily="34" charset="0"/>
              </a:rPr>
              <a:t>décor</a:t>
            </a:r>
            <a:r>
              <a:rPr lang="en-ZA" sz="2400" dirty="0">
                <a:latin typeface="Arial" panose="020B0604020202020204" pitchFamily="34" charset="0"/>
                <a:cs typeface="Arial" panose="020B0604020202020204" pitchFamily="34" charset="0"/>
              </a:rPr>
              <a:t>, guest management, transport arrangements, public relations, etc. </a:t>
            </a:r>
          </a:p>
          <a:p>
            <a:pPr marL="342900" indent="-342900">
              <a:lnSpc>
                <a:spcPct val="150000"/>
              </a:lnSpc>
              <a:buFont typeface="Arial" panose="020B0604020202020204" pitchFamily="34" charset="0"/>
              <a:buChar char="•"/>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8190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CF3D2-BFDA-8EC2-F362-2311CD17805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201D9F3-117E-82FE-14FD-2118CA6B0569}"/>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CDFB7997-5D7F-452D-A079-75F421629FE5}"/>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5C0DDB5E-0CC1-3046-F45B-8FA6C190F048}"/>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240BDDE-E857-6ECC-3E19-3903C80F229E}"/>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Assist in planning an event (continued)</a:t>
            </a:r>
          </a:p>
        </p:txBody>
      </p:sp>
      <p:sp>
        <p:nvSpPr>
          <p:cNvPr id="8" name="TextBox 7">
            <a:extLst>
              <a:ext uri="{FF2B5EF4-FFF2-40B4-BE49-F238E27FC236}">
                <a16:creationId xmlns:a16="http://schemas.microsoft.com/office/drawing/2014/main" id="{3FF75F2F-2C2C-EB3C-9EB6-84F69C1B2074}"/>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MATCH EVENT ELEMENTS WITH THE CAPACITY OF THE FACILITY ACCORDING TO THE CLIENT’S NEEDS</a:t>
            </a:r>
            <a:endParaRPr lang="en-ZA"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In the management of events, there are essential elements that form the glue that keeps everything together:</a:t>
            </a:r>
          </a:p>
        </p:txBody>
      </p:sp>
      <p:sp>
        <p:nvSpPr>
          <p:cNvPr id="3" name="TextBox 2">
            <a:extLst>
              <a:ext uri="{FF2B5EF4-FFF2-40B4-BE49-F238E27FC236}">
                <a16:creationId xmlns:a16="http://schemas.microsoft.com/office/drawing/2014/main" id="{B159EF21-9472-1545-6452-C23220ADEB87}"/>
              </a:ext>
            </a:extLst>
          </p:cNvPr>
          <p:cNvSpPr txBox="1"/>
          <p:nvPr/>
        </p:nvSpPr>
        <p:spPr>
          <a:xfrm>
            <a:off x="793376" y="3998411"/>
            <a:ext cx="10701108" cy="2308324"/>
          </a:xfrm>
          <a:prstGeom prst="rect">
            <a:avLst/>
          </a:prstGeom>
          <a:noFill/>
        </p:spPr>
        <p:txBody>
          <a:bodyPr wrap="square" numCol="2">
            <a:spAutoFit/>
          </a:bodyPr>
          <a:lstStyle/>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Operational;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Invitations;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Venue;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Designers and designs;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Reproduction and printing;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Entertainment; and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Food and beverages.</a:t>
            </a:r>
          </a:p>
        </p:txBody>
      </p:sp>
    </p:spTree>
    <p:extLst>
      <p:ext uri="{BB962C8B-B14F-4D97-AF65-F5344CB8AC3E}">
        <p14:creationId xmlns:p14="http://schemas.microsoft.com/office/powerpoint/2010/main" val="4258294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AE1E1-DBCE-4574-28F3-4900C4F80B3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5D79441-6264-4707-B122-D129FAE65C8A}"/>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C8CC73A6-BC29-89F1-240A-58C7747B3F1A}"/>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E10A7A05-3FD7-F271-08DE-45C3C8C1292D}"/>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31C03C5-0875-9EE8-4A4D-ED2840C507E4}"/>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Create Business Reports (continued)</a:t>
            </a:r>
          </a:p>
        </p:txBody>
      </p:sp>
      <p:sp>
        <p:nvSpPr>
          <p:cNvPr id="8" name="TextBox 7">
            <a:extLst>
              <a:ext uri="{FF2B5EF4-FFF2-40B4-BE49-F238E27FC236}">
                <a16:creationId xmlns:a16="http://schemas.microsoft.com/office/drawing/2014/main" id="{7527BF50-9858-2BD0-DB84-573AF4CE12F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PURPOSE / AIMS OF BUSINESS REPORTS</a:t>
            </a:r>
            <a:endParaRPr lang="en-ZA"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A business report is a formal, objective document based on researched facts and an accurate assessment of a situation. Reports serve the purpose of conveying structured information to a specific audience, providing feedback on the progress of delegated tasks, tracking performance, identifying problems and solutions, and forming the basis for important decisions.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6081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3E7AC-8CD3-CC87-5582-78485B2D29C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D2E5E62-9FAF-A189-001F-572DEB1869B6}"/>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11CD6A6F-950D-1787-6CB8-0E21BBDEFA95}"/>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384184BD-863D-C2C9-AC03-1E21D4C5139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61302935-7D5A-4607-9AAC-E2D7E14792FD}"/>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Assist in planning an event (continued)</a:t>
            </a:r>
          </a:p>
        </p:txBody>
      </p:sp>
      <p:sp>
        <p:nvSpPr>
          <p:cNvPr id="8" name="TextBox 7">
            <a:extLst>
              <a:ext uri="{FF2B5EF4-FFF2-40B4-BE49-F238E27FC236}">
                <a16:creationId xmlns:a16="http://schemas.microsoft.com/office/drawing/2014/main" id="{DA848011-09A0-424D-55A2-02FDF576AF05}"/>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CHARACTERISTICS OF EVENT SUBFIELDS</a:t>
            </a:r>
          </a:p>
          <a:p>
            <a:pPr>
              <a:lnSpc>
                <a:spcPct val="150000"/>
              </a:lnSpc>
            </a:pPr>
            <a:r>
              <a:rPr lang="en-ZA" sz="2400" dirty="0">
                <a:latin typeface="Arial" panose="020B0604020202020204" pitchFamily="34" charset="0"/>
                <a:cs typeface="Arial" panose="020B0604020202020204" pitchFamily="34" charset="0"/>
              </a:rPr>
              <a:t>An event subfield can be described as the unique characteristics associated with a specific special event that will distinguish it from another special event. Each event subfield has a different focus and target audience. The event subfields are discussed in this section, together with the characteristics of each subfield.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65016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6F454-6328-ED50-DB13-9F9E3CADB5C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B81C1A0-7F1E-E005-FD4A-7FDB52683FDA}"/>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89A1F107-B326-5732-D1C3-D66760537922}"/>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9BD091BF-48B8-D3F5-2239-2CAB558CC2DF}"/>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383A36A3-54E0-E242-EB1A-22F779593E05}"/>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Assist in planning an event (continued)</a:t>
            </a:r>
          </a:p>
        </p:txBody>
      </p:sp>
      <p:sp>
        <p:nvSpPr>
          <p:cNvPr id="8" name="TextBox 7">
            <a:extLst>
              <a:ext uri="{FF2B5EF4-FFF2-40B4-BE49-F238E27FC236}">
                <a16:creationId xmlns:a16="http://schemas.microsoft.com/office/drawing/2014/main" id="{0E39246C-D5E6-F429-5F23-8452A8812518}"/>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FACILITY CAPACITY AND CONSTRAINTS</a:t>
            </a:r>
          </a:p>
          <a:p>
            <a:pPr>
              <a:lnSpc>
                <a:spcPct val="150000"/>
              </a:lnSpc>
            </a:pPr>
            <a:r>
              <a:rPr lang="en-ZA" sz="2400" dirty="0">
                <a:latin typeface="Arial" panose="020B0604020202020204" pitchFamily="34" charset="0"/>
                <a:cs typeface="Arial" panose="020B0604020202020204" pitchFamily="34" charset="0"/>
              </a:rPr>
              <a:t>Before any event can take place at a venue, it is important to determine the capacity of the facility, as well as its limitations (constraints) in comparison to what is required.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6804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9DC86-ADC3-05D9-B67E-76985A6E362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B7F4B37-A550-E3EB-D421-CD2D7EE0EF0B}"/>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34567425-D557-61B1-5810-ED951F65EC91}"/>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6A7B7A24-863C-3DF9-57CF-3C0FD3CDEE3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AB61A249-326E-6F0A-81A7-775E44639817}"/>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Assist in planning an event (continued)</a:t>
            </a:r>
          </a:p>
        </p:txBody>
      </p:sp>
      <p:sp>
        <p:nvSpPr>
          <p:cNvPr id="8" name="TextBox 7">
            <a:extLst>
              <a:ext uri="{FF2B5EF4-FFF2-40B4-BE49-F238E27FC236}">
                <a16:creationId xmlns:a16="http://schemas.microsoft.com/office/drawing/2014/main" id="{C734E802-8CBE-F1C1-5D69-EFE7CBB67597}"/>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IDENTIFY THE ITEMS MAKING UP THE EVENT PLAN</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The items making up the event plan will be in line with planning principles, namely short-term and long-term planning, as well as the factors that will have a critical implication on reaching the event goal within set parameters.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43679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2C406-2421-E0FE-F150-F6DA8D78D78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F0BF38E-99C7-51F8-4EC2-8388D667C251}"/>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1A16E201-1516-2199-7663-132485AA22B5}"/>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BE7B2689-F6AE-3477-D497-B2255E4ACCC0}"/>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AEA0897-5D77-21CE-6F49-60054198BD6B}"/>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Assist in planning an event (continued)</a:t>
            </a:r>
          </a:p>
        </p:txBody>
      </p:sp>
      <p:sp>
        <p:nvSpPr>
          <p:cNvPr id="8" name="TextBox 7">
            <a:extLst>
              <a:ext uri="{FF2B5EF4-FFF2-40B4-BE49-F238E27FC236}">
                <a16:creationId xmlns:a16="http://schemas.microsoft.com/office/drawing/2014/main" id="{BBD67470-AE30-8E70-65B9-C46CB3A4BE93}"/>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COMPLETING PREPARATORY WORK TO EXECUTE THE EVENT</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During the preparation phase, all the elements of the event, as well as potential problems, can be identified. The best way to ensure that all aspects of the event are covered is by using a checklist. It will help you organise the critical path of the event and work schedule, and determine the timeline of the preparations. Use the following checklist in the preparation stage.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08050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12E99-67BE-D545-9538-081E804FA5C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6F0AE3D-DDAF-306C-F9CD-FD4DE00FD917}"/>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C81FE2E9-C437-EFC3-36F1-4070B3E4A20F}"/>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C183E8A9-AA60-1A97-904F-0EE5C2A69D37}"/>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8E7E32C-0633-EE9E-DF01-BF5C31286F4A}"/>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Assist in planning an event (continued)</a:t>
            </a:r>
          </a:p>
        </p:txBody>
      </p:sp>
      <p:sp>
        <p:nvSpPr>
          <p:cNvPr id="8" name="TextBox 7">
            <a:extLst>
              <a:ext uri="{FF2B5EF4-FFF2-40B4-BE49-F238E27FC236}">
                <a16:creationId xmlns:a16="http://schemas.microsoft.com/office/drawing/2014/main" id="{9227F0C9-AB4D-C92E-4FCE-60B20935FDFF}"/>
              </a:ext>
            </a:extLst>
          </p:cNvPr>
          <p:cNvSpPr txBox="1"/>
          <p:nvPr/>
        </p:nvSpPr>
        <p:spPr>
          <a:xfrm>
            <a:off x="793376" y="1802775"/>
            <a:ext cx="10596283" cy="5009833"/>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INTERPRET AND DEMONSTRATE AN UNDERSTANDING OF THE CRITICAL PATH OF THE EVENT</a:t>
            </a:r>
            <a:endParaRPr lang="en-ZA"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The order in which activities are completed is known as the critical path method. This is a planning and analysis tool that helps streamline the scheduling process. Time management and the scheduling of activities at the right intervals are important.  After the event components have been identified, all the preparatory activities must be completed. If possible, in chronological order.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30775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FEBF7-D01B-48BE-5D5F-7746DDEBF4F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7AF6A0E-BE3E-AADD-D6A2-137A9DD8C3EF}"/>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67C59D38-20F0-EE4F-074E-74B1667FD621}"/>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FA9F1D0D-8CB7-3BFE-A749-64AE92E842AF}"/>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83C70E5-3A5D-E79D-7F3F-4097C4B2A3C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Assist in planning an event (continued)</a:t>
            </a:r>
          </a:p>
        </p:txBody>
      </p:sp>
      <p:sp>
        <p:nvSpPr>
          <p:cNvPr id="8" name="TextBox 7">
            <a:extLst>
              <a:ext uri="{FF2B5EF4-FFF2-40B4-BE49-F238E27FC236}">
                <a16:creationId xmlns:a16="http://schemas.microsoft.com/office/drawing/2014/main" id="{8E8670BA-D91D-0B02-4B04-6CD2AFC25F9F}"/>
              </a:ext>
            </a:extLst>
          </p:cNvPr>
          <p:cNvSpPr txBox="1"/>
          <p:nvPr/>
        </p:nvSpPr>
        <p:spPr>
          <a:xfrm>
            <a:off x="793376" y="1802775"/>
            <a:ext cx="10596283" cy="5009833"/>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ADMINISTER INVITATIONS, REGISTRATIONS AND NOTICES</a:t>
            </a:r>
            <a:br>
              <a:rPr lang="en-ZA" sz="2400" b="1" dirty="0">
                <a:solidFill>
                  <a:schemeClr val="accent2"/>
                </a:solidFill>
                <a:latin typeface="Arial" panose="020B0604020202020204" pitchFamily="34" charset="0"/>
                <a:cs typeface="Arial" panose="020B0604020202020204" pitchFamily="34" charset="0"/>
              </a:rPr>
            </a:br>
            <a:r>
              <a:rPr lang="en-ZA" sz="2400" b="1" dirty="0">
                <a:latin typeface="Arial" panose="020B0604020202020204" pitchFamily="34" charset="0"/>
                <a:cs typeface="Arial" panose="020B0604020202020204" pitchFamily="34" charset="0"/>
              </a:rPr>
              <a:t>INVITATIONS </a:t>
            </a:r>
            <a:r>
              <a:rPr lang="en-ZA" sz="2400" dirty="0">
                <a:latin typeface="Arial" panose="020B0604020202020204" pitchFamily="34" charset="0"/>
                <a:cs typeface="Arial" panose="020B0604020202020204" pitchFamily="34" charset="0"/>
              </a:rPr>
              <a:t>must include: host’s name, date &amp; time, venue address, dress code, RSVP details.</a:t>
            </a:r>
          </a:p>
          <a:p>
            <a:pPr>
              <a:lnSpc>
                <a:spcPct val="150000"/>
              </a:lnSpc>
            </a:pPr>
            <a:r>
              <a:rPr lang="en-ZA" sz="2400" dirty="0">
                <a:latin typeface="Arial" panose="020B0604020202020204" pitchFamily="34" charset="0"/>
                <a:cs typeface="Arial" panose="020B0604020202020204" pitchFamily="34" charset="0"/>
              </a:rPr>
              <a:t>Plan and design creatively to attract attention and reflect the event theme.</a:t>
            </a:r>
          </a:p>
          <a:p>
            <a:pPr>
              <a:lnSpc>
                <a:spcPct val="150000"/>
              </a:lnSpc>
            </a:pPr>
            <a:r>
              <a:rPr lang="en-ZA" sz="2400" dirty="0">
                <a:latin typeface="Arial" panose="020B0604020202020204" pitchFamily="34" charset="0"/>
                <a:cs typeface="Arial" panose="020B0604020202020204" pitchFamily="34" charset="0"/>
              </a:rPr>
              <a:t>Proofread carefully to avoid mistakes.</a:t>
            </a:r>
          </a:p>
          <a:p>
            <a:pPr>
              <a:lnSpc>
                <a:spcPct val="150000"/>
              </a:lnSpc>
            </a:pPr>
            <a:r>
              <a:rPr lang="en-ZA" sz="2400" dirty="0">
                <a:latin typeface="Arial" panose="020B0604020202020204" pitchFamily="34" charset="0"/>
                <a:cs typeface="Arial" panose="020B0604020202020204" pitchFamily="34" charset="0"/>
              </a:rPr>
              <a:t>Send out 3–4 months in advance (depending on event).</a:t>
            </a:r>
          </a:p>
          <a:p>
            <a:pPr>
              <a:lnSpc>
                <a:spcPct val="150000"/>
              </a:lnSpc>
            </a:pPr>
            <a:r>
              <a:rPr lang="en-ZA" sz="2400" dirty="0">
                <a:latin typeface="Arial" panose="020B0604020202020204" pitchFamily="34" charset="0"/>
                <a:cs typeface="Arial" panose="020B0604020202020204" pitchFamily="34" charset="0"/>
              </a:rPr>
              <a:t>Choose distribution method (WhatsApp, email, hand delivery) and stick to the preparation timeline.</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40767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BDD17-2348-1D7D-2677-3A37A9EF1EB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60C6BB9-815B-A564-F9EF-3DA493F4FB3F}"/>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D9CE00AE-B17C-1BF8-C8AE-F2EB60171A2D}"/>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9C4842E5-5D85-0216-72D7-3D2E4277C15E}"/>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4883A5C-1ACF-CF49-45B8-CEC51D15F52E}"/>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Assist in planning an event (continued)</a:t>
            </a:r>
          </a:p>
        </p:txBody>
      </p:sp>
      <p:sp>
        <p:nvSpPr>
          <p:cNvPr id="8" name="TextBox 7">
            <a:extLst>
              <a:ext uri="{FF2B5EF4-FFF2-40B4-BE49-F238E27FC236}">
                <a16:creationId xmlns:a16="http://schemas.microsoft.com/office/drawing/2014/main" id="{6A408E89-9CC7-6618-858D-C69785973175}"/>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ADMINISTER INVITATIONS, REGISTRATIONS AND NOTICES (CONT)</a:t>
            </a:r>
            <a:br>
              <a:rPr lang="en-ZA" sz="2400" b="1" dirty="0">
                <a:solidFill>
                  <a:schemeClr val="accent2"/>
                </a:solidFill>
                <a:latin typeface="Arial" panose="020B0604020202020204" pitchFamily="34" charset="0"/>
                <a:cs typeface="Arial" panose="020B0604020202020204" pitchFamily="34" charset="0"/>
              </a:rPr>
            </a:br>
            <a:r>
              <a:rPr lang="en-ZA" sz="2400" b="1" dirty="0">
                <a:latin typeface="Arial" panose="020B0604020202020204" pitchFamily="34" charset="0"/>
                <a:cs typeface="Arial" panose="020B0604020202020204" pitchFamily="34" charset="0"/>
              </a:rPr>
              <a:t>REGISTRATIONS</a:t>
            </a:r>
          </a:p>
          <a:p>
            <a:pPr>
              <a:lnSpc>
                <a:spcPct val="150000"/>
              </a:lnSpc>
            </a:pPr>
            <a:r>
              <a:rPr lang="en-ZA" sz="2400" dirty="0">
                <a:latin typeface="Arial" panose="020B0604020202020204" pitchFamily="34" charset="0"/>
                <a:cs typeface="Arial" panose="020B0604020202020204" pitchFamily="34" charset="0"/>
              </a:rPr>
              <a:t>Essential for conferences, seminars, and large events (manual or online).</a:t>
            </a:r>
          </a:p>
          <a:p>
            <a:pPr>
              <a:lnSpc>
                <a:spcPct val="150000"/>
              </a:lnSpc>
            </a:pPr>
            <a:r>
              <a:rPr lang="en-ZA" sz="2400" dirty="0">
                <a:latin typeface="Arial" panose="020B0604020202020204" pitchFamily="34" charset="0"/>
                <a:cs typeface="Arial" panose="020B0604020202020204" pitchFamily="34" charset="0"/>
              </a:rPr>
              <a:t>Forms should be clear, user-friendly, and accurate (names for badges, etc.).</a:t>
            </a:r>
          </a:p>
          <a:p>
            <a:pPr>
              <a:lnSpc>
                <a:spcPct val="150000"/>
              </a:lnSpc>
            </a:pPr>
            <a:r>
              <a:rPr lang="en-ZA" sz="2400" dirty="0">
                <a:latin typeface="Arial" panose="020B0604020202020204" pitchFamily="34" charset="0"/>
                <a:cs typeface="Arial" panose="020B0604020202020204" pitchFamily="34" charset="0"/>
              </a:rPr>
              <a:t>Update database continuously; acknowledge pre-registrations.</a:t>
            </a:r>
          </a:p>
          <a:p>
            <a:pPr>
              <a:lnSpc>
                <a:spcPct val="150000"/>
              </a:lnSpc>
            </a:pPr>
            <a:r>
              <a:rPr lang="en-ZA" sz="2400" dirty="0">
                <a:latin typeface="Arial" panose="020B0604020202020204" pitchFamily="34" charset="0"/>
                <a:cs typeface="Arial" panose="020B0604020202020204" pitchFamily="34" charset="0"/>
              </a:rPr>
              <a:t>Use queue posts for order; set up separate desks for VIPs, speakers, exhibitors, etc.</a:t>
            </a:r>
          </a:p>
          <a:p>
            <a:pPr>
              <a:lnSpc>
                <a:spcPct val="150000"/>
              </a:lnSpc>
            </a:pPr>
            <a:r>
              <a:rPr lang="en-ZA" sz="2400" dirty="0">
                <a:latin typeface="Arial" panose="020B0604020202020204" pitchFamily="34" charset="0"/>
                <a:cs typeface="Arial" panose="020B0604020202020204" pitchFamily="34" charset="0"/>
              </a:rPr>
              <a:t>Staff (clerks, receptionists, cashiers) must be trained and professional.</a:t>
            </a:r>
          </a:p>
        </p:txBody>
      </p:sp>
    </p:spTree>
    <p:extLst>
      <p:ext uri="{BB962C8B-B14F-4D97-AF65-F5344CB8AC3E}">
        <p14:creationId xmlns:p14="http://schemas.microsoft.com/office/powerpoint/2010/main" val="24394750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5EBA4-7E99-A37D-BC23-75B957C4CED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34CC51F-90A6-89E3-7E3B-099E4D41C08C}"/>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A4ADD98F-F31C-894F-8EFA-0458EAB5D381}"/>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2A3BA06F-DAF9-72D6-A9AB-515489C35CE1}"/>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2DA6D2D-7F77-862E-EE1D-096B52246A2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Assist in planning an event (continued)</a:t>
            </a:r>
          </a:p>
        </p:txBody>
      </p:sp>
      <p:sp>
        <p:nvSpPr>
          <p:cNvPr id="8" name="TextBox 7">
            <a:extLst>
              <a:ext uri="{FF2B5EF4-FFF2-40B4-BE49-F238E27FC236}">
                <a16:creationId xmlns:a16="http://schemas.microsoft.com/office/drawing/2014/main" id="{8825D62A-30BC-923D-51FB-A4D2CB52C520}"/>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ADMINISTER INVITATIONS, REGISTRATIONS AND NOTICES (CONT)</a:t>
            </a:r>
            <a:br>
              <a:rPr lang="en-ZA" sz="2400" b="1" dirty="0">
                <a:solidFill>
                  <a:schemeClr val="accent2"/>
                </a:solidFill>
                <a:latin typeface="Arial" panose="020B0604020202020204" pitchFamily="34" charset="0"/>
                <a:cs typeface="Arial" panose="020B0604020202020204" pitchFamily="34" charset="0"/>
              </a:rPr>
            </a:br>
            <a:r>
              <a:rPr lang="en-ZA" sz="2400" b="1" dirty="0">
                <a:latin typeface="Arial" panose="020B0604020202020204" pitchFamily="34" charset="0"/>
                <a:cs typeface="Arial" panose="020B0604020202020204" pitchFamily="34" charset="0"/>
              </a:rPr>
              <a:t>NOTICES</a:t>
            </a:r>
          </a:p>
          <a:p>
            <a:pPr>
              <a:lnSpc>
                <a:spcPct val="150000"/>
              </a:lnSpc>
            </a:pPr>
            <a:r>
              <a:rPr lang="en-ZA" sz="2400" dirty="0">
                <a:latin typeface="Arial" panose="020B0604020202020204" pitchFamily="34" charset="0"/>
                <a:cs typeface="Arial" panose="020B0604020202020204" pitchFamily="34" charset="0"/>
              </a:rPr>
              <a:t>Send out on time with correct information.</a:t>
            </a:r>
          </a:p>
          <a:p>
            <a:pPr>
              <a:lnSpc>
                <a:spcPct val="150000"/>
              </a:lnSpc>
            </a:pPr>
            <a:r>
              <a:rPr lang="en-ZA" sz="2400" dirty="0">
                <a:latin typeface="Arial" panose="020B0604020202020204" pitchFamily="34" charset="0"/>
                <a:cs typeface="Arial" panose="020B0604020202020204" pitchFamily="34" charset="0"/>
              </a:rPr>
              <a:t>Keep to one clear main idea; avoid jargon.</a:t>
            </a:r>
          </a:p>
          <a:p>
            <a:pPr>
              <a:lnSpc>
                <a:spcPct val="150000"/>
              </a:lnSpc>
            </a:pPr>
            <a:r>
              <a:rPr lang="en-ZA" sz="2400" dirty="0">
                <a:latin typeface="Arial" panose="020B0604020202020204" pitchFamily="34" charset="0"/>
                <a:cs typeface="Arial" panose="020B0604020202020204" pitchFamily="34" charset="0"/>
              </a:rPr>
              <a:t>Proofread carefully and use simple, clear language.</a:t>
            </a:r>
          </a:p>
          <a:p>
            <a:pPr>
              <a:lnSpc>
                <a:spcPct val="150000"/>
              </a:lnSpc>
            </a:pPr>
            <a:r>
              <a:rPr lang="en-ZA" sz="2400" dirty="0">
                <a:latin typeface="Arial" panose="020B0604020202020204" pitchFamily="34" charset="0"/>
                <a:cs typeface="Arial" panose="020B0604020202020204" pitchFamily="34" charset="0"/>
              </a:rPr>
              <a:t>Place notices in a designated, visible area.</a:t>
            </a:r>
          </a:p>
          <a:p>
            <a:pPr>
              <a:lnSpc>
                <a:spcPct val="150000"/>
              </a:lnSpc>
            </a:pPr>
            <a:r>
              <a:rPr lang="en-ZA" sz="2400" dirty="0">
                <a:latin typeface="Arial" panose="020B0604020202020204" pitchFamily="34" charset="0"/>
                <a:cs typeface="Arial" panose="020B0604020202020204" pitchFamily="34" charset="0"/>
              </a:rPr>
              <a:t>Ensure communication is clear for all attendees.</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40483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0F970-4800-7ABB-A649-F874923DC55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8352B20-D2A0-CEDA-111F-478FBA3A7CDB}"/>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FEC70CD1-B9AF-F1CA-213A-20A06EF4DD0F}"/>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97422F9E-5E37-9CDA-7C6E-7BAA77509115}"/>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0BB4E34-F54C-13EF-07F4-D84821EC6DC8}"/>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Assist in planning an event (continued)</a:t>
            </a:r>
          </a:p>
        </p:txBody>
      </p:sp>
      <p:sp>
        <p:nvSpPr>
          <p:cNvPr id="8" name="TextBox 7">
            <a:extLst>
              <a:ext uri="{FF2B5EF4-FFF2-40B4-BE49-F238E27FC236}">
                <a16:creationId xmlns:a16="http://schemas.microsoft.com/office/drawing/2014/main" id="{2A0CBAFD-461D-B539-3E24-4E1C24766810}"/>
              </a:ext>
            </a:extLst>
          </p:cNvPr>
          <p:cNvSpPr txBox="1"/>
          <p:nvPr/>
        </p:nvSpPr>
        <p:spPr>
          <a:xfrm>
            <a:off x="793376" y="1802775"/>
            <a:ext cx="10596283" cy="5009833"/>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APPLY THE SUPPORT TASKS AS PRESCRIBED</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Once a specific event plan is in place, the tasks and the timeline within which these tasks must be completed must be identified. As the tasks are carried out and changes occur, it might be necessary to adjust the budget. Although the budget will largely determine the actual event, it will need to be adjusted constantly as expenses and income are reconciled. It is also important to consider the legal requirements of contractual agreements and health and safety regulations.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58913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4F17E-01D9-904C-66EC-D9235A2B745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E5E25CA-B01B-3C05-5D17-02833C348A9C}"/>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DF08F4C7-14C1-BB7A-1B33-0A34B377A777}"/>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3EDAD00E-67DB-3007-1523-14BEF9A354C5}"/>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D75275-0FD2-0F72-F933-5E6A8F811F31}"/>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Assist in planning an event (continued)</a:t>
            </a:r>
          </a:p>
        </p:txBody>
      </p:sp>
      <p:sp>
        <p:nvSpPr>
          <p:cNvPr id="8" name="TextBox 7">
            <a:extLst>
              <a:ext uri="{FF2B5EF4-FFF2-40B4-BE49-F238E27FC236}">
                <a16:creationId xmlns:a16="http://schemas.microsoft.com/office/drawing/2014/main" id="{D1D8EA6B-941A-1CE6-2EE0-9641A7B827AD}"/>
              </a:ext>
            </a:extLst>
          </p:cNvPr>
          <p:cNvSpPr txBox="1"/>
          <p:nvPr/>
        </p:nvSpPr>
        <p:spPr>
          <a:xfrm>
            <a:off x="793376" y="1802775"/>
            <a:ext cx="10596283" cy="5009833"/>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INTERPRET AND WORK WITHIN THE ORGANISATIONAL STRUCTURE</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At this stage of the planning and execution, more clarity has been gained about the prospective venues, the date, the kind of event, and the guests to be invited. Actual tasks have been identified. The work schedule can now be drawn up according to the critical path analysis. The schedule must fit into the established timeline. Staff must be appointed to manage, organise, coordinate and control this process. The parameters set by the budget will support the process if expenses do not exceed income.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1405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209CC-BF7D-17AD-289F-32E463CABA2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CD43C4E-37FB-9CB3-5111-2FF520510B75}"/>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DBC55D67-5258-AED8-0C1C-6A0F44BBD397}"/>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4216D9C7-3687-CCD1-2A84-C9AD6C5B2E3C}"/>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5304A77E-3F67-0DB9-6D47-FD190159724D}"/>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Create Business Reports (continued)</a:t>
            </a:r>
          </a:p>
        </p:txBody>
      </p:sp>
      <p:sp>
        <p:nvSpPr>
          <p:cNvPr id="8" name="TextBox 7">
            <a:extLst>
              <a:ext uri="{FF2B5EF4-FFF2-40B4-BE49-F238E27FC236}">
                <a16:creationId xmlns:a16="http://schemas.microsoft.com/office/drawing/2014/main" id="{BF79F7CD-6553-C6F4-33AE-3F669F4A371F}"/>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REASONS / MOTIVATIONS FOR WRITING BUSINESS REPORTS</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Reports are written when there is a need to communicate facts and information in a structured way. They are prepared in response to specific business situations or requirements where clear communication and formal documentation are needed.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38992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F6C18-A9B4-1B6E-63C8-70A044FED29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7378E83-73EC-7DE2-6186-487B7AB4B411}"/>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47E7E008-CAED-94BB-65BF-C4A81B93A310}"/>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87E2DEF9-E0EC-4CDD-10B5-F467AA8C9C6F}"/>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A750651-4285-C6D3-4600-E9E25B0BE644}"/>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Assist in planning an event (continued)</a:t>
            </a:r>
          </a:p>
        </p:txBody>
      </p:sp>
      <p:sp>
        <p:nvSpPr>
          <p:cNvPr id="8" name="TextBox 7">
            <a:extLst>
              <a:ext uri="{FF2B5EF4-FFF2-40B4-BE49-F238E27FC236}">
                <a16:creationId xmlns:a16="http://schemas.microsoft.com/office/drawing/2014/main" id="{F9C1E84A-DD85-4F8B-2A6E-17FE5076DC1F}"/>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INTERPRET A SCHEDULE AND TIMELINE AND WORK ACCORDINGLY</a:t>
            </a:r>
            <a:endParaRPr lang="en-ZA"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A project or event timeline is a tool that can guarantee the success of an event from the planning stages. It will determine schedules and required deadlines for tasks and instruct others involved, like subcontractors and vendors, regarding what is expected of them. </a:t>
            </a:r>
          </a:p>
          <a:p>
            <a:pPr>
              <a:lnSpc>
                <a:spcPct val="150000"/>
              </a:lnSpc>
            </a:pPr>
            <a:r>
              <a:rPr lang="en-ZA" sz="2400" dirty="0">
                <a:latin typeface="Arial" panose="020B0604020202020204" pitchFamily="34" charset="0"/>
                <a:cs typeface="Arial" panose="020B0604020202020204" pitchFamily="34" charset="0"/>
              </a:rPr>
              <a:t>The project timeline is one of the key elements that helps an organiser remain organised.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9426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73F1B-6EE7-4824-FCC1-CBA843A1498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58EAC1D-D7D9-DAE0-C06E-1362CA10A921}"/>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DD89865-213A-7D01-835A-DD59948C39A2}"/>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2007AD62-6D2F-F708-64D5-DEB2C64ABB62}"/>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1D50891-C3AA-CAEB-19F2-C471CA2D067A}"/>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Assist in planning an event (continued)</a:t>
            </a:r>
          </a:p>
        </p:txBody>
      </p:sp>
      <p:sp>
        <p:nvSpPr>
          <p:cNvPr id="8" name="TextBox 7">
            <a:extLst>
              <a:ext uri="{FF2B5EF4-FFF2-40B4-BE49-F238E27FC236}">
                <a16:creationId xmlns:a16="http://schemas.microsoft.com/office/drawing/2014/main" id="{076B5C2C-CF53-2CEC-C3BA-8DF01CC93F33}"/>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WORKING WITHIN AN ORGANISATIONAL STRUCTURE</a:t>
            </a:r>
            <a:endParaRPr lang="en-ZA"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The purpose of an organisational structure is to assign people, tasks, and materials (equipment, assets) in such a way that the goals of the company will be met. Organisational structure indicates the vertical (top to bottom) and horizontal (same levels) authority, delegation and responsibility allocated to people.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51850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E374C-F596-0156-D8A5-25C4827B93D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C6614BF-F74E-E4DC-CEB6-7A33B1B76B88}"/>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28C29A44-C50F-5400-BED3-F19B20AD250D}"/>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94530E76-64EA-CCFE-0824-352CB65854DD}"/>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2366B42-1E8A-9358-5ABA-902EF7309308}"/>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Assist in planning an event (continued)</a:t>
            </a:r>
          </a:p>
        </p:txBody>
      </p:sp>
      <p:sp>
        <p:nvSpPr>
          <p:cNvPr id="8" name="TextBox 7">
            <a:extLst>
              <a:ext uri="{FF2B5EF4-FFF2-40B4-BE49-F238E27FC236}">
                <a16:creationId xmlns:a16="http://schemas.microsoft.com/office/drawing/2014/main" id="{09508975-C276-3097-0221-8B5FCDDF9B63}"/>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WORKING WITHIN A BUDGET</a:t>
            </a:r>
            <a:endParaRPr lang="en-ZA"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The budget is an event management tool that serves as a guideline for all the financial decisions concerning the event. All items bought and all arrangements made can be costed and explained financially. Because events are linked to public relations and marketing within companies, event expenses and income are an integral part of the company’s budget.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70809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F6EAB-7AF9-CA4D-AC52-C10ECC6EE57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6457948-C186-14E1-6B41-8EE7AD89FB77}"/>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F7EF29BA-8B0B-68EB-1547-07F152AD07CC}"/>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48BFA1B4-8682-630E-EEE4-13372753085B}"/>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6751456-B7D2-0D00-1986-565A0B07EC5C}"/>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Assist in planning an event (continued)</a:t>
            </a:r>
          </a:p>
        </p:txBody>
      </p:sp>
      <p:sp>
        <p:nvSpPr>
          <p:cNvPr id="8" name="TextBox 7">
            <a:extLst>
              <a:ext uri="{FF2B5EF4-FFF2-40B4-BE49-F238E27FC236}">
                <a16:creationId xmlns:a16="http://schemas.microsoft.com/office/drawing/2014/main" id="{406FECED-49F8-3435-BD84-AF1CE2840B0F}"/>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WORKING WITHIN LEGAL REQUIREMENTS</a:t>
            </a:r>
            <a:endParaRPr lang="en-ZA"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The legal requirements must be addressed and can be divided into the following two categories: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Contracts; and</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Permits and licences.</a:t>
            </a:r>
          </a:p>
        </p:txBody>
      </p:sp>
    </p:spTree>
    <p:extLst>
      <p:ext uri="{BB962C8B-B14F-4D97-AF65-F5344CB8AC3E}">
        <p14:creationId xmlns:p14="http://schemas.microsoft.com/office/powerpoint/2010/main" val="26642018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633A8-E015-B1B2-E9DF-52F76186A0F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EA97A94-03E3-F8B9-0EFA-55D906920A72}"/>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F9CF86CD-BA1D-BE5D-B4E3-40637DF451A6}"/>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8EE7A21C-8AE3-E06A-9394-9D1D34773289}"/>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350246AE-1564-9E04-170C-F571D752A0AA}"/>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Assist in planning an event (continued)</a:t>
            </a:r>
          </a:p>
        </p:txBody>
      </p:sp>
      <p:sp>
        <p:nvSpPr>
          <p:cNvPr id="8" name="TextBox 7">
            <a:extLst>
              <a:ext uri="{FF2B5EF4-FFF2-40B4-BE49-F238E27FC236}">
                <a16:creationId xmlns:a16="http://schemas.microsoft.com/office/drawing/2014/main" id="{E1475447-3D28-755D-CD54-7716CA7F8455}"/>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ADHERE TO CLEAR COMMUNICATION PROCEDURES</a:t>
            </a:r>
            <a:endParaRPr lang="en-ZA"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The key element to the smooth running of any event is communication. It is the golden thread running through every activity, every detail and every strategic aspect. To be effective, communication must be clear and concise, and the message must be clearly understood. Above all else, communication must enhance the attendees’ experience. Those involved with the event arrangements are best positioned to convey a message and to create a professional image. </a:t>
            </a:r>
          </a:p>
        </p:txBody>
      </p:sp>
    </p:spTree>
    <p:extLst>
      <p:ext uri="{BB962C8B-B14F-4D97-AF65-F5344CB8AC3E}">
        <p14:creationId xmlns:p14="http://schemas.microsoft.com/office/powerpoint/2010/main" val="11411379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81674-26B4-3F6F-7682-407DB34E117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11E2F34-E5B8-4D93-BA4F-5BB45C4D3EC7}"/>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8E8B1624-8ECA-DE90-5291-FBC4DE25A992}"/>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5684976D-6916-5E62-7BBC-17011603AD90}"/>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61404200-D17A-A48C-5970-6132E3A597B5}"/>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Assist in planning an event (continued)</a:t>
            </a:r>
          </a:p>
        </p:txBody>
      </p:sp>
      <p:sp>
        <p:nvSpPr>
          <p:cNvPr id="8" name="TextBox 7">
            <a:extLst>
              <a:ext uri="{FF2B5EF4-FFF2-40B4-BE49-F238E27FC236}">
                <a16:creationId xmlns:a16="http://schemas.microsoft.com/office/drawing/2014/main" id="{47B5ED04-656B-020A-8BEB-33B4855C7FEF}"/>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COMMUNICATE WITH INTERNAL AND EXTERNAL SERVICE PROVIDERS</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Events communication fulfils the same responsibility as a conductor of an orchestra does. A lack of clear communication will lead to mistakes and frustrations, making it difficult to adhere to timelines. No matter what is communicated to whom, everyone receiving a communication must know exactly what is meant by the message. </a:t>
            </a:r>
          </a:p>
        </p:txBody>
      </p:sp>
    </p:spTree>
    <p:extLst>
      <p:ext uri="{BB962C8B-B14F-4D97-AF65-F5344CB8AC3E}">
        <p14:creationId xmlns:p14="http://schemas.microsoft.com/office/powerpoint/2010/main" val="7240253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D4C66-50B0-3FA0-4135-4DBB077BEAE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443C829-9E11-BBA1-0651-7E7449FB1E7F}"/>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7BA3793C-057C-4952-BC04-6AC0265E48C8}"/>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C9BBCE1D-1B44-8799-8A56-550596B7D0D3}"/>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DA828FE-38BB-A613-D92E-BE83A2BC8CB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Assist in planning an event (continued)</a:t>
            </a:r>
          </a:p>
        </p:txBody>
      </p:sp>
      <p:sp>
        <p:nvSpPr>
          <p:cNvPr id="8" name="TextBox 7">
            <a:extLst>
              <a:ext uri="{FF2B5EF4-FFF2-40B4-BE49-F238E27FC236}">
                <a16:creationId xmlns:a16="http://schemas.microsoft.com/office/drawing/2014/main" id="{5C29CD46-9DE1-0AC5-314A-FEB2F5FCBEDB}"/>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COMMUNICATE AND ARRANGE TOPICS AND DECORATION WITH EXTERNAL SERVICE PROVIDERS</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The business environment refers to the internal and external factors that influence how a business operates. It involves factors like people, legislation, and documentation needed to meet the operational standards of an organisation.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65733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A64B1-C1F5-E75B-533D-FDB7F2BB69E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23179DF-B25B-5ED6-A9C8-525FAD3C18CC}"/>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D3D36C78-E119-8920-8F5F-E2BE5D29A912}"/>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3E1B86A-E3A7-B95D-7065-A1249F1B4D7C}"/>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5F09B7B-F868-CD17-CD3C-B30F3934CBAA}"/>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Assist in planning an event (continued)</a:t>
            </a:r>
          </a:p>
        </p:txBody>
      </p:sp>
      <p:sp>
        <p:nvSpPr>
          <p:cNvPr id="8" name="TextBox 7">
            <a:extLst>
              <a:ext uri="{FF2B5EF4-FFF2-40B4-BE49-F238E27FC236}">
                <a16:creationId xmlns:a16="http://schemas.microsoft.com/office/drawing/2014/main" id="{0628E53E-6806-A9C6-A7BA-9D7FAD06A2C8}"/>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DEAL PROFESSIONALLY WITH THE CLIENT</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Dealing with clients is more than an interaction – it is creating an image, acting as an intermediary between the company and the client, as well as an important communications opportunity. Professional conduct means showing the client that you and your company always have their best interests at heart.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33666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5B05F-555D-E56C-8CDC-8D8F975BE86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5327F56-A429-4735-2B02-D4FF06F98CC4}"/>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CD0D5A48-71F0-17F9-34C5-AE6269D9AA1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ECAF3ECE-F10D-03B5-D1A1-45B34E097741}"/>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05BDF81-86D0-F6D3-BB4C-6BD92138B3E3}"/>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Assist in planning an event (continued)</a:t>
            </a:r>
          </a:p>
        </p:txBody>
      </p:sp>
      <p:sp>
        <p:nvSpPr>
          <p:cNvPr id="8" name="TextBox 7">
            <a:extLst>
              <a:ext uri="{FF2B5EF4-FFF2-40B4-BE49-F238E27FC236}">
                <a16:creationId xmlns:a16="http://schemas.microsoft.com/office/drawing/2014/main" id="{29A869AE-7ADC-6196-2DE3-3599A4161276}"/>
              </a:ext>
            </a:extLst>
          </p:cNvPr>
          <p:cNvSpPr txBox="1"/>
          <p:nvPr/>
        </p:nvSpPr>
        <p:spPr>
          <a:xfrm>
            <a:off x="793376" y="1802775"/>
            <a:ext cx="10596283" cy="5009833"/>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OPERATE INDIVIDUALLY AND AS PART OF AN EVENT TEAM</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When organising an event, each person must know exactly what their responsibilities are. Responsibilities are usually determined by the tasks, event elements within the subfield, as well as the personal skills of those executing the event. The successes and failures of the event must be examined after it has taken place, particularly in terms of specific tasks allocated to individuals. Feedback about the event must also be analysed qualitatively and quantitatively.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12528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79AD2-46FA-713F-FE6C-92ACB800BA6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464F77A-8F07-3547-9EA6-83419B1A15B5}"/>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76D489D3-A82A-0E98-E8D3-F45B65CEE6F5}"/>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78D54FD9-E084-B764-DEFA-030C765BE629}"/>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547D4BF0-1F22-971A-B4D8-8B351DFE8C76}"/>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Assist in planning an event (continued)</a:t>
            </a:r>
          </a:p>
        </p:txBody>
      </p:sp>
      <p:sp>
        <p:nvSpPr>
          <p:cNvPr id="8" name="TextBox 7">
            <a:extLst>
              <a:ext uri="{FF2B5EF4-FFF2-40B4-BE49-F238E27FC236}">
                <a16:creationId xmlns:a16="http://schemas.microsoft.com/office/drawing/2014/main" id="{2805BB1E-1B8D-8CA3-04A1-123398ACD6A7}"/>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UNDERSTANDING YOUR ROLE IN AN EVENT OR WITHIN A PARTICULAR EVENT SUBFIELD</a:t>
            </a:r>
          </a:p>
          <a:p>
            <a:pPr>
              <a:lnSpc>
                <a:spcPct val="150000"/>
              </a:lnSpc>
            </a:pPr>
            <a:r>
              <a:rPr lang="en-ZA" sz="2400" dirty="0">
                <a:latin typeface="Arial" panose="020B0604020202020204" pitchFamily="34" charset="0"/>
                <a:cs typeface="Arial" panose="020B0604020202020204" pitchFamily="34" charset="0"/>
              </a:rPr>
              <a:t>Every event needs someone to steer or manage it, someone to ensure that the planning is done according to the established goal and to put the right people to work in the actual execution of the event. The event may be organised by one person who will then contract others to assist. At other times, it will be a team effort, and specific tasks are delegated.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6339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38915-D03F-75A9-6247-4A90C010CC9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9A059A5-6AA7-AA38-FCB8-05B42F9A364C}"/>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35FE9163-B24C-E476-64F3-035D5057D299}"/>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9372CF8B-B56C-824B-50C2-3E924AD9C655}"/>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ABCA5FF8-4589-0E86-0058-AC103DF83D86}"/>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Create Business Reports (continued)</a:t>
            </a:r>
          </a:p>
        </p:txBody>
      </p:sp>
      <p:sp>
        <p:nvSpPr>
          <p:cNvPr id="8" name="TextBox 7">
            <a:extLst>
              <a:ext uri="{FF2B5EF4-FFF2-40B4-BE49-F238E27FC236}">
                <a16:creationId xmlns:a16="http://schemas.microsoft.com/office/drawing/2014/main" id="{EE338BE9-7701-A8CE-BBD2-D6C955FC662D}"/>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CLASSIFICATION OF REPORTS</a:t>
            </a:r>
          </a:p>
          <a:p>
            <a:pPr>
              <a:lnSpc>
                <a:spcPct val="150000"/>
              </a:lnSpc>
            </a:pPr>
            <a:r>
              <a:rPr lang="en-ZA" sz="2400" dirty="0">
                <a:latin typeface="Arial" panose="020B0604020202020204" pitchFamily="34" charset="0"/>
                <a:cs typeface="Arial" panose="020B0604020202020204" pitchFamily="34" charset="0"/>
              </a:rPr>
              <a:t>Reports can be classified as either formal or informal. </a:t>
            </a:r>
          </a:p>
          <a:p>
            <a:pPr>
              <a:lnSpc>
                <a:spcPct val="150000"/>
              </a:lnSpc>
            </a:pPr>
            <a:r>
              <a:rPr lang="en-ZA" sz="2400" dirty="0">
                <a:latin typeface="Arial" panose="020B0604020202020204" pitchFamily="34" charset="0"/>
                <a:cs typeface="Arial" panose="020B0604020202020204" pitchFamily="34" charset="0"/>
              </a:rPr>
              <a:t>A formal report has a standard layout with specific headings. It is compiled to be distributed to a wider audience.</a:t>
            </a:r>
          </a:p>
          <a:p>
            <a:pPr>
              <a:lnSpc>
                <a:spcPct val="150000"/>
              </a:lnSpc>
            </a:pPr>
            <a:r>
              <a:rPr lang="en-ZA" sz="2400" dirty="0">
                <a:latin typeface="Arial" panose="020B0604020202020204" pitchFamily="34" charset="0"/>
                <a:cs typeface="Arial" panose="020B0604020202020204" pitchFamily="34" charset="0"/>
              </a:rPr>
              <a:t>An informal report is more like a memorandum (memo). It is a summary with an introduction, an analysis of the situation, and a conclusion.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17714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481F2-C7E5-F2C9-A940-799495A2757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754C611-CACD-F78B-7D0A-BC9D2F2BFC94}"/>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74BA108B-4D54-FEF5-C7FD-A0FD7B2A9137}"/>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B7CF0D6D-3D8E-8375-4F72-85FCD1A434D8}"/>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7B8A59F-08D4-276B-BE37-8BDDCCA40AAD}"/>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Assist in planning an event (continued)</a:t>
            </a:r>
          </a:p>
        </p:txBody>
      </p:sp>
      <p:sp>
        <p:nvSpPr>
          <p:cNvPr id="8" name="TextBox 7">
            <a:extLst>
              <a:ext uri="{FF2B5EF4-FFF2-40B4-BE49-F238E27FC236}">
                <a16:creationId xmlns:a16="http://schemas.microsoft.com/office/drawing/2014/main" id="{92F8170A-97F1-FC1E-0BB0-8DF82B674339}"/>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DETERMINE CRITERIA FOR EXPERTISE AND RESOURCES</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A person with the necessary skills, knowledge, abilities and experience is needed to ensure that every aspect of organising runs smoothly. Because the events industry has expanded and become more specialised, organisers have had to adjust to meet the high expectations set in this industry. The application of this expertise begins with determining the goal and is applied </a:t>
            </a:r>
          </a:p>
          <a:p>
            <a:pPr>
              <a:lnSpc>
                <a:spcPct val="150000"/>
              </a:lnSpc>
            </a:pPr>
            <a:r>
              <a:rPr lang="en-ZA" sz="2400" dirty="0">
                <a:latin typeface="Arial" panose="020B0604020202020204" pitchFamily="34" charset="0"/>
                <a:cs typeface="Arial" panose="020B0604020202020204" pitchFamily="34" charset="0"/>
              </a:rPr>
              <a:t>to every detail of every phase of the event roll-out.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31192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FCBAE-3869-7208-473C-6429F0D4495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9459469-00A7-01FB-521C-643B24EC3811}"/>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4B6F99C3-C3C3-3238-B08C-5EE888A2294A}"/>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DFBEE5F0-2D5B-F76F-DD70-52038952CD70}"/>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913B175-8BD2-82BF-4574-DBC30D82E759}"/>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Assist in planning an event (continued)</a:t>
            </a:r>
          </a:p>
        </p:txBody>
      </p:sp>
      <p:sp>
        <p:nvSpPr>
          <p:cNvPr id="8" name="TextBox 7">
            <a:extLst>
              <a:ext uri="{FF2B5EF4-FFF2-40B4-BE49-F238E27FC236}">
                <a16:creationId xmlns:a16="http://schemas.microsoft.com/office/drawing/2014/main" id="{3B0C464A-2D6B-6AD7-81CF-17AC18C581B5}"/>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IDENTIFY EXPERTISE AND RESOURCE NEEDS, INCLUDING COMPETENCIES AND ATTRIBUTES REQUIRED</a:t>
            </a:r>
            <a:endParaRPr lang="en-ZA"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Using a professional event organiser ensures that client goals are met with expertise and efficiency. Reputable companies provide reliable quotes, access to the latest equipment and skilled staff, and can draw on experience and databases to secure the right talent. They handle planning details such as floor plans, sound requirements, and staffing, while maintaining clear communication, regular follow-ups, and quality checks.</a:t>
            </a:r>
          </a:p>
        </p:txBody>
      </p:sp>
    </p:spTree>
    <p:extLst>
      <p:ext uri="{BB962C8B-B14F-4D97-AF65-F5344CB8AC3E}">
        <p14:creationId xmlns:p14="http://schemas.microsoft.com/office/powerpoint/2010/main" val="17851407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CDCF3-A4C9-0AA2-0CFD-C1AFE743E86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13BDBFE-0610-BFD4-A7E1-3FB0F06C15C2}"/>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8A536047-10EC-5032-27AD-21C0F8081025}"/>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6156B460-7B32-0818-3A97-FDDFA2B9436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17E40B18-03E6-A77E-EDA8-6982D644CFFE}"/>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Assist in planning an event (continued)</a:t>
            </a:r>
          </a:p>
        </p:txBody>
      </p:sp>
      <p:sp>
        <p:nvSpPr>
          <p:cNvPr id="8" name="TextBox 7">
            <a:extLst>
              <a:ext uri="{FF2B5EF4-FFF2-40B4-BE49-F238E27FC236}">
                <a16:creationId xmlns:a16="http://schemas.microsoft.com/office/drawing/2014/main" id="{D4F0619E-76E7-1A19-6448-3EB346A2D4A9}"/>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PRODUCE ESTIMATES OF RESOURCE NEEDS</a:t>
            </a:r>
            <a:endParaRPr lang="en-ZA"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Industry experts and specialised service providers are resources you can rely on when planning an event. The table below lists types of resources that can be made available, as well as the needs they fulfil. The demographics of attendees will determine the resources used, such as the type and size of an event.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43673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5305B-A083-DC01-9B69-A08D0325F6C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CEBCF28-A76D-2B0D-AE6F-946A9EFE6B18}"/>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E9D086EF-4A79-510C-E074-C7DE54F604FB}"/>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57F80FFD-2963-62B7-AE0E-60E37906DFD7}"/>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333F3D2-A531-7EA5-96FF-4F46A04FE09C}"/>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Assist in planning an event (continued)</a:t>
            </a:r>
          </a:p>
        </p:txBody>
      </p:sp>
      <p:sp>
        <p:nvSpPr>
          <p:cNvPr id="8" name="TextBox 7">
            <a:extLst>
              <a:ext uri="{FF2B5EF4-FFF2-40B4-BE49-F238E27FC236}">
                <a16:creationId xmlns:a16="http://schemas.microsoft.com/office/drawing/2014/main" id="{CA787D2D-7092-6932-8D0E-C95FA908DEA9}"/>
              </a:ext>
            </a:extLst>
          </p:cNvPr>
          <p:cNvSpPr txBox="1"/>
          <p:nvPr/>
        </p:nvSpPr>
        <p:spPr>
          <a:xfrm>
            <a:off x="793376" y="1802775"/>
            <a:ext cx="10596283" cy="5009833"/>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ESTABLISH AND RECORD EXPERTISE AND RESOURCES</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Planning and organising a special event are specialised and expensive tasks. Therefore, it is necessary to ensure that the people and processes involved are productive, efficient and known to deliver quality goods and/or services. It is important to have clear objectives for the event and develop a set of criteria to meet them. To make sure that the event is well-organised and the budget is not exceeded, the critical path of planning and predetermined timelines must be adhered to.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9008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976E5-684B-98FC-67CB-BA229743BA1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5E12150-4E85-1A34-FFFF-AE69F582070F}"/>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75254C06-CCE7-038F-DCEE-E04D76673AD0}"/>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2A97EF63-E1E6-28AE-0E3B-9759E8798BB5}"/>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A552282-1460-82D9-E1E6-E240228B88E7}"/>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Assist in planning an event (continued)</a:t>
            </a:r>
          </a:p>
        </p:txBody>
      </p:sp>
      <p:sp>
        <p:nvSpPr>
          <p:cNvPr id="8" name="TextBox 7">
            <a:extLst>
              <a:ext uri="{FF2B5EF4-FFF2-40B4-BE49-F238E27FC236}">
                <a16:creationId xmlns:a16="http://schemas.microsoft.com/office/drawing/2014/main" id="{5E5209D5-6EF7-0F5B-34AA-D55519061285}"/>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ENSURE THAT THE CHOICE OF EXPERTISE COMPLIES WITH PROCEDURES AND SUPPORTS THE ORGANISATION’S OBJECTIVES</a:t>
            </a:r>
            <a:endParaRPr lang="en-ZA"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When choosing service providers, ensure they are qualified, reliable, and experienced, with valid licenses, insurance, and a proven track record. Contracts should be clear, costs transparent, and responsibilities well-defined within a clear chain of command. Providers must show attention to detail, maintain open communication, and deliver quality using proper checklists and tested equipment. </a:t>
            </a:r>
          </a:p>
        </p:txBody>
      </p:sp>
    </p:spTree>
    <p:extLst>
      <p:ext uri="{BB962C8B-B14F-4D97-AF65-F5344CB8AC3E}">
        <p14:creationId xmlns:p14="http://schemas.microsoft.com/office/powerpoint/2010/main" val="41633018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0568F-FA29-C854-08ED-9CAD24D4765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2024CAD-1749-63FF-BC02-3330191FA2B1}"/>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4495BC5D-3227-0D38-FADD-DF98345380BD}"/>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FF64390F-C777-11C8-453C-9A165CC4532F}"/>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E2C82B5-515C-5C88-372E-A375A3D490C3}"/>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Assist in planning an event (continued)</a:t>
            </a:r>
          </a:p>
        </p:txBody>
      </p:sp>
      <p:sp>
        <p:nvSpPr>
          <p:cNvPr id="8" name="TextBox 7">
            <a:extLst>
              <a:ext uri="{FF2B5EF4-FFF2-40B4-BE49-F238E27FC236}">
                <a16:creationId xmlns:a16="http://schemas.microsoft.com/office/drawing/2014/main" id="{D7933AAF-61D0-AE20-F427-DAA6635D4EDB}"/>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ENSURE THAT THE CHOSEN EXPERTISE AND RESOURCES BEST SATISFY THE NEEDS, OPERATIONS AND SERVICES REQUIREMENTS</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Industry experts are regarded as a must-have. These experts usually specialise in support management and will be able to assist and plan events.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28352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9C203-5D2B-27BD-908C-8FA08FBA66D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C577D77-D80F-6659-2B04-536ABA4ADAA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2798EC25-2DB2-E759-CD26-41476DF76C97}"/>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70B36B40-D395-C218-A8AD-704F73BE67B8}"/>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FBF646D-64CF-468C-7893-306FE8B89E86}"/>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Assist in planning an event (continued)</a:t>
            </a:r>
          </a:p>
        </p:txBody>
      </p:sp>
      <p:sp>
        <p:nvSpPr>
          <p:cNvPr id="8" name="TextBox 7">
            <a:extLst>
              <a:ext uri="{FF2B5EF4-FFF2-40B4-BE49-F238E27FC236}">
                <a16:creationId xmlns:a16="http://schemas.microsoft.com/office/drawing/2014/main" id="{458BD97B-0737-F4E6-C22C-2228D6707189}"/>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REPORT ON EXPERTISE AND RESOURCES</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Once everything has been done, the event is over and everyone is enjoying their after-event glass of champagne to celebrate, there is one last task to be done before it is all over – reflecting on all elements, activities, duties, and aspects that made up the event. This is an integrative exercise and one of the most important aspects of event planning.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97120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9C84F-0B49-91AA-DFB8-519A0448236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33CBE78-C500-0EC6-708D-202A37095C21}"/>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6C2A9F60-08F9-EEA4-FBF5-9DF66CCD6A35}"/>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CEB32D5B-7825-3F1A-FEE4-1292A21AEE37}"/>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392A4185-6EC6-DF37-E91F-3BE4B316F69D}"/>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Assist in planning an event (continued)</a:t>
            </a:r>
          </a:p>
        </p:txBody>
      </p:sp>
      <p:sp>
        <p:nvSpPr>
          <p:cNvPr id="8" name="TextBox 7">
            <a:extLst>
              <a:ext uri="{FF2B5EF4-FFF2-40B4-BE49-F238E27FC236}">
                <a16:creationId xmlns:a16="http://schemas.microsoft.com/office/drawing/2014/main" id="{4407DDFE-9562-17C8-6807-E5DF71ADC1D4}"/>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SELECT AN APPROPRIATE REPORTING METHOD CONCERNING THE CONTEXT AND ORGANISATIONAL REQUIREMENTS</a:t>
            </a:r>
            <a:endParaRPr lang="en-ZA"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A separate ‘event production manual’ should be kept for every event. This manual contains detailed information covering all aspects of the event. The last ‘chapter’ is an overall evaluation of the event. The reporting method can be based on qualitative research, quantitative research, opinion polls, comments of monitors or observers, focus groups and evaluations.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57405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5D1F8-2B67-687A-709F-1F2C66653D5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4122448-6453-B196-D163-3C266C9F0A10}"/>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ADAFE3E1-720A-180F-A7BE-8364BF87FDBC}"/>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BEDB4887-D8B7-708D-839A-BC09AF2044D0}"/>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51F6E132-0349-130F-A5C0-D3D7DF16EEE3}"/>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Assist in planning an event (continued)</a:t>
            </a:r>
          </a:p>
        </p:txBody>
      </p:sp>
      <p:sp>
        <p:nvSpPr>
          <p:cNvPr id="8" name="TextBox 7">
            <a:extLst>
              <a:ext uri="{FF2B5EF4-FFF2-40B4-BE49-F238E27FC236}">
                <a16:creationId xmlns:a16="http://schemas.microsoft.com/office/drawing/2014/main" id="{9774CD00-04E2-DBC0-3F3B-54EBEC1CC45B}"/>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PREPARE A REPORT USING THE DATA RECORDED AND FOLLOWING ORGANISATIONAL REQUIREMENTS</a:t>
            </a:r>
            <a:endParaRPr lang="en-ZA"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A post-event feedback report should capture successes to be repeated, areas needing improvement, and lessons learned. It must assess individual performance, highlight challenges and solutions, and provide a detailed supplier list noting reliability, costs, and red flags. The report should also evaluate all event elements—venue, design, media, entertainment, food, and logistics—while identifying best practices for future use. </a:t>
            </a:r>
          </a:p>
        </p:txBody>
      </p:sp>
    </p:spTree>
    <p:extLst>
      <p:ext uri="{BB962C8B-B14F-4D97-AF65-F5344CB8AC3E}">
        <p14:creationId xmlns:p14="http://schemas.microsoft.com/office/powerpoint/2010/main" val="9355479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086C0-2E59-0F63-37C8-87F5A8D1A3E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DDEF726-00DE-DECE-F67B-06FB402D8445}"/>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190A07A5-7A7E-DF89-6EFC-E48D32FB4D4D}"/>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34845FD2-C7E4-258A-E1C8-108814D93D45}"/>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60F369C8-651C-A0CA-3B8C-E5D83FB85360}"/>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Assist in planning an event (continued)</a:t>
            </a:r>
          </a:p>
        </p:txBody>
      </p:sp>
      <p:sp>
        <p:nvSpPr>
          <p:cNvPr id="8" name="TextBox 7">
            <a:extLst>
              <a:ext uri="{FF2B5EF4-FFF2-40B4-BE49-F238E27FC236}">
                <a16:creationId xmlns:a16="http://schemas.microsoft.com/office/drawing/2014/main" id="{98FE0981-9F27-CE02-B204-F0553A153C23}"/>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SUBMIT REPORT WITHIN AGREED TIME FRAMES AND IN THE CORRECT FORMAT</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The report-back of the event is part of the timeline and planning. It must be done with the same conscientiousness as the planning and execution of the event.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2888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9261-715F-80A1-F1A1-E157807960D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32632F8-B93E-4116-FE4E-A254435E880F}"/>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3A4CA451-2118-3949-8C9B-66FC25AB299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6C53C2FC-7D4F-7DD8-7AEB-9A8654300192}"/>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F5D8EB1-11BB-E556-11A0-2C2A214C3AFC}"/>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Create Business Reports (continued)</a:t>
            </a:r>
          </a:p>
        </p:txBody>
      </p:sp>
      <p:sp>
        <p:nvSpPr>
          <p:cNvPr id="8" name="TextBox 7">
            <a:extLst>
              <a:ext uri="{FF2B5EF4-FFF2-40B4-BE49-F238E27FC236}">
                <a16:creationId xmlns:a16="http://schemas.microsoft.com/office/drawing/2014/main" id="{0ABDA224-E434-7192-0965-C72FFC791AC1}"/>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GUIDELINES FOR WRITING REPORTS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The content must be factually correct, relevant to the situation and logically structured.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The layout must match the type of report (i.e., formal vs. informal).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It must be easy to read.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Attach explanatory information as appendices (addenda).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Include visual aids such as charts and graphs.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Always state facts objectively, regardless of personal opinions. </a:t>
            </a:r>
          </a:p>
        </p:txBody>
      </p:sp>
    </p:spTree>
    <p:extLst>
      <p:ext uri="{BB962C8B-B14F-4D97-AF65-F5344CB8AC3E}">
        <p14:creationId xmlns:p14="http://schemas.microsoft.com/office/powerpoint/2010/main" val="40475288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DAF25-2ED7-04D6-881D-1BEF1E240D5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F87A913-E4A8-47BC-DE83-4293CF334992}"/>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86A1E733-C7BA-FC87-3D79-6F9192DDCF83}"/>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483D165A-CF77-1F59-0272-91360487146B}"/>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1C49489F-5065-4FF5-C734-7FF9736F28DB}"/>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ORGANISE THE COLLATION OF INFORMATION REQUIRED FOR HUMAN RESOURCES MANAGEMENT</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The Human Resources Management function in an organisation involves a variety of activities, including determining the organisation’s staffing needs, recruiting and training top employees, addressing performance issues, and ensuring that personnel and management practices comply with various regulations. </a:t>
            </a:r>
          </a:p>
          <a:p>
            <a:pPr>
              <a:lnSpc>
                <a:spcPct val="150000"/>
              </a:lnSpc>
            </a:pPr>
            <a:endParaRPr lang="en-ZA"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AC68FD3-22C7-4984-91DF-144CA19A5CBF}"/>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3: Manage people information</a:t>
            </a:r>
          </a:p>
        </p:txBody>
      </p:sp>
    </p:spTree>
    <p:extLst>
      <p:ext uri="{BB962C8B-B14F-4D97-AF65-F5344CB8AC3E}">
        <p14:creationId xmlns:p14="http://schemas.microsoft.com/office/powerpoint/2010/main" val="37351474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9947D-C7E0-C027-8F10-06E3E37F00D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C5542B8-027F-BBBD-DDF2-7CAA40AC4C59}"/>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5CC0B91A-22EE-CF4F-B483-DF25A10B7E39}"/>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F5BCDB37-2104-F3F1-6361-F0B9A9ADA5B3}"/>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39AE0F4-83CA-8693-7F5C-9A04623C0A97}"/>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Manage people information (continued)</a:t>
            </a:r>
          </a:p>
        </p:txBody>
      </p:sp>
      <p:sp>
        <p:nvSpPr>
          <p:cNvPr id="8" name="TextBox 7">
            <a:extLst>
              <a:ext uri="{FF2B5EF4-FFF2-40B4-BE49-F238E27FC236}">
                <a16:creationId xmlns:a16="http://schemas.microsoft.com/office/drawing/2014/main" id="{12FB7EE9-6E83-17EF-6871-12E7B2DE27C0}"/>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COLLATING EMPLOYEES’ INFORMATION</a:t>
            </a:r>
            <a:endParaRPr lang="en-ZA"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The different types of information that need to be collated are contained in a variety of documents. This includes: </a:t>
            </a:r>
          </a:p>
          <a:p>
            <a:pPr>
              <a:lnSpc>
                <a:spcPct val="150000"/>
              </a:lnSpc>
            </a:pPr>
            <a:r>
              <a:rPr lang="en-ZA" sz="2400" dirty="0">
                <a:latin typeface="Arial" panose="020B0604020202020204" pitchFamily="34" charset="0"/>
                <a:cs typeface="Arial" panose="020B0604020202020204" pitchFamily="34" charset="0"/>
              </a:rPr>
              <a:t> </a:t>
            </a:r>
          </a:p>
          <a:p>
            <a:pPr>
              <a:lnSpc>
                <a:spcPct val="150000"/>
              </a:lnSpc>
            </a:pPr>
            <a:endParaRPr lang="en-ZA" sz="2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6EEE1AB-378B-5464-C732-B1C0156AA8B9}"/>
              </a:ext>
            </a:extLst>
          </p:cNvPr>
          <p:cNvSpPr txBox="1"/>
          <p:nvPr/>
        </p:nvSpPr>
        <p:spPr>
          <a:xfrm>
            <a:off x="793375" y="3475886"/>
            <a:ext cx="10824881" cy="2397376"/>
          </a:xfrm>
          <a:prstGeom prst="rect">
            <a:avLst/>
          </a:prstGeom>
          <a:noFill/>
        </p:spPr>
        <p:txBody>
          <a:bodyPr wrap="square" numCol="2">
            <a:spAutoFit/>
          </a:bodyPr>
          <a:lstStyle/>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Digital time-tracking systems;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Timesheets;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Personal files;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Staff expense claims;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Attendance register;</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Leave and sick leave register; and</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Salaries and wages register.</a:t>
            </a:r>
          </a:p>
        </p:txBody>
      </p:sp>
    </p:spTree>
    <p:extLst>
      <p:ext uri="{BB962C8B-B14F-4D97-AF65-F5344CB8AC3E}">
        <p14:creationId xmlns:p14="http://schemas.microsoft.com/office/powerpoint/2010/main" val="30821126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DB789-860F-0F0B-154E-D7BE578A20E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DCAE566-AC94-FE0E-027E-EA6B86A9AC15}"/>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0D7E7799-B4CE-0647-9FF6-71ED81E3C204}"/>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7724355E-9AC4-FE4B-A879-C610EA0A4C5C}"/>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85ECE84-87A7-8D69-E270-577FEFD00168}"/>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Manage people information (continued)</a:t>
            </a:r>
          </a:p>
        </p:txBody>
      </p:sp>
      <p:sp>
        <p:nvSpPr>
          <p:cNvPr id="8" name="TextBox 7">
            <a:extLst>
              <a:ext uri="{FF2B5EF4-FFF2-40B4-BE49-F238E27FC236}">
                <a16:creationId xmlns:a16="http://schemas.microsoft.com/office/drawing/2014/main" id="{2737A0CB-AC81-0584-252C-053349E736AB}"/>
              </a:ext>
            </a:extLst>
          </p:cNvPr>
          <p:cNvSpPr txBox="1"/>
          <p:nvPr/>
        </p:nvSpPr>
        <p:spPr>
          <a:xfrm>
            <a:off x="793376" y="1802775"/>
            <a:ext cx="10596283" cy="5009833"/>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IDENTIFY SOURCES OF INCOME AND EXPENDITURE FOR FINANCIAL STATEMENTS</a:t>
            </a:r>
            <a:br>
              <a:rPr lang="en-ZA" sz="2400" b="1" dirty="0">
                <a:solidFill>
                  <a:schemeClr val="accent2"/>
                </a:solidFill>
                <a:latin typeface="Arial" panose="020B0604020202020204" pitchFamily="34" charset="0"/>
                <a:cs typeface="Arial" panose="020B0604020202020204" pitchFamily="34" charset="0"/>
              </a:rPr>
            </a:br>
            <a:r>
              <a:rPr lang="en-ZA" sz="2400" b="1" dirty="0">
                <a:latin typeface="Arial" panose="020B0604020202020204" pitchFamily="34" charset="0"/>
                <a:cs typeface="Arial" panose="020B0604020202020204" pitchFamily="34" charset="0"/>
              </a:rPr>
              <a:t>Income statement</a:t>
            </a:r>
            <a:r>
              <a:rPr lang="en-ZA" sz="2400" dirty="0">
                <a:latin typeface="Arial" panose="020B0604020202020204" pitchFamily="34" charset="0"/>
                <a:cs typeface="Arial" panose="020B0604020202020204" pitchFamily="34" charset="0"/>
              </a:rPr>
              <a:t> – a financial statement that shows an organisation’s income, expenses, and profit or loss over a specific period </a:t>
            </a:r>
          </a:p>
          <a:p>
            <a:pPr>
              <a:lnSpc>
                <a:spcPct val="150000"/>
              </a:lnSpc>
            </a:pPr>
            <a:r>
              <a:rPr lang="en-ZA" sz="2400" b="1" dirty="0">
                <a:latin typeface="Arial" panose="020B0604020202020204" pitchFamily="34" charset="0"/>
                <a:cs typeface="Arial" panose="020B0604020202020204" pitchFamily="34" charset="0"/>
              </a:rPr>
              <a:t>Cash-flow statement </a:t>
            </a:r>
            <a:r>
              <a:rPr lang="en-ZA" sz="2400" dirty="0">
                <a:latin typeface="Arial" panose="020B0604020202020204" pitchFamily="34" charset="0"/>
                <a:cs typeface="Arial" panose="020B0604020202020204" pitchFamily="34" charset="0"/>
              </a:rPr>
              <a:t>– the financial statement that deals with cash-flow projections in a business over a specific period </a:t>
            </a:r>
          </a:p>
          <a:p>
            <a:pPr>
              <a:lnSpc>
                <a:spcPct val="150000"/>
              </a:lnSpc>
            </a:pPr>
            <a:r>
              <a:rPr lang="en-ZA" sz="2400" b="1" dirty="0">
                <a:latin typeface="Arial" panose="020B0604020202020204" pitchFamily="34" charset="0"/>
                <a:cs typeface="Arial" panose="020B0604020202020204" pitchFamily="34" charset="0"/>
              </a:rPr>
              <a:t>Balance sheet – </a:t>
            </a:r>
            <a:r>
              <a:rPr lang="en-ZA" sz="2400" dirty="0">
                <a:latin typeface="Arial" panose="020B0604020202020204" pitchFamily="34" charset="0"/>
                <a:cs typeface="Arial" panose="020B0604020202020204" pitchFamily="34" charset="0"/>
              </a:rPr>
              <a:t>a financial statement that offers crucial information and presents a view of the company’s value at a specific moment in time.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22460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FF38B-DEFD-2290-E8E0-CB14F020378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9C7D878-3374-E811-FA64-6A6854066DBD}"/>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C238F8AE-0589-4158-856F-D3DD36A96AF1}"/>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C5C86673-00F2-0671-FB5A-8EB572C46534}"/>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A7A13D8-69FC-4965-0C08-47F9E47EEB1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Manage people information (continued)</a:t>
            </a:r>
          </a:p>
        </p:txBody>
      </p:sp>
      <p:sp>
        <p:nvSpPr>
          <p:cNvPr id="8" name="TextBox 7">
            <a:extLst>
              <a:ext uri="{FF2B5EF4-FFF2-40B4-BE49-F238E27FC236}">
                <a16:creationId xmlns:a16="http://schemas.microsoft.com/office/drawing/2014/main" id="{2A00E92E-D5B6-DBCB-94D3-4A177D7BFE9F}"/>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OBTAIN ACCURATE INFORMATION WITHIN AGREED TIME FRAMES</a:t>
            </a:r>
            <a:br>
              <a:rPr lang="en-ZA" sz="2400" b="1" dirty="0">
                <a:solidFill>
                  <a:schemeClr val="accent2"/>
                </a:solidFill>
                <a:latin typeface="Arial" panose="020B0604020202020204" pitchFamily="34" charset="0"/>
                <a:cs typeface="Arial" panose="020B0604020202020204" pitchFamily="34" charset="0"/>
              </a:rPr>
            </a:br>
            <a:r>
              <a:rPr lang="en-ZA" sz="2400" b="1" dirty="0">
                <a:latin typeface="Arial" panose="020B0604020202020204" pitchFamily="34" charset="0"/>
                <a:cs typeface="Arial" panose="020B0604020202020204" pitchFamily="34" charset="0"/>
              </a:rPr>
              <a:t>Timesheets </a:t>
            </a:r>
          </a:p>
          <a:p>
            <a:pPr>
              <a:lnSpc>
                <a:spcPct val="150000"/>
              </a:lnSpc>
            </a:pPr>
            <a:r>
              <a:rPr lang="en-ZA" sz="2400" dirty="0">
                <a:latin typeface="Arial" panose="020B0604020202020204" pitchFamily="34" charset="0"/>
                <a:cs typeface="Arial" panose="020B0604020202020204" pitchFamily="34" charset="0"/>
              </a:rPr>
              <a:t>All timesheets and related matters, such as filling and allocating time to projects, are captured by the administration in the following week. As discussed, timesheets can be created in the cloud, submitted electronically in the form of an Excel spreadsheet, or by filling in a form. </a:t>
            </a:r>
          </a:p>
        </p:txBody>
      </p:sp>
    </p:spTree>
    <p:extLst>
      <p:ext uri="{BB962C8B-B14F-4D97-AF65-F5344CB8AC3E}">
        <p14:creationId xmlns:p14="http://schemas.microsoft.com/office/powerpoint/2010/main" val="29446328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91173-CE23-4D82-618D-196F3569A6F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32C853E-CB3F-FA18-B077-04BCB5550E9A}"/>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8F148F81-3078-0FD8-4B04-F73D85A0F4E4}"/>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7E0C0BCD-AFE5-4A07-B9BD-68780D8F7DE0}"/>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168BC15-6A24-7CFA-69F8-EEA327A81083}"/>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Manage people information (continued)</a:t>
            </a:r>
          </a:p>
        </p:txBody>
      </p:sp>
      <p:sp>
        <p:nvSpPr>
          <p:cNvPr id="8" name="TextBox 7">
            <a:extLst>
              <a:ext uri="{FF2B5EF4-FFF2-40B4-BE49-F238E27FC236}">
                <a16:creationId xmlns:a16="http://schemas.microsoft.com/office/drawing/2014/main" id="{33621F7C-8041-6161-0E71-9EDA5427FBE9}"/>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OBTAIN ACCURATE INFORMATION WITHIN AGREED TIME FRAMES (CONT)</a:t>
            </a:r>
            <a:br>
              <a:rPr lang="en-ZA" sz="2400" b="1" dirty="0">
                <a:solidFill>
                  <a:schemeClr val="accent2"/>
                </a:solidFill>
                <a:latin typeface="Arial" panose="020B0604020202020204" pitchFamily="34" charset="0"/>
                <a:cs typeface="Arial" panose="020B0604020202020204" pitchFamily="34" charset="0"/>
              </a:rPr>
            </a:br>
            <a:r>
              <a:rPr lang="en-ZA" sz="2400" b="1" dirty="0">
                <a:latin typeface="Arial" panose="020B0604020202020204" pitchFamily="34" charset="0"/>
                <a:cs typeface="Arial" panose="020B0604020202020204" pitchFamily="34" charset="0"/>
              </a:rPr>
              <a:t>Attendance registers </a:t>
            </a:r>
          </a:p>
          <a:p>
            <a:pPr>
              <a:lnSpc>
                <a:spcPct val="150000"/>
              </a:lnSpc>
            </a:pPr>
            <a:r>
              <a:rPr lang="en-ZA" sz="2400" dirty="0">
                <a:latin typeface="Arial" panose="020B0604020202020204" pitchFamily="34" charset="0"/>
                <a:cs typeface="Arial" panose="020B0604020202020204" pitchFamily="34" charset="0"/>
              </a:rPr>
              <a:t>As mentioned, attendance registers are completed daily. Larger businesses may use biometric systems, a clock-card system or swipe pads, resulting in the electronic registration of staff working hours. </a:t>
            </a:r>
          </a:p>
        </p:txBody>
      </p:sp>
    </p:spTree>
    <p:extLst>
      <p:ext uri="{BB962C8B-B14F-4D97-AF65-F5344CB8AC3E}">
        <p14:creationId xmlns:p14="http://schemas.microsoft.com/office/powerpoint/2010/main" val="11625851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08B8D-8297-C0E0-98B8-9BE366D06F4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1687A99-43BC-0B79-7755-897D7353910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A1F240C0-93E3-484B-0C14-EB07982C2FF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8E8280CE-7963-6131-9D7F-480BBD643380}"/>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FCD4305-5B66-2115-E5DF-6D18EECB4AF7}"/>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Manage people information (continued)</a:t>
            </a:r>
          </a:p>
        </p:txBody>
      </p:sp>
      <p:sp>
        <p:nvSpPr>
          <p:cNvPr id="8" name="TextBox 7">
            <a:extLst>
              <a:ext uri="{FF2B5EF4-FFF2-40B4-BE49-F238E27FC236}">
                <a16:creationId xmlns:a16="http://schemas.microsoft.com/office/drawing/2014/main" id="{FC322473-8CE8-6386-8531-A904CD9F28F5}"/>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OBTAIN ACCURATE INFORMATION WITHIN AGREED TIME FRAMES (CONT)</a:t>
            </a:r>
            <a:br>
              <a:rPr lang="en-ZA" sz="2400" b="1" dirty="0">
                <a:solidFill>
                  <a:schemeClr val="accent2"/>
                </a:solidFill>
                <a:latin typeface="Arial" panose="020B0604020202020204" pitchFamily="34" charset="0"/>
                <a:cs typeface="Arial" panose="020B0604020202020204" pitchFamily="34" charset="0"/>
              </a:rPr>
            </a:br>
            <a:r>
              <a:rPr lang="en-ZA" sz="2400" b="1" dirty="0">
                <a:latin typeface="Arial" panose="020B0604020202020204" pitchFamily="34" charset="0"/>
                <a:cs typeface="Arial" panose="020B0604020202020204" pitchFamily="34" charset="0"/>
              </a:rPr>
              <a:t>Staff claims </a:t>
            </a:r>
          </a:p>
          <a:p>
            <a:pPr>
              <a:lnSpc>
                <a:spcPct val="150000"/>
              </a:lnSpc>
            </a:pPr>
            <a:r>
              <a:rPr lang="en-ZA" sz="2400" dirty="0">
                <a:latin typeface="Arial" panose="020B0604020202020204" pitchFamily="34" charset="0"/>
                <a:cs typeface="Arial" panose="020B0604020202020204" pitchFamily="34" charset="0"/>
              </a:rPr>
              <a:t>Staff claims are submitted, captured, approved and paid for every month. Exceptions can be made if the amount claimed is large. </a:t>
            </a:r>
          </a:p>
        </p:txBody>
      </p:sp>
    </p:spTree>
    <p:extLst>
      <p:ext uri="{BB962C8B-B14F-4D97-AF65-F5344CB8AC3E}">
        <p14:creationId xmlns:p14="http://schemas.microsoft.com/office/powerpoint/2010/main" val="3762412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6409F-C9FD-8D90-4300-C463F7DD3B0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DDD7DF2-4453-DF16-A791-C14DE554EC50}"/>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A7B02570-5FA0-0E79-DC78-E3C5B8A0EBFA}"/>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F5199BDC-D5B5-5F0F-2B3C-0CEAAA509851}"/>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AA52AE1-A7AE-90E1-B1F1-7466ABC92FF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Manage people information (continued)</a:t>
            </a:r>
          </a:p>
        </p:txBody>
      </p:sp>
      <p:sp>
        <p:nvSpPr>
          <p:cNvPr id="8" name="TextBox 7">
            <a:extLst>
              <a:ext uri="{FF2B5EF4-FFF2-40B4-BE49-F238E27FC236}">
                <a16:creationId xmlns:a16="http://schemas.microsoft.com/office/drawing/2014/main" id="{56230BD0-02E1-6EF3-7D1E-AA2257B42E17}"/>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OBTAIN ACCURATE INFORMATION WITHIN AGREED TIME FRAMES (CONT)</a:t>
            </a:r>
            <a:br>
              <a:rPr lang="en-ZA" sz="2400" b="1" dirty="0">
                <a:solidFill>
                  <a:schemeClr val="accent2"/>
                </a:solidFill>
                <a:latin typeface="Arial" panose="020B0604020202020204" pitchFamily="34" charset="0"/>
                <a:cs typeface="Arial" panose="020B0604020202020204" pitchFamily="34" charset="0"/>
              </a:rPr>
            </a:br>
            <a:r>
              <a:rPr lang="en-ZA" sz="2400" b="1" dirty="0">
                <a:latin typeface="Arial" panose="020B0604020202020204" pitchFamily="34" charset="0"/>
                <a:cs typeface="Arial" panose="020B0604020202020204" pitchFamily="34" charset="0"/>
              </a:rPr>
              <a:t>Salaries </a:t>
            </a:r>
          </a:p>
          <a:p>
            <a:pPr>
              <a:lnSpc>
                <a:spcPct val="150000"/>
              </a:lnSpc>
            </a:pPr>
            <a:r>
              <a:rPr lang="en-ZA" sz="2400" dirty="0">
                <a:latin typeface="Arial" panose="020B0604020202020204" pitchFamily="34" charset="0"/>
                <a:cs typeface="Arial" panose="020B0604020202020204" pitchFamily="34" charset="0"/>
              </a:rPr>
              <a:t>The salary component is updated monthly, while the wages component is updated every week. IRP5 forms are processed annually. </a:t>
            </a:r>
          </a:p>
        </p:txBody>
      </p:sp>
    </p:spTree>
    <p:extLst>
      <p:ext uri="{BB962C8B-B14F-4D97-AF65-F5344CB8AC3E}">
        <p14:creationId xmlns:p14="http://schemas.microsoft.com/office/powerpoint/2010/main" val="12296973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D15B2-4D75-23BF-CCA9-B2564E6DCB6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71E3DB9-4D80-55D4-BF79-E52CF01BFDD2}"/>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A0049ADF-4A41-078F-7189-81B5D76E51BB}"/>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46734767-FCDE-CD1C-8185-EAFBBD25DF0D}"/>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5CB350C-7B46-E0A6-B656-3FEA4828D75A}"/>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Manage people information (continued)</a:t>
            </a:r>
          </a:p>
        </p:txBody>
      </p:sp>
      <p:sp>
        <p:nvSpPr>
          <p:cNvPr id="8" name="TextBox 7">
            <a:extLst>
              <a:ext uri="{FF2B5EF4-FFF2-40B4-BE49-F238E27FC236}">
                <a16:creationId xmlns:a16="http://schemas.microsoft.com/office/drawing/2014/main" id="{B3D6BB69-7D30-1918-A68C-AA600C06C814}"/>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VERIFY INFORMATION AGAINST RELIABLE RESOURCES</a:t>
            </a:r>
            <a:endParaRPr lang="en-ZA"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It is important to verify information to ensure its accuracy. In the following cases, information must be verified before any action is taken.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20952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1C6DC-E6FC-68F0-8429-2D1148B91A7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9ADCC75-B20B-2F82-1CA2-D588A14F172E}"/>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4F369B50-EBA0-C163-1BBA-D18E1CDCA96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D708215B-5FE4-4091-5551-ECDDF7F2D7DE}"/>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612043E6-3C44-13E1-5CF6-064295EE8024}"/>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Manage people information (continued)</a:t>
            </a:r>
          </a:p>
        </p:txBody>
      </p:sp>
      <p:sp>
        <p:nvSpPr>
          <p:cNvPr id="8" name="TextBox 7">
            <a:extLst>
              <a:ext uri="{FF2B5EF4-FFF2-40B4-BE49-F238E27FC236}">
                <a16:creationId xmlns:a16="http://schemas.microsoft.com/office/drawing/2014/main" id="{5B9EFC5F-FB1C-077D-C6CF-6CFB0388A244}"/>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TAKE EFFECTIVE ACTION TO RECTIFY INFORMATION</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If the HR department discovers that any of the information is inaccurate or out of date, steps must be taken to obtain the correct information. Salaries and wages are often determined by the number of hours the employees work during the week or month. If the department in which the employee works supplies inaccurate information to the payroll staff, the wages or salary may be wrong.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8771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EA082-7278-7599-2B43-837D8A1D6BE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7A5B94F-6C5C-2CFF-1665-F37F5777E8A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7E20246B-514F-40E5-E82F-72E0A0B50DB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A124E04A-68F6-2957-7108-700557EDDEE9}"/>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6B877EF5-0F4B-1627-EA54-866CA5FAAB4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Manage people information (continued)</a:t>
            </a:r>
          </a:p>
        </p:txBody>
      </p:sp>
      <p:sp>
        <p:nvSpPr>
          <p:cNvPr id="8" name="TextBox 7">
            <a:extLst>
              <a:ext uri="{FF2B5EF4-FFF2-40B4-BE49-F238E27FC236}">
                <a16:creationId xmlns:a16="http://schemas.microsoft.com/office/drawing/2014/main" id="{8EF35061-BDFA-8D7E-56A2-9AB7C43EAF75}"/>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USE EFFECTIVE METHODS TO COLLATE INFORMATION</a:t>
            </a:r>
          </a:p>
          <a:p>
            <a:pPr>
              <a:lnSpc>
                <a:spcPct val="150000"/>
              </a:lnSpc>
            </a:pPr>
            <a:r>
              <a:rPr lang="en-ZA" sz="2400" dirty="0">
                <a:latin typeface="Arial" panose="020B0604020202020204" pitchFamily="34" charset="0"/>
                <a:cs typeface="Arial" panose="020B0604020202020204" pitchFamily="34" charset="0"/>
              </a:rPr>
              <a:t>Once a business has identified its information management needs, the next step is to implement procedures to ensure its needs are met.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8505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21F06-F24E-146A-E66D-CEFB7FCD573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23C7C1E-9175-1B83-71FA-BFFEE7106796}"/>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A91E86D2-674B-C997-503C-2F9C2061DD28}"/>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3246CBCE-335F-0AC2-B359-4280FD5E4208}"/>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FC5B476-A507-C56A-CB25-5A2E0217451A}"/>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Create Business Reports (continued)</a:t>
            </a:r>
          </a:p>
        </p:txBody>
      </p:sp>
      <p:sp>
        <p:nvSpPr>
          <p:cNvPr id="8" name="TextBox 7">
            <a:extLst>
              <a:ext uri="{FF2B5EF4-FFF2-40B4-BE49-F238E27FC236}">
                <a16:creationId xmlns:a16="http://schemas.microsoft.com/office/drawing/2014/main" id="{2E55AE93-DC01-DD55-4CF7-3A51DC288AF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GUIDELINES FOR WRITING REPORTS (CONT)</a:t>
            </a:r>
            <a:endParaRPr lang="en-ZA" sz="24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Legal or financial matters must be treated with sensitivity. Check if the report should be classified as ‘confidential’.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Write reports in the third person, in other words, using ‘he, she, they, it’ and not ‘I, we, us’.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Use language that the intended audience will understand. Avoid jargon.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Keep sentences short, clear and factual.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Acknowledge all sources from which you have obtained information. </a:t>
            </a:r>
          </a:p>
        </p:txBody>
      </p:sp>
    </p:spTree>
    <p:extLst>
      <p:ext uri="{BB962C8B-B14F-4D97-AF65-F5344CB8AC3E}">
        <p14:creationId xmlns:p14="http://schemas.microsoft.com/office/powerpoint/2010/main" val="26555971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EC48F-CC76-33D3-0898-933ADFD504C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1E5E6BE-E1D1-3C11-AC9F-DC8DFF0F19EE}"/>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84C8A50D-D5FA-686D-2211-93959A46BB95}"/>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806ACFDE-2A25-4F78-BA2F-4499FFE332B9}"/>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2991860-9524-9878-CB58-35C45E258E10}"/>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Manage people information (continued)</a:t>
            </a:r>
          </a:p>
        </p:txBody>
      </p:sp>
      <p:sp>
        <p:nvSpPr>
          <p:cNvPr id="8" name="TextBox 7">
            <a:extLst>
              <a:ext uri="{FF2B5EF4-FFF2-40B4-BE49-F238E27FC236}">
                <a16:creationId xmlns:a16="http://schemas.microsoft.com/office/drawing/2014/main" id="{388CA98F-727F-DA0D-C6D0-4C323EC6C9D8}"/>
              </a:ext>
            </a:extLst>
          </p:cNvPr>
          <p:cNvSpPr txBox="1"/>
          <p:nvPr/>
        </p:nvSpPr>
        <p:spPr>
          <a:xfrm>
            <a:off x="793376" y="1802775"/>
            <a:ext cx="10596283" cy="5009833"/>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STORAGE, RECORDING, MAINTENANCE AND RETRIEVAL OF COLLATED INFORMATION</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In any organisation, it is important to store all incoming correspondence, including all forms, faxes, printouts, and electronic mail, as well as copies of all outgoing correspondence. This process involves the systematic classification, arrangement and storing of documents so that they can be located easily. The record cycle follows the course of the file from the time it is created to the final use of the information in it.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00162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16B01-CF63-AE17-481A-7A754B2EDEA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44C3C98-4443-1502-1117-D947FCE5EF1A}"/>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A7D6A46F-DC9B-CB12-5E72-8E5890B05A70}"/>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5DDF3E90-F2C4-4970-A7D9-3E2FEED20020}"/>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958450E-5F18-B403-572C-652C90086C4E}"/>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Manage people information (continued)</a:t>
            </a:r>
          </a:p>
        </p:txBody>
      </p:sp>
      <p:sp>
        <p:nvSpPr>
          <p:cNvPr id="8" name="TextBox 7">
            <a:extLst>
              <a:ext uri="{FF2B5EF4-FFF2-40B4-BE49-F238E27FC236}">
                <a16:creationId xmlns:a16="http://schemas.microsoft.com/office/drawing/2014/main" id="{0947B631-7DB5-11F3-E2E4-DFE1B31C3ABD}"/>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ORGANISE, CAPTURE AND RECORD INFORMATION</a:t>
            </a:r>
            <a:endParaRPr lang="en-ZA"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If you file your documents accurately, it will be easy to find them whenever needed. Well- established filing procedures should be followed for the quick retrieval of documents.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07473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D8457-ED16-192F-0E32-1ACFC6C5E60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27C8F4B-167B-7F34-B433-87A733531504}"/>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DA75B36C-E513-3BA6-957A-F645E2438AE6}"/>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F4C669DD-2501-127D-8537-9F7D76613DD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1C1211CA-517C-69D6-72D1-B01A3630C1BA}"/>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Manage people information (continued)</a:t>
            </a:r>
          </a:p>
        </p:txBody>
      </p:sp>
      <p:sp>
        <p:nvSpPr>
          <p:cNvPr id="8" name="TextBox 7">
            <a:extLst>
              <a:ext uri="{FF2B5EF4-FFF2-40B4-BE49-F238E27FC236}">
                <a16:creationId xmlns:a16="http://schemas.microsoft.com/office/drawing/2014/main" id="{D790DCC7-58C5-DD79-46CB-A97BF9FA9824}"/>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STORE RECORDS SECURELY</a:t>
            </a:r>
            <a:endParaRPr lang="en-ZA"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As both manual and computerised records can be accessed by unauthorised individuals for private business purposes, and valuable data can be sold illegally for substantial amounts, confidential records must always be safeguarded. All documents containing confidential information, such as personnel records, plans, designs, certain financial records and minutes of certain meetings, should be protected.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68074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D2840-EEEA-C2F9-8F03-4FCB4A92713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4358C74-94B8-6EFA-90FE-1C75C40E1A8B}"/>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8D282ECB-A1F0-2DF1-0ABD-6B39B7FBF173}"/>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D0814F82-CFEA-9472-39AA-DE2476AF2AF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23449A9-FD30-CF94-9968-2665A9F22018}"/>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Manage people information (continued)</a:t>
            </a:r>
          </a:p>
        </p:txBody>
      </p:sp>
      <p:sp>
        <p:nvSpPr>
          <p:cNvPr id="8" name="TextBox 7">
            <a:extLst>
              <a:ext uri="{FF2B5EF4-FFF2-40B4-BE49-F238E27FC236}">
                <a16:creationId xmlns:a16="http://schemas.microsoft.com/office/drawing/2014/main" id="{8A276C94-6BF1-6C76-7CA3-711992AC0BEE}"/>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MAINTAIN STORED INFORMATION</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In any organisation, it is important to store all incoming correspondence, including all forms, faxes, printouts, electronic mail, and reproductions of all outgoing correspondence. This process involves the systematic classification, arrangement, and storage of documents so that they can be located easily.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85400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52E5A-3057-2948-FC36-F1A1450B82F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07CBDA3-AC01-DB6F-94DF-3F5C24119B55}"/>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33434778-B5A0-9C68-8EE5-6B409FCDD999}"/>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20F15F8F-A780-29BC-636A-55EE0681B49D}"/>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21220B0-E77A-4B10-D056-C76CB7EB617B}"/>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Manage people information (continued)</a:t>
            </a:r>
          </a:p>
        </p:txBody>
      </p:sp>
      <p:sp>
        <p:nvSpPr>
          <p:cNvPr id="8" name="TextBox 7">
            <a:extLst>
              <a:ext uri="{FF2B5EF4-FFF2-40B4-BE49-F238E27FC236}">
                <a16:creationId xmlns:a16="http://schemas.microsoft.com/office/drawing/2014/main" id="{4488F249-B26A-89F8-68F5-589EEEAD81A0}"/>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REVIEW RECORD-CAPTURING SYSTEMS</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An effective filing system is one where information is divided into categories, allowing it to be located quickly and accurately. Importance:</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Reducing the cost of managing information;</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Contributing to the establishment and standardisation;</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Improving the efficiency in the office; and</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Defining the tasks of filing clerks.</a:t>
            </a:r>
          </a:p>
          <a:p>
            <a:pPr marL="342900" indent="-342900">
              <a:lnSpc>
                <a:spcPct val="150000"/>
              </a:lnSpc>
              <a:buFont typeface="Arial" panose="020B0604020202020204" pitchFamily="34" charset="0"/>
              <a:buChar char="•"/>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2802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10858-0F88-3912-DF4A-2BEA803446B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EC2F573-6DC7-5AC9-1E34-AF8F28DF4FE4}"/>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A22E6A39-8DDF-2FF0-71AB-DF8A90B69E0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E2F1E9E8-CC5B-DFC8-69E1-40B335A8CD61}"/>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B98B773-F5F1-E8FA-3081-4DFC640A1FF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Manage people information (continued)</a:t>
            </a:r>
          </a:p>
        </p:txBody>
      </p:sp>
      <p:sp>
        <p:nvSpPr>
          <p:cNvPr id="8" name="TextBox 7">
            <a:extLst>
              <a:ext uri="{FF2B5EF4-FFF2-40B4-BE49-F238E27FC236}">
                <a16:creationId xmlns:a16="http://schemas.microsoft.com/office/drawing/2014/main" id="{24F078A0-B895-B8A9-64EA-B04A7A62592F}"/>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CONTROL ACCESS TO STORED INFORMATION</a:t>
            </a:r>
            <a:endParaRPr lang="en-ZA"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Procedures for checking to ensure that files are stored, tracking files that are being handled by personnel and maintaining the security of files are of the utmost importance in any information management system.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45449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AEFFC-4F7C-BC5D-7E3F-16D844E0D78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82EEC7F-0AAB-7457-D332-088E3C6DE8B9}"/>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CF13D0B7-8EB4-808E-FBF8-2321C8FA6000}"/>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BEBA5C98-2987-CD69-317A-FA6EDE837B43}"/>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236FA6C-DF83-5C76-1CA6-D80CD275D678}"/>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Manage people information (continued)</a:t>
            </a:r>
          </a:p>
        </p:txBody>
      </p:sp>
      <p:sp>
        <p:nvSpPr>
          <p:cNvPr id="8" name="TextBox 7">
            <a:extLst>
              <a:ext uri="{FF2B5EF4-FFF2-40B4-BE49-F238E27FC236}">
                <a16:creationId xmlns:a16="http://schemas.microsoft.com/office/drawing/2014/main" id="{A84CB6D6-A95B-0B8F-8FA7-9A2C0D5BC378}"/>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RESOURCES FOR THE RETRIEVAL OF INFORMATION ON DEMAND</a:t>
            </a:r>
            <a:endParaRPr lang="en-ZA"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If you cannot find a document, it may as well be lost. Each organisation has procedures for locating information.</a:t>
            </a:r>
          </a:p>
        </p:txBody>
      </p:sp>
    </p:spTree>
    <p:extLst>
      <p:ext uri="{BB962C8B-B14F-4D97-AF65-F5344CB8AC3E}">
        <p14:creationId xmlns:p14="http://schemas.microsoft.com/office/powerpoint/2010/main" val="27382334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C44B0-F485-2159-6A31-27E1C5163DC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0D06C5E-6828-CE04-26C7-252E7F35E7AA}"/>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67D6C6C8-85D7-B897-E8CF-6FAA6BDBFE32}"/>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417EA7FF-628C-19AF-E839-024F7A62DC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33BA3FCC-B859-980A-0D21-0B893789B540}"/>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Manage people information (continued)</a:t>
            </a:r>
          </a:p>
        </p:txBody>
      </p:sp>
      <p:sp>
        <p:nvSpPr>
          <p:cNvPr id="8" name="TextBox 7">
            <a:extLst>
              <a:ext uri="{FF2B5EF4-FFF2-40B4-BE49-F238E27FC236}">
                <a16:creationId xmlns:a16="http://schemas.microsoft.com/office/drawing/2014/main" id="{AEBAED3C-F8E5-EAE4-11E6-B4795F49307E}"/>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STORE AND RETRIEVE RECORDS WITH LONG-TERM VALUE AND TRANSFER INACTIVE RECORDS</a:t>
            </a:r>
          </a:p>
          <a:p>
            <a:pPr>
              <a:lnSpc>
                <a:spcPct val="150000"/>
              </a:lnSpc>
            </a:pPr>
            <a:r>
              <a:rPr lang="en-ZA" sz="2400" dirty="0">
                <a:latin typeface="Arial" panose="020B0604020202020204" pitchFamily="34" charset="0"/>
                <a:cs typeface="Arial" panose="020B0604020202020204" pitchFamily="34" charset="0"/>
              </a:rPr>
              <a:t>The main reason why some filing systems do not function effectively is that they become too bulky and overcrowded with outdated papers. Transferring records means that unimportant or inactive files will be moved from the current files to another location, such as the archives or a storeroom.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43437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5C31F-E0B1-7DDA-49B6-4CFDAACA9DD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09D5D0A-BA63-E1DF-472A-6B8F006E5E44}"/>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302D2DCC-4E34-AC71-AC64-F84A9CA5C24B}"/>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CA65DAC-6E27-F694-AC55-FFDBA0FC363E}"/>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9D78864-2415-BC3C-CAAA-1DB46448A717}"/>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Manage people information (continued)</a:t>
            </a:r>
          </a:p>
        </p:txBody>
      </p:sp>
      <p:sp>
        <p:nvSpPr>
          <p:cNvPr id="8" name="TextBox 7">
            <a:extLst>
              <a:ext uri="{FF2B5EF4-FFF2-40B4-BE49-F238E27FC236}">
                <a16:creationId xmlns:a16="http://schemas.microsoft.com/office/drawing/2014/main" id="{050E015B-C19B-FFC5-50F5-06B0B33C3753}"/>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PROVIDE HR INFORMATION TO OTHERS IN THE ORGANISATION</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Various departments in an organisation interact with the HR department on an ongoing basis. They require different types of information. If the HR department is well organised and stores information effectively, it can supply the requested information in the required format.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95008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26588-B063-6845-E942-6C8E63DEBDD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42B49A2-E3FA-E666-38EF-980EDB96874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ABA32914-D94C-A8D7-343B-9777969D3428}"/>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B872237D-224C-AFFA-D3B7-64609D2CBEA1}"/>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6877FC9D-2A2E-3CE8-FECB-5DF3AD54BAFE}"/>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Manage people information (continued)</a:t>
            </a:r>
          </a:p>
        </p:txBody>
      </p:sp>
      <p:sp>
        <p:nvSpPr>
          <p:cNvPr id="8" name="TextBox 7">
            <a:extLst>
              <a:ext uri="{FF2B5EF4-FFF2-40B4-BE49-F238E27FC236}">
                <a16:creationId xmlns:a16="http://schemas.microsoft.com/office/drawing/2014/main" id="{4D509D30-0489-2A26-D9B9-83684A73F765}"/>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SUPPLY RELEVANT INFORMATION AND ADVICE WHEN NEEDED</a:t>
            </a:r>
            <a:br>
              <a:rPr lang="en-ZA" sz="2400" b="1" dirty="0">
                <a:solidFill>
                  <a:schemeClr val="accent2"/>
                </a:solidFill>
                <a:latin typeface="Arial" panose="020B0604020202020204" pitchFamily="34" charset="0"/>
                <a:cs typeface="Arial" panose="020B0604020202020204" pitchFamily="34" charset="0"/>
              </a:rPr>
            </a:br>
            <a:r>
              <a:rPr lang="en-ZA" sz="2400" b="1" dirty="0">
                <a:latin typeface="Arial" panose="020B0604020202020204" pitchFamily="34" charset="0"/>
                <a:cs typeface="Arial" panose="020B0604020202020204" pitchFamily="34" charset="0"/>
              </a:rPr>
              <a:t>Dispatching Paper-Based Information</a:t>
            </a:r>
            <a:br>
              <a:rPr lang="en-ZA" sz="2400" b="1" dirty="0">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When dispatching files, first locate the document and, if necessary, make a copy rather than sending the original. Verify that the requester has authorisation, and log their details even if the request is not approved. Dispatch the document via courier, mail, or in person, and follow up with confirmation of receipt. Ensure the correct number of copies are delivered to the right venue, meeting, or storage facility.</a:t>
            </a:r>
          </a:p>
        </p:txBody>
      </p:sp>
    </p:spTree>
    <p:extLst>
      <p:ext uri="{BB962C8B-B14F-4D97-AF65-F5344CB8AC3E}">
        <p14:creationId xmlns:p14="http://schemas.microsoft.com/office/powerpoint/2010/main" val="2855191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6F55F-4F0C-5B65-220C-40FAFA5B5B5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E4D8AC3-7C10-3B27-14F9-B89EEA97C376}"/>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41E2E518-0CCB-F0D1-1F82-3D1BE4FA9A4C}"/>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A48E4D60-56CD-29E7-4ACC-9BF907D02DBD}"/>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9B39B88-7826-2AEB-5B5D-09A97A8552A9}"/>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Create Business Reports (continued)</a:t>
            </a:r>
          </a:p>
        </p:txBody>
      </p:sp>
      <p:sp>
        <p:nvSpPr>
          <p:cNvPr id="8" name="TextBox 7">
            <a:extLst>
              <a:ext uri="{FF2B5EF4-FFF2-40B4-BE49-F238E27FC236}">
                <a16:creationId xmlns:a16="http://schemas.microsoft.com/office/drawing/2014/main" id="{DAAF379B-03FE-6AB6-0629-6956B95A0C51}"/>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GUIDELINES FOR WRITING REPORTS (CONT)</a:t>
            </a:r>
            <a:endParaRPr lang="en-ZA" sz="24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Write reports in the past tense – It was found that ...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Use the passive voice – The accident was reported ...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Ensure the report is free from spelling and grammar errors. </a:t>
            </a:r>
          </a:p>
          <a:p>
            <a:pPr marL="342900" indent="-342900">
              <a:lnSpc>
                <a:spcPct val="150000"/>
              </a:lnSpc>
              <a:buFont typeface="Arial" panose="020B0604020202020204" pitchFamily="34" charset="0"/>
              <a:buChar char="•"/>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48101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D1888-5603-87D0-5941-B80512BA697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FB20A45-02AD-C4B9-0B68-7378AA684056}"/>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2C4FB9D1-FBD0-0804-FEFF-022B82EC634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8BA3F16C-FE8A-C72F-C1ED-CD35DDB89267}"/>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296A7C4-4065-E64D-BA3B-1A321A149D3E}"/>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Manage people information (continued)</a:t>
            </a:r>
          </a:p>
        </p:txBody>
      </p:sp>
      <p:sp>
        <p:nvSpPr>
          <p:cNvPr id="8" name="TextBox 7">
            <a:extLst>
              <a:ext uri="{FF2B5EF4-FFF2-40B4-BE49-F238E27FC236}">
                <a16:creationId xmlns:a16="http://schemas.microsoft.com/office/drawing/2014/main" id="{555BBFB9-445C-DE27-B821-EDA13C0E3FBE}"/>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SUPPLY RELEVANT INFORMATION AND ADVICE WHEN NEEDED (CONT)</a:t>
            </a:r>
            <a:endParaRPr lang="en-ZA" sz="2400" dirty="0">
              <a:latin typeface="Arial" panose="020B0604020202020204" pitchFamily="34" charset="0"/>
              <a:cs typeface="Arial" panose="020B0604020202020204" pitchFamily="34" charset="0"/>
            </a:endParaRPr>
          </a:p>
          <a:p>
            <a:pPr>
              <a:lnSpc>
                <a:spcPct val="150000"/>
              </a:lnSpc>
            </a:pPr>
            <a:r>
              <a:rPr lang="en-ZA" sz="2400" b="1" dirty="0">
                <a:latin typeface="Arial" panose="020B0604020202020204" pitchFamily="34" charset="0"/>
                <a:cs typeface="Arial" panose="020B0604020202020204" pitchFamily="34" charset="0"/>
              </a:rPr>
              <a:t>Dispatching Electronic Files</a:t>
            </a:r>
            <a:br>
              <a:rPr lang="en-ZA" sz="2400" dirty="0">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Log the requester’s details, locate the file, and ensure a backup is saved. Scan for viruses before sending. Dispatch via cloud services (WeTransfer, Google Drive, Dropbox) or email, and record the details of what was sent. Always confirm that the recipient received the file.</a:t>
            </a:r>
          </a:p>
        </p:txBody>
      </p:sp>
    </p:spTree>
    <p:extLst>
      <p:ext uri="{BB962C8B-B14F-4D97-AF65-F5344CB8AC3E}">
        <p14:creationId xmlns:p14="http://schemas.microsoft.com/office/powerpoint/2010/main" val="27169657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495CB-E005-F943-385F-F2A1B3B5F17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B8211B3-EB1D-2FC5-9DE9-3E338D649880}"/>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4EE00F80-A591-993D-672B-E1712A1263C3}"/>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0067CFD7-41D2-CF95-0DF7-BC2D75BF5B1B}"/>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39931E14-7205-67B4-BA69-B438C368EB27}"/>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Manage people information (continued)</a:t>
            </a:r>
          </a:p>
        </p:txBody>
      </p:sp>
      <p:sp>
        <p:nvSpPr>
          <p:cNvPr id="8" name="TextBox 7">
            <a:extLst>
              <a:ext uri="{FF2B5EF4-FFF2-40B4-BE49-F238E27FC236}">
                <a16:creationId xmlns:a16="http://schemas.microsoft.com/office/drawing/2014/main" id="{D68E1423-EB2A-9AC1-F85D-DED3456685B3}"/>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SUPPLY RELEVANT INFORMATION AND ADVICE WHEN NEEDED (CONT)</a:t>
            </a:r>
            <a:endParaRPr lang="en-ZA" sz="2400" dirty="0">
              <a:latin typeface="Arial" panose="020B0604020202020204" pitchFamily="34" charset="0"/>
              <a:cs typeface="Arial" panose="020B0604020202020204" pitchFamily="34" charset="0"/>
            </a:endParaRPr>
          </a:p>
          <a:p>
            <a:pPr>
              <a:lnSpc>
                <a:spcPct val="150000"/>
              </a:lnSpc>
            </a:pPr>
            <a:r>
              <a:rPr lang="en-ZA" sz="2400" b="1" dirty="0">
                <a:latin typeface="Arial" panose="020B0604020202020204" pitchFamily="34" charset="0"/>
                <a:cs typeface="Arial" panose="020B0604020202020204" pitchFamily="34" charset="0"/>
              </a:rPr>
              <a:t>Keeping Records of Requested Documents</a:t>
            </a:r>
            <a:br>
              <a:rPr lang="en-ZA" sz="2400" dirty="0">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Recording requests prevents loss and misuse of documents. Logs help trace last users, track overdue items, calculate return dates, and restrict access to authorised individuals. Records can be kept using a logbook or electronic file, listing names, dates, types of information requested, and return details.</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53725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66001-4847-535A-79CF-AD38AE4D487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74B75A1-E89F-4441-10DD-31A711BE3205}"/>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09599DF9-1F9D-FA67-0280-D3E80A4EC51F}"/>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58AE7793-F23B-0489-BE79-52A1D4B19DF5}"/>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B414936-469A-FCA2-6594-08F4545FB336}"/>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Manage people information (continued)</a:t>
            </a:r>
          </a:p>
        </p:txBody>
      </p:sp>
      <p:sp>
        <p:nvSpPr>
          <p:cNvPr id="8" name="TextBox 7">
            <a:extLst>
              <a:ext uri="{FF2B5EF4-FFF2-40B4-BE49-F238E27FC236}">
                <a16:creationId xmlns:a16="http://schemas.microsoft.com/office/drawing/2014/main" id="{AD0C44B0-49B6-CBF3-0981-D1D9E4DA8407}"/>
              </a:ext>
            </a:extLst>
          </p:cNvPr>
          <p:cNvSpPr txBox="1"/>
          <p:nvPr/>
        </p:nvSpPr>
        <p:spPr>
          <a:xfrm>
            <a:off x="793376" y="1802775"/>
            <a:ext cx="10596283" cy="5009833"/>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ENSURE THAT INFORMATION IS ACCURATE, RELEVANT AND CURRENT</a:t>
            </a:r>
            <a:endParaRPr lang="en-ZA"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Ensure information provided to other departments is accurate and current. The following personal details must be checked / updated regularly: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Address;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Phone number;</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Salary adjustments and leave; and</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Loan agreements.</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8121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1D209-DB02-5580-52EA-5C491481505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36190E0-FC8D-EE34-B85F-7B98AC053BB7}"/>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D365B592-C643-BE8F-FE61-758227D7B4F6}"/>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76587851-A023-ED71-6725-37581A3E6B02}"/>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22779D9-BFD3-DCC1-12DF-B7D4FA1B659C}"/>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Manage people information (continued)</a:t>
            </a:r>
          </a:p>
        </p:txBody>
      </p:sp>
      <p:sp>
        <p:nvSpPr>
          <p:cNvPr id="8" name="TextBox 7">
            <a:extLst>
              <a:ext uri="{FF2B5EF4-FFF2-40B4-BE49-F238E27FC236}">
                <a16:creationId xmlns:a16="http://schemas.microsoft.com/office/drawing/2014/main" id="{95F2427F-7CE5-45E6-BECA-5EDD67C95FAA}"/>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ENSURE THAT ADVICE GIVEN IS IN LINE WITH POLICY AND PROCEDURES</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Confidentiality is a key principle when sharing information. Ensure that the person requesting the information has the authority to have access to it. Also, ensure that the document is returned and stored safely after use. You don’t want to compromise staff information by leaving it where it can be seen. This could lead to serious problems. </a:t>
            </a:r>
          </a:p>
        </p:txBody>
      </p:sp>
    </p:spTree>
    <p:extLst>
      <p:ext uri="{BB962C8B-B14F-4D97-AF65-F5344CB8AC3E}">
        <p14:creationId xmlns:p14="http://schemas.microsoft.com/office/powerpoint/2010/main" val="7831311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C026E-680F-4B53-A11C-FAD771CBB12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9048F27-0A8E-5C74-FE9A-315EEEB07566}"/>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7A7559B2-97B5-952D-A40D-00B39C1D344D}"/>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927E5C82-27E4-D38A-7445-C04D9F25097D}"/>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E293A04-D3FA-1F3D-6432-F28E2F092708}"/>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Manage people information (continued)</a:t>
            </a:r>
          </a:p>
        </p:txBody>
      </p:sp>
      <p:sp>
        <p:nvSpPr>
          <p:cNvPr id="8" name="TextBox 7">
            <a:extLst>
              <a:ext uri="{FF2B5EF4-FFF2-40B4-BE49-F238E27FC236}">
                <a16:creationId xmlns:a16="http://schemas.microsoft.com/office/drawing/2014/main" id="{A0EC0023-F985-CADA-496E-1AA1B04228AE}"/>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CHECK AND CONFIRM THE RECIPIENT’S UNDERSTANDING OF THE ADVICE AND INFORMATION</a:t>
            </a:r>
            <a:endParaRPr lang="en-ZA"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When you provide information to another department, ensure they understand the format in which it is given. Some forms are designed specifically for HR needs and contain information or codes that other departments may not be familiar with. Explain this where necessary to ensure that information is interpreted correctly.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25602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970DC-769E-FC92-FFD7-293676092BB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ACEDF05-3971-19FE-1C0A-BED3A15767C6}"/>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6CA12788-9BAE-B45B-3DAE-1340FE17EEBA}"/>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A7346198-1D63-3D8C-6721-9A26623E3F08}"/>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18F3E85-3A42-CA03-42FC-8BD23CEF3311}"/>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Manage people information (continued)</a:t>
            </a:r>
          </a:p>
        </p:txBody>
      </p:sp>
      <p:sp>
        <p:nvSpPr>
          <p:cNvPr id="8" name="TextBox 7">
            <a:extLst>
              <a:ext uri="{FF2B5EF4-FFF2-40B4-BE49-F238E27FC236}">
                <a16:creationId xmlns:a16="http://schemas.microsoft.com/office/drawing/2014/main" id="{0CB110A8-2736-CC17-563B-1DBE5B68C017}"/>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ADHERE TO ORGANISATIONAL CONFIDENTIALITY</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Every organisation will have a Code of Conduct and procedures to ensure information is kept confidential. Large companies will issue a manual to employees which contains all the confidentiality procedures. Smaller companies may inform employees of the confidentiality procedures.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00118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C7847-95BE-C7AD-C7B8-B8DF3BE43EB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BF640D2-E9B8-4C5D-B4B8-1CB2A0B6DDDB}"/>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47BE6949-F115-7D13-C651-2CB0D741FCC0}"/>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8B7CF505-821B-B888-6C95-BBEBD8A8709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DA041D1-C745-39BA-77C8-301737C3A047}"/>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Manage people information (continued)</a:t>
            </a:r>
          </a:p>
        </p:txBody>
      </p:sp>
      <p:sp>
        <p:nvSpPr>
          <p:cNvPr id="8" name="TextBox 7">
            <a:extLst>
              <a:ext uri="{FF2B5EF4-FFF2-40B4-BE49-F238E27FC236}">
                <a16:creationId xmlns:a16="http://schemas.microsoft.com/office/drawing/2014/main" id="{F53A754E-147F-9812-7738-A88DDFFC77C5}"/>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USE FEEDBACK FROM RECIPIENTS TO IMPROVE SERVICE</a:t>
            </a:r>
          </a:p>
          <a:p>
            <a:pPr>
              <a:lnSpc>
                <a:spcPct val="150000"/>
              </a:lnSpc>
            </a:pPr>
            <a:r>
              <a:rPr lang="en-ZA" sz="2400" dirty="0">
                <a:latin typeface="Arial" panose="020B0604020202020204" pitchFamily="34" charset="0"/>
                <a:cs typeface="Arial" panose="020B0604020202020204" pitchFamily="34" charset="0"/>
              </a:rPr>
              <a:t>The HR department supplies various other departments in the organisation with information. These departments then become internal clients. As you would with any external client, it is important to evaluate your service to internal clients at regular intervals. The HR department should therefore develop a mechanism to obtain feedback from the internal clients. This could be done in a survey that other departments complete regularly.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86113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9DA60-97CB-11A2-596E-AC85B556B6A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B5C6C03-B51B-3675-EE76-107AE04E15E9}"/>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D7B63010-1D0C-1AD9-572E-6A8F9F777788}"/>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068F6D16-D9E1-B5F8-85E8-6D80C33FE021}"/>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A2CA55C-66BA-9924-E4F1-E3867F6E3E84}"/>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Manage people information (continued)</a:t>
            </a:r>
          </a:p>
        </p:txBody>
      </p:sp>
      <p:sp>
        <p:nvSpPr>
          <p:cNvPr id="8" name="TextBox 7">
            <a:extLst>
              <a:ext uri="{FF2B5EF4-FFF2-40B4-BE49-F238E27FC236}">
                <a16:creationId xmlns:a16="http://schemas.microsoft.com/office/drawing/2014/main" id="{032585D4-FAA1-7BBD-49B0-8DAAA4C17F3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USE THE EVIDENCE IN FINANCIAL STATEMENTS TO MAKE FINANCIAL DECISIONS</a:t>
            </a:r>
            <a:endParaRPr lang="en-ZA"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Financial analysis refers to an assessment of the viability, stability and profitability of a business. It is performed by professionals who prepare reports using ratios that use information from financial statements and other reports. These reports are usually presented to top management as a resource for making business decisions.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65122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3BDCE-A098-AAD1-44EB-5B4EB81DFC9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B0016F8-1771-60EE-3F45-B6EBE6A861CB}"/>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9727485C-0D5A-CE10-8356-5CC3C766E00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9EBD48B7-2F90-4DBE-5217-5664F77F5F7B}"/>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3C212B0-8553-D8A6-46AA-B3725618FF7B}"/>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Manage people information (continued)</a:t>
            </a:r>
          </a:p>
        </p:txBody>
      </p:sp>
      <p:sp>
        <p:nvSpPr>
          <p:cNvPr id="8" name="TextBox 7">
            <a:extLst>
              <a:ext uri="{FF2B5EF4-FFF2-40B4-BE49-F238E27FC236}">
                <a16:creationId xmlns:a16="http://schemas.microsoft.com/office/drawing/2014/main" id="{E24E6CB3-5D51-37C2-CF93-82F86FC10B3E}"/>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ANALYSING THE FINANCIAL STRENGTHS AND WEAKNESSES OF AN ENTITY</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Financial statements attempt to show the operating results and financial position of a business in condensed form. Financial analysis is the process of breaking down complex accounting data into components and relating these components to each other. Analytical tools and techniques can be applied to the financial data. This will provide significant insight that interested parties can use in the financial planning of the business. </a:t>
            </a:r>
          </a:p>
        </p:txBody>
      </p:sp>
    </p:spTree>
    <p:extLst>
      <p:ext uri="{BB962C8B-B14F-4D97-AF65-F5344CB8AC3E}">
        <p14:creationId xmlns:p14="http://schemas.microsoft.com/office/powerpoint/2010/main" val="27666418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DC702-055F-3803-BFE5-C4342AA1D0B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C652ECF-B2BC-2AB1-178A-77176BEA032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62F2C80C-1A7E-BF1D-E4DD-6F70770B8D5C}"/>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DF505752-7AAC-4914-3831-BEBF8C9F3C8D}"/>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49CD0A5-FF24-A71C-DC7A-AFE859C4E1E1}"/>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Manage people information (continued)</a:t>
            </a:r>
          </a:p>
        </p:txBody>
      </p:sp>
      <p:sp>
        <p:nvSpPr>
          <p:cNvPr id="8" name="TextBox 7">
            <a:extLst>
              <a:ext uri="{FF2B5EF4-FFF2-40B4-BE49-F238E27FC236}">
                <a16:creationId xmlns:a16="http://schemas.microsoft.com/office/drawing/2014/main" id="{66A44E4E-FE62-284A-9582-424C06EEE821}"/>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THE RELATIONSHIP BETWEEN SALES AND PROFIT</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In business, sales, turnover, income, revenue and earnings all refer to the income received from normal business activities, usually from the sale of goods and services to customers.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6559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3919E-E8C4-D5C9-1854-E8BB257820C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41C8447-7E13-EFEA-DBED-5ED1CD10AD2C}"/>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85468571-4A53-CF44-06D6-3C7D46E91250}"/>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93D6AB6E-0D2D-6BD2-0327-E660489B38EE}"/>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412932F-E0F6-51B2-03E9-DAE310662D50}"/>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Create Business Reports (continued)</a:t>
            </a:r>
          </a:p>
        </p:txBody>
      </p:sp>
      <p:sp>
        <p:nvSpPr>
          <p:cNvPr id="8" name="TextBox 7">
            <a:extLst>
              <a:ext uri="{FF2B5EF4-FFF2-40B4-BE49-F238E27FC236}">
                <a16:creationId xmlns:a16="http://schemas.microsoft.com/office/drawing/2014/main" id="{68534632-F717-6984-30FC-EB8E414618A5}"/>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STEPS IN WRITING A REPORT</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Understand why it is necessary to write the report.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Understand the terms of reference of the report.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Identify the intended audience.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Find out what the due date for the report is.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Plan how you will proceed to gather information.</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Allocate time to complete each section of the report.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Gather and group the information (Findings). </a:t>
            </a:r>
          </a:p>
        </p:txBody>
      </p:sp>
    </p:spTree>
    <p:extLst>
      <p:ext uri="{BB962C8B-B14F-4D97-AF65-F5344CB8AC3E}">
        <p14:creationId xmlns:p14="http://schemas.microsoft.com/office/powerpoint/2010/main" val="41230824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11761-7E57-8CDA-58E7-884831DCA40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CD2B8D1-E66B-482A-E936-622A9B15F8A2}"/>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82E4202C-87BF-AB5F-1260-858F1AAE1C91}"/>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9BAB3071-D3BB-103D-3011-C1086849F592}"/>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DFCA64C-A5C5-A9E5-CD1C-0F9A9E68B7F0}"/>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Manage people information (continued)</a:t>
            </a:r>
          </a:p>
        </p:txBody>
      </p:sp>
      <p:sp>
        <p:nvSpPr>
          <p:cNvPr id="8" name="TextBox 7">
            <a:extLst>
              <a:ext uri="{FF2B5EF4-FFF2-40B4-BE49-F238E27FC236}">
                <a16:creationId xmlns:a16="http://schemas.microsoft.com/office/drawing/2014/main" id="{9C00CCA9-5BDB-3416-1F3E-F10DBD08F573}"/>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THE CONCEPT OF CASH FLOW </a:t>
            </a:r>
          </a:p>
          <a:p>
            <a:pPr>
              <a:lnSpc>
                <a:spcPct val="150000"/>
              </a:lnSpc>
            </a:pPr>
            <a:r>
              <a:rPr lang="en-ZA" sz="2400" dirty="0">
                <a:latin typeface="Arial" panose="020B0604020202020204" pitchFamily="34" charset="0"/>
                <a:cs typeface="Arial" panose="020B0604020202020204" pitchFamily="34" charset="0"/>
              </a:rPr>
              <a:t>Cash refers to cash on hand or cash equivalents, which includes: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Cash in the bank;</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Investments that can be liquidated; and</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Borrowings, such as bank overdrafts, that are payable on demand. </a:t>
            </a:r>
          </a:p>
          <a:p>
            <a:pPr>
              <a:lnSpc>
                <a:spcPct val="150000"/>
              </a:lnSpc>
            </a:pPr>
            <a:r>
              <a:rPr lang="en-ZA" sz="2400" dirty="0">
                <a:latin typeface="Arial" panose="020B0604020202020204" pitchFamily="34" charset="0"/>
                <a:cs typeface="Arial" panose="020B0604020202020204" pitchFamily="34" charset="0"/>
              </a:rPr>
              <a:t>Cash flow refers to the movement of cash in or out of the business resulting from transactions with other parties.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25364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AD292-495E-3D18-7C37-409B20F1DA3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DE4BBDD-2E99-5A62-EDF1-20956E1B63F4}"/>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DFA9ACD3-BB0D-6A7C-3574-B7556C045C03}"/>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21D255B1-6B58-3C1A-455A-7540F789F5B7}"/>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5D64545-2625-B32A-0D5E-024586F2672B}"/>
              </a:ext>
            </a:extLst>
          </p:cNvPr>
          <p:cNvSpPr txBox="1"/>
          <p:nvPr/>
        </p:nvSpPr>
        <p:spPr>
          <a:xfrm>
            <a:off x="793376" y="1802775"/>
            <a:ext cx="10596283" cy="5009833"/>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WAYS TO OBTAIN CUSTOMER FEEDBACK</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Always remember that a profitable business starts and ends with the customer. Being customer-focused and placing them at the centre of all your thinking creates an environment that fosters long-term success and lasting relationships. Remember that customer service is an ongoing process. To maintain a high level of customer service, you must continually monitor your progress towards achieving your service standards and assess how well your service standards address your customers’ needs. </a:t>
            </a:r>
          </a:p>
          <a:p>
            <a:pPr>
              <a:lnSpc>
                <a:spcPct val="150000"/>
              </a:lnSpc>
            </a:pPr>
            <a:endParaRPr lang="en-ZA"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0D67466-274D-44D0-CB08-1DBE11B978C5}"/>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4: Ensuring customer satisfaction</a:t>
            </a:r>
          </a:p>
        </p:txBody>
      </p:sp>
    </p:spTree>
    <p:extLst>
      <p:ext uri="{BB962C8B-B14F-4D97-AF65-F5344CB8AC3E}">
        <p14:creationId xmlns:p14="http://schemas.microsoft.com/office/powerpoint/2010/main" val="2313223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93D97-B6B8-5F39-DA8D-45F796F2285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03C58A8-0F07-DADF-9831-D4D49A7E7DF5}"/>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833E37FF-D034-95B1-6D61-B8452FCF502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CC5CA1CB-B50C-30E3-FD3B-EC6BB6A48D74}"/>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DA40973-37AE-88E2-2A42-2CC54C1FCDF7}"/>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Ensuring customer satisfaction (continued)</a:t>
            </a:r>
          </a:p>
        </p:txBody>
      </p:sp>
      <p:sp>
        <p:nvSpPr>
          <p:cNvPr id="8" name="TextBox 7">
            <a:extLst>
              <a:ext uri="{FF2B5EF4-FFF2-40B4-BE49-F238E27FC236}">
                <a16:creationId xmlns:a16="http://schemas.microsoft.com/office/drawing/2014/main" id="{DDD4036E-D083-4FE8-6151-CD7A3E4FFAD7}"/>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THE IMPORTANCE OF INTERPERSONAL SKILLS</a:t>
            </a:r>
            <a:endParaRPr lang="en-ZA"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Remember the following: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A healthy self-image is the basis for establishing and maintaining all relationships.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It is not possible to never communicate, whether at work or at home.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Our behaviour is influenced by the way we think, the way we communicate and by others around us. </a:t>
            </a:r>
          </a:p>
          <a:p>
            <a:pPr marL="342900" indent="-342900">
              <a:lnSpc>
                <a:spcPct val="150000"/>
              </a:lnSpc>
              <a:buFont typeface="Arial" panose="020B0604020202020204" pitchFamily="34" charset="0"/>
              <a:buChar char="•"/>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98140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325B4-A9A8-FC18-559E-293A15CDC3A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6BD484B-3241-DEDD-7D46-132D9704F592}"/>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C644D0D3-C4DA-9D3A-7112-8E4EE8923D55}"/>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64C85FEB-3E08-AF2C-83BB-D6631FA20D7D}"/>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5F0F41C-3005-1B23-3DD0-6BE68A20E526}"/>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Ensuring customer satisfaction (continued)</a:t>
            </a:r>
          </a:p>
        </p:txBody>
      </p:sp>
      <p:sp>
        <p:nvSpPr>
          <p:cNvPr id="8" name="TextBox 7">
            <a:extLst>
              <a:ext uri="{FF2B5EF4-FFF2-40B4-BE49-F238E27FC236}">
                <a16:creationId xmlns:a16="http://schemas.microsoft.com/office/drawing/2014/main" id="{0FB4A2EB-A176-600E-C4E8-D08BD6D88475}"/>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METHODS USED TO MONITOR STAFF–CUSTOMER RELATIONS</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The nature of the service product is that staff and customers meet each other. Customers want to feel in control because they are paying for the product or service. Company staff is an integral part of the company’s internal marketing process and of the customer’s degree of satisfaction. Emphasis should therefore be on recruiting the right staff and ensuring that they are properly trained and motivated to deliver quality service.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42297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FC86D-87D1-D256-F496-D62887167EC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A793373-191D-79DE-AB69-ABB513422BE7}"/>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48697AC7-C78A-223F-3A18-4B18226D60C5}"/>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EFFDBADE-59C8-406D-36F3-A7B38A6DB304}"/>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A23934B6-BF36-C3A3-3F1A-6104563F6CFD}"/>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Ensuring customer satisfaction (continued)</a:t>
            </a:r>
          </a:p>
        </p:txBody>
      </p:sp>
      <p:sp>
        <p:nvSpPr>
          <p:cNvPr id="8" name="TextBox 7">
            <a:extLst>
              <a:ext uri="{FF2B5EF4-FFF2-40B4-BE49-F238E27FC236}">
                <a16:creationId xmlns:a16="http://schemas.microsoft.com/office/drawing/2014/main" id="{6ABEE0EC-C047-FB12-8272-EC1B9B3D44B8}"/>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PRODUCTS AND SERVICES PROVIDED BY THE ORGANISATION</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In business, service refers to the task that one party (staff member) performs for another (customer). The customer does not take possession of the service but uses it at some point. </a:t>
            </a:r>
          </a:p>
          <a:p>
            <a:pPr>
              <a:lnSpc>
                <a:spcPct val="150000"/>
              </a:lnSpc>
            </a:pPr>
            <a:r>
              <a:rPr lang="en-ZA" sz="2400" dirty="0">
                <a:latin typeface="Arial" panose="020B0604020202020204" pitchFamily="34" charset="0"/>
                <a:cs typeface="Arial" panose="020B0604020202020204" pitchFamily="34" charset="0"/>
              </a:rPr>
              <a:t>Products are physical objects or articles that are manufactured or refined for sale. Products must have properties that satisfy the customers’ idea of their needs.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25066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BBD77-434E-5971-E271-A37DA339EAE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F4BFADD-AD4E-9CE8-6C76-70995D9A93B5}"/>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FF555622-3923-63E7-E33B-F5023ED21DA8}"/>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42074BB4-B259-5D49-F858-DD3AF3B55253}"/>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A7CA3BB2-FAFE-6588-CBDB-9F379B112C56}"/>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Ensuring customer satisfaction (continued)</a:t>
            </a:r>
          </a:p>
        </p:txBody>
      </p:sp>
      <p:sp>
        <p:nvSpPr>
          <p:cNvPr id="8" name="TextBox 7">
            <a:extLst>
              <a:ext uri="{FF2B5EF4-FFF2-40B4-BE49-F238E27FC236}">
                <a16:creationId xmlns:a16="http://schemas.microsoft.com/office/drawing/2014/main" id="{279F9346-6174-7D7D-ACA8-98A5F483F241}"/>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THE IMPORTANCE OF EVALUATING AND DEALING WITH COMPLAINTS</a:t>
            </a:r>
            <a:br>
              <a:rPr lang="en-ZA" sz="2400" b="1" dirty="0">
                <a:solidFill>
                  <a:schemeClr val="accent2"/>
                </a:solidFill>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We have all experienced service delivery, and every situation can have either a positive or a negative impact. Good communication skills can help you evaluate and manage customer complaints.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38437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3D796-7460-EF4B-BF61-7BF583E059D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6389433-CA1F-B198-DCE3-CECCA72F657F}"/>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0534BF05-63BC-52C9-B77C-6CE19F15DD2D}"/>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4A9D759C-1B08-E40C-63CE-1D9F89DB60F5}"/>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6C3BBF37-B22A-01A1-D9D9-D0D61E993E04}"/>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Ensuring customer satisfaction (continued)</a:t>
            </a:r>
          </a:p>
        </p:txBody>
      </p:sp>
      <p:sp>
        <p:nvSpPr>
          <p:cNvPr id="8" name="TextBox 7">
            <a:extLst>
              <a:ext uri="{FF2B5EF4-FFF2-40B4-BE49-F238E27FC236}">
                <a16:creationId xmlns:a16="http://schemas.microsoft.com/office/drawing/2014/main" id="{030FDF97-1FDF-0DAA-AB33-07F51623FDED}"/>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THE IMPORTANCE OF UNDERSTANDING COMPANY STANDARDS</a:t>
            </a:r>
          </a:p>
          <a:p>
            <a:pPr>
              <a:lnSpc>
                <a:spcPct val="150000"/>
              </a:lnSpc>
            </a:pPr>
            <a:r>
              <a:rPr lang="en-ZA" sz="2400" dirty="0">
                <a:latin typeface="Arial" panose="020B0604020202020204" pitchFamily="34" charset="0"/>
                <a:cs typeface="Arial" panose="020B0604020202020204" pitchFamily="34" charset="0"/>
              </a:rPr>
              <a:t>Understanding company standards ensures the following: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Consistent service delivery, as staff will know how to treat customers;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Customer satisfaction as the customer’s needs are met proper conduct; and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Effective handling of complaints, which will lead to a positive company image, thereby contributing to the overall reputation of the company.</a:t>
            </a:r>
          </a:p>
        </p:txBody>
      </p:sp>
    </p:spTree>
    <p:extLst>
      <p:ext uri="{BB962C8B-B14F-4D97-AF65-F5344CB8AC3E}">
        <p14:creationId xmlns:p14="http://schemas.microsoft.com/office/powerpoint/2010/main" val="2115275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20647-14F9-49C1-3BDA-2187EC20B19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55F8A30-C941-F0A4-A228-F2AA003F9285}"/>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798D69CA-83D2-9B6B-9ED8-9A2FA844A59D}"/>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2ABB8615-E2E8-AE35-1F36-61677DF514ED}"/>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3C8A61E-9EE4-6E0B-3221-466CAEF214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Ensuring customer satisfaction (continued)</a:t>
            </a:r>
          </a:p>
        </p:txBody>
      </p:sp>
      <p:sp>
        <p:nvSpPr>
          <p:cNvPr id="8" name="TextBox 7">
            <a:extLst>
              <a:ext uri="{FF2B5EF4-FFF2-40B4-BE49-F238E27FC236}">
                <a16:creationId xmlns:a16="http://schemas.microsoft.com/office/drawing/2014/main" id="{1952B5C0-A7FF-C9D4-FFF9-A1E121B19915}"/>
              </a:ext>
            </a:extLst>
          </p:cNvPr>
          <p:cNvSpPr txBox="1"/>
          <p:nvPr/>
        </p:nvSpPr>
        <p:spPr>
          <a:xfrm>
            <a:off x="793376" y="1802775"/>
            <a:ext cx="10596283" cy="5009833"/>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WAYS OF ESTABLISHING RAPPORT WITH CUSTOMERS AND MAINTAINING A PROFESSIONAL RELATIONSHIP</a:t>
            </a:r>
            <a:endParaRPr lang="en-ZA"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Long-term customer relationships are usually built on integrity and an effective follow-up system. Salespersons should therefore be caring, honest, reliable and genuinely concerned about their customers’ needs. Strong customer relationships built on good service can ensure substantial future business for a company. Finding and keeping customers is vital and should form an integral part of your planning if you want your business to grow.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34044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01B4C-326E-EAD2-DD5E-4E01AD702ED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23DDF3C-2648-4275-10E2-26E5D3A89F82}"/>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8A84F451-D1E0-2887-4F2B-5D1A62A485F2}"/>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63027EC8-073E-F0AC-D3D3-D5B197575143}"/>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356F7F72-9C73-660E-6CEE-845CBA15BCDE}"/>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Ensuring customer satisfaction (continued)</a:t>
            </a:r>
          </a:p>
        </p:txBody>
      </p:sp>
      <p:sp>
        <p:nvSpPr>
          <p:cNvPr id="8" name="TextBox 7">
            <a:extLst>
              <a:ext uri="{FF2B5EF4-FFF2-40B4-BE49-F238E27FC236}">
                <a16:creationId xmlns:a16="http://schemas.microsoft.com/office/drawing/2014/main" id="{B9D79CAF-18E3-B9D4-3FFF-67BD342B39D7}"/>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WAYS TO ESTABLISH RAPPORT WITH CUSTOMERS</a:t>
            </a:r>
            <a:endParaRPr lang="en-ZA"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A positive attitude towards your customer is the most important part of building a relationship.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017223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CF6C9-E578-F73D-8B9A-E6828804D67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A357529-86DA-D65B-82A0-15DF7678B0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4548AD15-D162-961E-6DA0-5E0B30A73852}"/>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6DC4A8D8-A61B-6DA6-6C5F-AFAAE910FA92}"/>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60D41BB9-AAED-C4A4-D2FC-DDB47E6B4061}"/>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Ensuring customer satisfaction (continued)</a:t>
            </a:r>
          </a:p>
        </p:txBody>
      </p:sp>
      <p:sp>
        <p:nvSpPr>
          <p:cNvPr id="8" name="TextBox 7">
            <a:extLst>
              <a:ext uri="{FF2B5EF4-FFF2-40B4-BE49-F238E27FC236}">
                <a16:creationId xmlns:a16="http://schemas.microsoft.com/office/drawing/2014/main" id="{AFEFB6D2-443F-70BC-6132-35A85D320B4B}"/>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ZA" sz="2400" b="1" dirty="0">
                <a:solidFill>
                  <a:schemeClr val="accent2"/>
                </a:solidFill>
                <a:latin typeface="Arial" panose="020B0604020202020204" pitchFamily="34" charset="0"/>
                <a:cs typeface="Arial" panose="020B0604020202020204" pitchFamily="34" charset="0"/>
              </a:rPr>
              <a:t>CUSTOMER REQUIREMENTS AND HOW BEST TO DEAL WITH REQUESTS</a:t>
            </a:r>
          </a:p>
          <a:p>
            <a:pPr>
              <a:lnSpc>
                <a:spcPct val="150000"/>
              </a:lnSpc>
            </a:pPr>
            <a:r>
              <a:rPr lang="en-ZA" sz="2400" dirty="0">
                <a:latin typeface="Arial" panose="020B0604020202020204" pitchFamily="34" charset="0"/>
                <a:cs typeface="Arial" panose="020B0604020202020204" pitchFamily="34" charset="0"/>
              </a:rPr>
              <a:t>Customer service can make a difference and help you beat the competition. Always provide a service that makes people want to come back and do business with you again.</a:t>
            </a:r>
          </a:p>
        </p:txBody>
      </p:sp>
    </p:spTree>
    <p:extLst>
      <p:ext uri="{BB962C8B-B14F-4D97-AF65-F5344CB8AC3E}">
        <p14:creationId xmlns:p14="http://schemas.microsoft.com/office/powerpoint/2010/main" val="18681285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70991</TotalTime>
  <Words>8153</Words>
  <Application>Microsoft Macintosh PowerPoint</Application>
  <PresentationFormat>Widescreen</PresentationFormat>
  <Paragraphs>497</Paragraphs>
  <Slides>107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107</vt:i4>
      </vt:variant>
    </vt:vector>
  </HeadingPairs>
  <TitlesOfParts>
    <vt:vector size="112" baseType="lpstr">
      <vt:lpstr>Arial</vt:lpstr>
      <vt:lpstr>Brandon Grotesque Medium</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Ryk Cloete</dc:creator>
  <cp:lastModifiedBy>Becky Leighton</cp:lastModifiedBy>
  <cp:revision>337</cp:revision>
  <dcterms:created xsi:type="dcterms:W3CDTF">2018-09-18T08:47:31Z</dcterms:created>
  <dcterms:modified xsi:type="dcterms:W3CDTF">2025-08-21T08:21:33Z</dcterms:modified>
</cp:coreProperties>
</file>