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74" r:id="rId3"/>
    <p:sldId id="313" r:id="rId4"/>
    <p:sldId id="330" r:id="rId5"/>
    <p:sldId id="329" r:id="rId6"/>
    <p:sldId id="314" r:id="rId7"/>
    <p:sldId id="315" r:id="rId8"/>
    <p:sldId id="316" r:id="rId9"/>
    <p:sldId id="317" r:id="rId10"/>
    <p:sldId id="318" r:id="rId11"/>
    <p:sldId id="319" r:id="rId12"/>
    <p:sldId id="323" r:id="rId13"/>
    <p:sldId id="332" r:id="rId14"/>
    <p:sldId id="331" r:id="rId15"/>
    <p:sldId id="333" r:id="rId16"/>
    <p:sldId id="326" r:id="rId17"/>
    <p:sldId id="335" r:id="rId18"/>
    <p:sldId id="334"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51" r:id="rId35"/>
    <p:sldId id="352" r:id="rId36"/>
    <p:sldId id="320" r:id="rId37"/>
    <p:sldId id="324" r:id="rId38"/>
    <p:sldId id="354" r:id="rId39"/>
    <p:sldId id="355" r:id="rId40"/>
    <p:sldId id="356" r:id="rId41"/>
    <p:sldId id="353" r:id="rId42"/>
    <p:sldId id="327" r:id="rId43"/>
    <p:sldId id="357" r:id="rId44"/>
    <p:sldId id="321" r:id="rId45"/>
    <p:sldId id="35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7"/>
    <p:restoredTop sz="94560"/>
  </p:normalViewPr>
  <p:slideViewPr>
    <p:cSldViewPr snapToGrid="0" snapToObjects="1">
      <p:cViewPr varScale="1">
        <p:scale>
          <a:sx n="81" d="100"/>
          <a:sy n="81" d="100"/>
        </p:scale>
        <p:origin x="821" y="6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CA953-F36A-7745-8BCA-30559A3D510C}" type="datetimeFigureOut">
              <a:rPr lang="en-GB" smtClean="0"/>
              <a:t>26/08/2021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55403-8A3A-DA4F-934B-8B456A5D664E}" type="slidenum">
              <a:rPr lang="en-GB" smtClean="0"/>
              <a:t>‹#›</a:t>
            </a:fld>
            <a:endParaRPr lang="en-GB"/>
          </a:p>
        </p:txBody>
      </p:sp>
    </p:spTree>
    <p:extLst>
      <p:ext uri="{BB962C8B-B14F-4D97-AF65-F5344CB8AC3E}">
        <p14:creationId xmlns:p14="http://schemas.microsoft.com/office/powerpoint/2010/main" val="341105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855403-8A3A-DA4F-934B-8B456A5D664E}" type="slidenum">
              <a:rPr lang="en-GB" smtClean="0"/>
              <a:t>1</a:t>
            </a:fld>
            <a:endParaRPr lang="en-GB"/>
          </a:p>
        </p:txBody>
      </p:sp>
    </p:spTree>
    <p:extLst>
      <p:ext uri="{BB962C8B-B14F-4D97-AF65-F5344CB8AC3E}">
        <p14:creationId xmlns:p14="http://schemas.microsoft.com/office/powerpoint/2010/main" val="66471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FC4EE915-0160-694A-BDF1-A76A0740F913}"/>
              </a:ext>
            </a:extLst>
          </p:cNvPr>
          <p:cNvPicPr>
            <a:picLocks noChangeAspect="1"/>
          </p:cNvPicPr>
          <p:nvPr/>
        </p:nvPicPr>
        <p:blipFill rotWithShape="1">
          <a:blip r:embed="rId3"/>
          <a:srcRect l="10966" t="19838" r="1286" b="10191"/>
          <a:stretch/>
        </p:blipFill>
        <p:spPr>
          <a:xfrm>
            <a:off x="0" y="0"/>
            <a:ext cx="12190980" cy="6858000"/>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Mathematics</a:t>
            </a:r>
          </a:p>
          <a:p>
            <a:pPr algn="r"/>
            <a:r>
              <a:rPr lang="en-GB" sz="5400" b="1" dirty="0">
                <a:solidFill>
                  <a:schemeClr val="bg1"/>
                </a:solidFill>
                <a:latin typeface="Brandon Grotesque Medium" panose="020B0603020203060202" pitchFamily="34" charset="77"/>
              </a:rPr>
              <a:t>NCV4</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4"/>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INTEGRATION</a:t>
            </a:r>
          </a:p>
          <a:p>
            <a:pPr>
              <a:lnSpc>
                <a:spcPct val="150000"/>
              </a:lnSpc>
            </a:pPr>
            <a:r>
              <a:rPr lang="en-ZA" sz="2400" dirty="0">
                <a:latin typeface="Arial" panose="020B0604020202020204" pitchFamily="34" charset="0"/>
                <a:cs typeface="Arial" panose="020B0604020202020204" pitchFamily="34" charset="0"/>
              </a:rPr>
              <a:t>This section involves analysing and representing mathematical and contextual situations using integrals, and finding areas under curves using integration rules. Integration is an important concept in mathematics. It is the inverse of differentiation. The term integral may also be called the antiderivative. Integrals and derivatives have numerous applications in science and engineering, for example, to calculate surface areas and to formulate physical laws of electrodynamics. </a:t>
            </a:r>
          </a:p>
        </p:txBody>
      </p:sp>
    </p:spTree>
    <p:extLst>
      <p:ext uri="{BB962C8B-B14F-4D97-AF65-F5344CB8AC3E}">
        <p14:creationId xmlns:p14="http://schemas.microsoft.com/office/powerpoint/2010/main" val="2199389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USE THE CARTESIAN CO-ORDINATE SYSTEM TO DERIVE AND APPLY EQUATIONS </a:t>
            </a:r>
          </a:p>
          <a:p>
            <a:pPr>
              <a:lnSpc>
                <a:spcPct val="150000"/>
              </a:lnSpc>
            </a:pPr>
            <a:r>
              <a:rPr lang="en-ZA" sz="2400" dirty="0">
                <a:latin typeface="Arial" panose="020B0604020202020204" pitchFamily="34" charset="0"/>
                <a:cs typeface="Arial" panose="020B0604020202020204" pitchFamily="34" charset="0"/>
              </a:rPr>
              <a:t>The formulae to find the equation to find the centre of a circle were derived using Pythagoras’ theorem or the distance formula. Often the equation of the circle with centre at (</a:t>
            </a:r>
            <a:r>
              <a:rPr lang="en-ZA" sz="2400" i="1" dirty="0">
                <a:latin typeface="Arial" panose="020B0604020202020204" pitchFamily="34" charset="0"/>
                <a:cs typeface="Arial" panose="020B0604020202020204" pitchFamily="34" charset="0"/>
              </a:rPr>
              <a:t>h; k</a:t>
            </a:r>
            <a:r>
              <a:rPr lang="en-ZA" sz="2400" dirty="0">
                <a:latin typeface="Arial" panose="020B0604020202020204" pitchFamily="34" charset="0"/>
                <a:cs typeface="Arial" panose="020B0604020202020204" pitchFamily="34" charset="0"/>
              </a:rPr>
              <a:t>) requires completing the square to write the equation in the standard form.</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3: Space, Shape and Measurement</a:t>
            </a:r>
          </a:p>
        </p:txBody>
      </p:sp>
    </p:spTree>
    <p:extLst>
      <p:ext uri="{BB962C8B-B14F-4D97-AF65-F5344CB8AC3E}">
        <p14:creationId xmlns:p14="http://schemas.microsoft.com/office/powerpoint/2010/main" val="4224910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GEOMETRY OF STRAIGHT LINES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angle of a straight line is 180°.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For perpendicular lines, adjacent supplementary angles are equal to 180°.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For intersecting lines, adjacent supplementary angles are equal to 180° and vertically opposite angles are equal.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For parallel lines cut by a transversal, corresponding and alternate angles are equal. </a:t>
            </a:r>
          </a:p>
        </p:txBody>
      </p:sp>
    </p:spTree>
    <p:extLst>
      <p:ext uri="{BB962C8B-B14F-4D97-AF65-F5344CB8AC3E}">
        <p14:creationId xmlns:p14="http://schemas.microsoft.com/office/powerpoint/2010/main" val="1218372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GEOMETRY OF TRIANGLES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sum of the interior angles is 180°.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An equilateral triangle has all sides equal and all angles equal to 60°.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An isosceles triangle has at least two equal sides with base angles equal.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 right-angled triangle has one angle that is a right-angle. The side opposite the right-angle is the hypotenuse. The square of the hypotenuse is equal to the sum of the squares of the other two sides.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exterior angle of a triangle is equal to the opposite two interior angles. </a:t>
            </a:r>
          </a:p>
        </p:txBody>
      </p:sp>
    </p:spTree>
    <p:extLst>
      <p:ext uri="{BB962C8B-B14F-4D97-AF65-F5344CB8AC3E}">
        <p14:creationId xmlns:p14="http://schemas.microsoft.com/office/powerpoint/2010/main" val="2020258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GEOMETRY OF STRAIGHT LINES</a:t>
            </a:r>
          </a:p>
          <a:p>
            <a:pPr>
              <a:lnSpc>
                <a:spcPct val="150000"/>
              </a:lnSpc>
            </a:pPr>
            <a:r>
              <a:rPr lang="en-ZA" sz="2400" dirty="0">
                <a:latin typeface="Arial" panose="020B0604020202020204" pitchFamily="34" charset="0"/>
                <a:cs typeface="Arial" panose="020B0604020202020204" pitchFamily="34" charset="0"/>
              </a:rPr>
              <a:t>The geometry of straight lines can be defined in terms of angles. </a:t>
            </a:r>
          </a:p>
        </p:txBody>
      </p:sp>
      <p:pic>
        <p:nvPicPr>
          <p:cNvPr id="3" name="Picture 2" descr="Diagram&#10;&#10;Description automatically generated">
            <a:extLst>
              <a:ext uri="{FF2B5EF4-FFF2-40B4-BE49-F238E27FC236}">
                <a16:creationId xmlns:a16="http://schemas.microsoft.com/office/drawing/2014/main" id="{3B5B8933-0F39-F04F-B7F1-EA893C03AB97}"/>
              </a:ext>
            </a:extLst>
          </p:cNvPr>
          <p:cNvPicPr>
            <a:picLocks noChangeAspect="1"/>
          </p:cNvPicPr>
          <p:nvPr/>
        </p:nvPicPr>
        <p:blipFill>
          <a:blip r:embed="rId3"/>
          <a:stretch>
            <a:fillRect/>
          </a:stretch>
        </p:blipFill>
        <p:spPr>
          <a:xfrm>
            <a:off x="4410236" y="3710103"/>
            <a:ext cx="3378200" cy="1028700"/>
          </a:xfrm>
          <a:prstGeom prst="rect">
            <a:avLst/>
          </a:prstGeom>
        </p:spPr>
      </p:pic>
    </p:spTree>
    <p:extLst>
      <p:ext uri="{BB962C8B-B14F-4D97-AF65-F5344CB8AC3E}">
        <p14:creationId xmlns:p14="http://schemas.microsoft.com/office/powerpoint/2010/main" val="826408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ANGLES</a:t>
            </a:r>
          </a:p>
        </p:txBody>
      </p:sp>
      <p:graphicFrame>
        <p:nvGraphicFramePr>
          <p:cNvPr id="2" name="Table 3">
            <a:extLst>
              <a:ext uri="{FF2B5EF4-FFF2-40B4-BE49-F238E27FC236}">
                <a16:creationId xmlns:a16="http://schemas.microsoft.com/office/drawing/2014/main" id="{A13FD825-89C9-414A-986E-4752B71094CB}"/>
              </a:ext>
            </a:extLst>
          </p:cNvPr>
          <p:cNvGraphicFramePr>
            <a:graphicFrameLocks noGrp="1"/>
          </p:cNvGraphicFramePr>
          <p:nvPr>
            <p:extLst>
              <p:ext uri="{D42A27DB-BD31-4B8C-83A1-F6EECF244321}">
                <p14:modId xmlns:p14="http://schemas.microsoft.com/office/powerpoint/2010/main" val="571073436"/>
              </p:ext>
            </p:extLst>
          </p:nvPr>
        </p:nvGraphicFramePr>
        <p:xfrm>
          <a:off x="1359877" y="2485766"/>
          <a:ext cx="9073662" cy="3337560"/>
        </p:xfrm>
        <a:graphic>
          <a:graphicData uri="http://schemas.openxmlformats.org/drawingml/2006/table">
            <a:tbl>
              <a:tblPr firstRow="1" bandRow="1">
                <a:tableStyleId>{21E4AEA4-8DFA-4A89-87EB-49C32662AFE0}</a:tableStyleId>
              </a:tblPr>
              <a:tblGrid>
                <a:gridCol w="3118338">
                  <a:extLst>
                    <a:ext uri="{9D8B030D-6E8A-4147-A177-3AD203B41FA5}">
                      <a16:colId xmlns:a16="http://schemas.microsoft.com/office/drawing/2014/main" val="2428043435"/>
                    </a:ext>
                  </a:extLst>
                </a:gridCol>
                <a:gridCol w="5955324">
                  <a:extLst>
                    <a:ext uri="{9D8B030D-6E8A-4147-A177-3AD203B41FA5}">
                      <a16:colId xmlns:a16="http://schemas.microsoft.com/office/drawing/2014/main" val="1126001894"/>
                    </a:ext>
                  </a:extLst>
                </a:gridCol>
              </a:tblGrid>
              <a:tr h="370840">
                <a:tc>
                  <a:txBody>
                    <a:bodyPr/>
                    <a:lstStyle/>
                    <a:p>
                      <a:r>
                        <a:rPr lang="en-GB" dirty="0"/>
                        <a:t>Type of angle</a:t>
                      </a:r>
                    </a:p>
                  </a:txBody>
                  <a:tcPr/>
                </a:tc>
                <a:tc>
                  <a:txBody>
                    <a:bodyPr/>
                    <a:lstStyle/>
                    <a:p>
                      <a:r>
                        <a:rPr lang="en-GB" dirty="0"/>
                        <a:t>Description</a:t>
                      </a:r>
                    </a:p>
                  </a:txBody>
                  <a:tcPr/>
                </a:tc>
                <a:extLst>
                  <a:ext uri="{0D108BD9-81ED-4DB2-BD59-A6C34878D82A}">
                    <a16:rowId xmlns:a16="http://schemas.microsoft.com/office/drawing/2014/main" val="3862329619"/>
                  </a:ext>
                </a:extLst>
              </a:tr>
              <a:tr h="370840">
                <a:tc>
                  <a:txBody>
                    <a:bodyPr/>
                    <a:lstStyle/>
                    <a:p>
                      <a:r>
                        <a:rPr lang="en-GB" dirty="0"/>
                        <a:t>Acute angle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ea typeface="+mn-ea"/>
                          <a:cs typeface="+mn-cs"/>
                        </a:rPr>
                        <a:t>An angle less than 90° </a:t>
                      </a:r>
                      <a:endParaRPr lang="en-ZA" dirty="0"/>
                    </a:p>
                  </a:txBody>
                  <a:tcPr/>
                </a:tc>
                <a:extLst>
                  <a:ext uri="{0D108BD9-81ED-4DB2-BD59-A6C34878D82A}">
                    <a16:rowId xmlns:a16="http://schemas.microsoft.com/office/drawing/2014/main" val="1732349960"/>
                  </a:ext>
                </a:extLst>
              </a:tr>
              <a:tr h="370840">
                <a:tc>
                  <a:txBody>
                    <a:bodyPr/>
                    <a:lstStyle/>
                    <a:p>
                      <a:r>
                        <a:rPr lang="en-GB" dirty="0"/>
                        <a:t>Right angle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ea typeface="+mn-ea"/>
                          <a:cs typeface="+mn-cs"/>
                        </a:rPr>
                        <a:t>An angle equal to 90° </a:t>
                      </a:r>
                      <a:endParaRPr lang="en-ZA" dirty="0"/>
                    </a:p>
                  </a:txBody>
                  <a:tcPr/>
                </a:tc>
                <a:extLst>
                  <a:ext uri="{0D108BD9-81ED-4DB2-BD59-A6C34878D82A}">
                    <a16:rowId xmlns:a16="http://schemas.microsoft.com/office/drawing/2014/main" val="2967127408"/>
                  </a:ext>
                </a:extLst>
              </a:tr>
              <a:tr h="370840">
                <a:tc>
                  <a:txBody>
                    <a:bodyPr/>
                    <a:lstStyle/>
                    <a:p>
                      <a:r>
                        <a:rPr lang="en-GB" dirty="0"/>
                        <a:t>Obtuse angle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ea typeface="+mn-ea"/>
                          <a:cs typeface="+mn-cs"/>
                        </a:rPr>
                        <a:t>An angle greater than 90°, but smaller than 180° </a:t>
                      </a:r>
                      <a:endParaRPr lang="en-ZA" dirty="0">
                        <a:effectLst/>
                      </a:endParaRPr>
                    </a:p>
                  </a:txBody>
                  <a:tcPr/>
                </a:tc>
                <a:extLst>
                  <a:ext uri="{0D108BD9-81ED-4DB2-BD59-A6C34878D82A}">
                    <a16:rowId xmlns:a16="http://schemas.microsoft.com/office/drawing/2014/main" val="1337034202"/>
                  </a:ext>
                </a:extLst>
              </a:tr>
              <a:tr h="370840">
                <a:tc>
                  <a:txBody>
                    <a:bodyPr/>
                    <a:lstStyle/>
                    <a:p>
                      <a:r>
                        <a:rPr lang="en-GB" dirty="0"/>
                        <a:t>Straight 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ea typeface="+mn-ea"/>
                          <a:cs typeface="+mn-cs"/>
                        </a:rPr>
                        <a:t>An angle equal to 180° </a:t>
                      </a:r>
                      <a:endParaRPr lang="en-ZA" dirty="0"/>
                    </a:p>
                  </a:txBody>
                  <a:tcPr/>
                </a:tc>
                <a:extLst>
                  <a:ext uri="{0D108BD9-81ED-4DB2-BD59-A6C34878D82A}">
                    <a16:rowId xmlns:a16="http://schemas.microsoft.com/office/drawing/2014/main" val="1335377200"/>
                  </a:ext>
                </a:extLst>
              </a:tr>
              <a:tr h="370840">
                <a:tc>
                  <a:txBody>
                    <a:bodyPr/>
                    <a:lstStyle/>
                    <a:p>
                      <a:r>
                        <a:rPr lang="en-GB" dirty="0"/>
                        <a:t>Reflex angle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ea typeface="+mn-ea"/>
                          <a:cs typeface="+mn-cs"/>
                        </a:rPr>
                        <a:t>An angle greater than 180° </a:t>
                      </a:r>
                      <a:endParaRPr lang="en-ZA" dirty="0">
                        <a:effectLst/>
                      </a:endParaRPr>
                    </a:p>
                  </a:txBody>
                  <a:tcPr/>
                </a:tc>
                <a:extLst>
                  <a:ext uri="{0D108BD9-81ED-4DB2-BD59-A6C34878D82A}">
                    <a16:rowId xmlns:a16="http://schemas.microsoft.com/office/drawing/2014/main" val="859360395"/>
                  </a:ext>
                </a:extLst>
              </a:tr>
              <a:tr h="370840">
                <a:tc>
                  <a:txBody>
                    <a:bodyPr/>
                    <a:lstStyle/>
                    <a:p>
                      <a:r>
                        <a:rPr lang="en-GB" dirty="0"/>
                        <a:t>Revolution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ea typeface="+mn-ea"/>
                          <a:cs typeface="+mn-cs"/>
                        </a:rPr>
                        <a:t>An angle equal to 360° </a:t>
                      </a:r>
                      <a:endParaRPr lang="en-ZA" dirty="0"/>
                    </a:p>
                  </a:txBody>
                  <a:tcPr/>
                </a:tc>
                <a:extLst>
                  <a:ext uri="{0D108BD9-81ED-4DB2-BD59-A6C34878D82A}">
                    <a16:rowId xmlns:a16="http://schemas.microsoft.com/office/drawing/2014/main" val="471791534"/>
                  </a:ext>
                </a:extLst>
              </a:tr>
              <a:tr h="370840">
                <a:tc>
                  <a:txBody>
                    <a:bodyPr/>
                    <a:lstStyle/>
                    <a:p>
                      <a:r>
                        <a:rPr lang="en-GB" dirty="0"/>
                        <a:t>Complementary angles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ea typeface="+mn-ea"/>
                          <a:cs typeface="+mn-cs"/>
                        </a:rPr>
                        <a:t>Sum of angles equals 90°</a:t>
                      </a:r>
                      <a:endParaRPr lang="en-ZA" dirty="0"/>
                    </a:p>
                  </a:txBody>
                  <a:tcPr/>
                </a:tc>
                <a:extLst>
                  <a:ext uri="{0D108BD9-81ED-4DB2-BD59-A6C34878D82A}">
                    <a16:rowId xmlns:a16="http://schemas.microsoft.com/office/drawing/2014/main" val="2741249014"/>
                  </a:ext>
                </a:extLst>
              </a:tr>
              <a:tr h="370840">
                <a:tc>
                  <a:txBody>
                    <a:bodyPr/>
                    <a:lstStyle/>
                    <a:p>
                      <a:r>
                        <a:rPr lang="en-GB" dirty="0"/>
                        <a:t>Supplementary angles</a:t>
                      </a:r>
                    </a:p>
                  </a:txBody>
                  <a:tcPr/>
                </a:tc>
                <a:tc>
                  <a:txBody>
                    <a:bodyPr/>
                    <a:lstStyle/>
                    <a:p>
                      <a:r>
                        <a:rPr lang="en-ZA" sz="1800" b="0" kern="1200" dirty="0">
                          <a:solidFill>
                            <a:schemeClr val="dk1"/>
                          </a:solidFill>
                          <a:effectLst/>
                          <a:latin typeface="+mn-lt"/>
                          <a:ea typeface="+mn-ea"/>
                          <a:cs typeface="+mn-cs"/>
                        </a:rPr>
                        <a:t>Sum of angles equals 180° </a:t>
                      </a:r>
                      <a:endParaRPr lang="en-ZA" dirty="0"/>
                    </a:p>
                  </a:txBody>
                  <a:tcPr/>
                </a:tc>
                <a:extLst>
                  <a:ext uri="{0D108BD9-81ED-4DB2-BD59-A6C34878D82A}">
                    <a16:rowId xmlns:a16="http://schemas.microsoft.com/office/drawing/2014/main" val="3876007121"/>
                  </a:ext>
                </a:extLst>
              </a:tr>
            </a:tbl>
          </a:graphicData>
        </a:graphic>
      </p:graphicFrame>
    </p:spTree>
    <p:extLst>
      <p:ext uri="{BB962C8B-B14F-4D97-AF65-F5344CB8AC3E}">
        <p14:creationId xmlns:p14="http://schemas.microsoft.com/office/powerpoint/2010/main" val="554332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GEOMETRY OF TRIANGLES</a:t>
            </a:r>
          </a:p>
          <a:p>
            <a:pPr>
              <a:lnSpc>
                <a:spcPct val="150000"/>
              </a:lnSpc>
            </a:pPr>
            <a:r>
              <a:rPr lang="en-ZA" sz="2400" dirty="0">
                <a:latin typeface="Arial" panose="020B0604020202020204" pitchFamily="34" charset="0"/>
                <a:cs typeface="Arial" panose="020B0604020202020204" pitchFamily="34" charset="0"/>
              </a:rPr>
              <a:t>A triangle is defined as a polygon with three angles and therefore three sides or edges, which are line segments.</a:t>
            </a:r>
          </a:p>
        </p:txBody>
      </p:sp>
      <p:pic>
        <p:nvPicPr>
          <p:cNvPr id="3" name="Picture 2" descr="Chart, line chart&#10;&#10;Description automatically generated">
            <a:extLst>
              <a:ext uri="{FF2B5EF4-FFF2-40B4-BE49-F238E27FC236}">
                <a16:creationId xmlns:a16="http://schemas.microsoft.com/office/drawing/2014/main" id="{DED275D0-E536-7B45-9027-67069859F50F}"/>
              </a:ext>
            </a:extLst>
          </p:cNvPr>
          <p:cNvPicPr>
            <a:picLocks noChangeAspect="1"/>
          </p:cNvPicPr>
          <p:nvPr/>
        </p:nvPicPr>
        <p:blipFill>
          <a:blip r:embed="rId3"/>
          <a:stretch>
            <a:fillRect/>
          </a:stretch>
        </p:blipFill>
        <p:spPr>
          <a:xfrm>
            <a:off x="4088143" y="3593762"/>
            <a:ext cx="3987800" cy="1460500"/>
          </a:xfrm>
          <a:prstGeom prst="rect">
            <a:avLst/>
          </a:prstGeom>
        </p:spPr>
      </p:pic>
    </p:spTree>
    <p:extLst>
      <p:ext uri="{BB962C8B-B14F-4D97-AF65-F5344CB8AC3E}">
        <p14:creationId xmlns:p14="http://schemas.microsoft.com/office/powerpoint/2010/main" val="1777909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TRIANGLES</a:t>
            </a:r>
          </a:p>
        </p:txBody>
      </p:sp>
      <p:graphicFrame>
        <p:nvGraphicFramePr>
          <p:cNvPr id="8" name="Table 3">
            <a:extLst>
              <a:ext uri="{FF2B5EF4-FFF2-40B4-BE49-F238E27FC236}">
                <a16:creationId xmlns:a16="http://schemas.microsoft.com/office/drawing/2014/main" id="{D78A592B-A5D0-574E-8D97-4AB4FF01FD73}"/>
              </a:ext>
            </a:extLst>
          </p:cNvPr>
          <p:cNvGraphicFramePr>
            <a:graphicFrameLocks noGrp="1"/>
          </p:cNvGraphicFramePr>
          <p:nvPr>
            <p:extLst>
              <p:ext uri="{D42A27DB-BD31-4B8C-83A1-F6EECF244321}">
                <p14:modId xmlns:p14="http://schemas.microsoft.com/office/powerpoint/2010/main" val="2483857380"/>
              </p:ext>
            </p:extLst>
          </p:nvPr>
        </p:nvGraphicFramePr>
        <p:xfrm>
          <a:off x="1359877" y="2485766"/>
          <a:ext cx="9073662" cy="2865120"/>
        </p:xfrm>
        <a:graphic>
          <a:graphicData uri="http://schemas.openxmlformats.org/drawingml/2006/table">
            <a:tbl>
              <a:tblPr firstRow="1" bandRow="1">
                <a:tableStyleId>{21E4AEA4-8DFA-4A89-87EB-49C32662AFE0}</a:tableStyleId>
              </a:tblPr>
              <a:tblGrid>
                <a:gridCol w="3118338">
                  <a:extLst>
                    <a:ext uri="{9D8B030D-6E8A-4147-A177-3AD203B41FA5}">
                      <a16:colId xmlns:a16="http://schemas.microsoft.com/office/drawing/2014/main" val="2428043435"/>
                    </a:ext>
                  </a:extLst>
                </a:gridCol>
                <a:gridCol w="5955324">
                  <a:extLst>
                    <a:ext uri="{9D8B030D-6E8A-4147-A177-3AD203B41FA5}">
                      <a16:colId xmlns:a16="http://schemas.microsoft.com/office/drawing/2014/main" val="1126001894"/>
                    </a:ext>
                  </a:extLst>
                </a:gridCol>
              </a:tblGrid>
              <a:tr h="370840">
                <a:tc>
                  <a:txBody>
                    <a:bodyPr/>
                    <a:lstStyle/>
                    <a:p>
                      <a:r>
                        <a:rPr lang="en-GB" dirty="0"/>
                        <a:t>Type of triangle</a:t>
                      </a:r>
                    </a:p>
                  </a:txBody>
                  <a:tcPr/>
                </a:tc>
                <a:tc>
                  <a:txBody>
                    <a:bodyPr/>
                    <a:lstStyle/>
                    <a:p>
                      <a:r>
                        <a:rPr lang="en-GB" dirty="0"/>
                        <a:t>Description</a:t>
                      </a:r>
                    </a:p>
                  </a:txBody>
                  <a:tcPr/>
                </a:tc>
                <a:extLst>
                  <a:ext uri="{0D108BD9-81ED-4DB2-BD59-A6C34878D82A}">
                    <a16:rowId xmlns:a16="http://schemas.microsoft.com/office/drawing/2014/main" val="3862329619"/>
                  </a:ext>
                </a:extLst>
              </a:tr>
              <a:tr h="370840">
                <a:tc>
                  <a:txBody>
                    <a:bodyPr/>
                    <a:lstStyle/>
                    <a:p>
                      <a:r>
                        <a:rPr lang="en-GB" dirty="0"/>
                        <a:t>Scalene triangle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0" kern="1200" dirty="0">
                          <a:solidFill>
                            <a:schemeClr val="dk1"/>
                          </a:solidFill>
                          <a:effectLst/>
                          <a:latin typeface="+mn-lt"/>
                          <a:ea typeface="+mn-ea"/>
                          <a:cs typeface="+mn-cs"/>
                        </a:rPr>
                        <a:t>Sides are all different lengths and all three angles different</a:t>
                      </a:r>
                      <a:endParaRPr lang="en-ZA" dirty="0">
                        <a:effectLst/>
                      </a:endParaRPr>
                    </a:p>
                  </a:txBody>
                  <a:tcPr/>
                </a:tc>
                <a:extLst>
                  <a:ext uri="{0D108BD9-81ED-4DB2-BD59-A6C34878D82A}">
                    <a16:rowId xmlns:a16="http://schemas.microsoft.com/office/drawing/2014/main" val="1732349960"/>
                  </a:ext>
                </a:extLst>
              </a:tr>
              <a:tr h="370840">
                <a:tc>
                  <a:txBody>
                    <a:bodyPr/>
                    <a:lstStyle/>
                    <a:p>
                      <a:r>
                        <a:rPr lang="en-GB" dirty="0"/>
                        <a:t>Isosceles triangle</a:t>
                      </a:r>
                    </a:p>
                  </a:txBody>
                  <a:tcPr/>
                </a:tc>
                <a:tc>
                  <a:txBody>
                    <a:bodyPr/>
                    <a:lstStyle/>
                    <a:p>
                      <a:r>
                        <a:rPr lang="en-ZA" sz="1800" b="0" kern="1200" dirty="0">
                          <a:solidFill>
                            <a:schemeClr val="dk1"/>
                          </a:solidFill>
                          <a:effectLst/>
                          <a:latin typeface="+mn-lt"/>
                          <a:ea typeface="+mn-ea"/>
                          <a:cs typeface="+mn-cs"/>
                        </a:rPr>
                        <a:t>Two equal sides and the angles opposite the sides are also equal</a:t>
                      </a:r>
                      <a:endParaRPr lang="en-ZA" dirty="0">
                        <a:effectLst/>
                      </a:endParaRPr>
                    </a:p>
                  </a:txBody>
                  <a:tcPr/>
                </a:tc>
                <a:extLst>
                  <a:ext uri="{0D108BD9-81ED-4DB2-BD59-A6C34878D82A}">
                    <a16:rowId xmlns:a16="http://schemas.microsoft.com/office/drawing/2014/main" val="2967127408"/>
                  </a:ext>
                </a:extLst>
              </a:tr>
              <a:tr h="370840">
                <a:tc>
                  <a:txBody>
                    <a:bodyPr/>
                    <a:lstStyle/>
                    <a:p>
                      <a:r>
                        <a:rPr lang="en-GB" dirty="0"/>
                        <a:t>Equilateral triangle</a:t>
                      </a:r>
                    </a:p>
                  </a:txBody>
                  <a:tcPr/>
                </a:tc>
                <a:tc>
                  <a:txBody>
                    <a:bodyPr/>
                    <a:lstStyle/>
                    <a:p>
                      <a:r>
                        <a:rPr lang="en-ZA" sz="1800" b="0" kern="1200" dirty="0">
                          <a:solidFill>
                            <a:schemeClr val="dk1"/>
                          </a:solidFill>
                          <a:effectLst/>
                          <a:latin typeface="+mn-lt"/>
                          <a:ea typeface="+mn-ea"/>
                          <a:cs typeface="+mn-cs"/>
                        </a:rPr>
                        <a:t>All three sides are equal and each angle measures 60° </a:t>
                      </a:r>
                      <a:endParaRPr lang="en-ZA" dirty="0">
                        <a:effectLst/>
                      </a:endParaRPr>
                    </a:p>
                  </a:txBody>
                  <a:tcPr/>
                </a:tc>
                <a:extLst>
                  <a:ext uri="{0D108BD9-81ED-4DB2-BD59-A6C34878D82A}">
                    <a16:rowId xmlns:a16="http://schemas.microsoft.com/office/drawing/2014/main" val="1337034202"/>
                  </a:ext>
                </a:extLst>
              </a:tr>
              <a:tr h="370840">
                <a:tc>
                  <a:txBody>
                    <a:bodyPr/>
                    <a:lstStyle/>
                    <a:p>
                      <a:r>
                        <a:rPr lang="en-GB" dirty="0"/>
                        <a:t>Acute-angled triangle</a:t>
                      </a:r>
                    </a:p>
                  </a:txBody>
                  <a:tcPr/>
                </a:tc>
                <a:tc>
                  <a:txBody>
                    <a:bodyPr/>
                    <a:lstStyle/>
                    <a:p>
                      <a:r>
                        <a:rPr lang="en-ZA" sz="1800" b="0" kern="1200" dirty="0">
                          <a:solidFill>
                            <a:schemeClr val="dk1"/>
                          </a:solidFill>
                          <a:effectLst/>
                          <a:latin typeface="+mn-lt"/>
                          <a:ea typeface="+mn-ea"/>
                          <a:cs typeface="+mn-cs"/>
                        </a:rPr>
                        <a:t>All interior angles are less than 90° </a:t>
                      </a:r>
                      <a:endParaRPr lang="en-ZA" dirty="0">
                        <a:effectLst/>
                      </a:endParaRPr>
                    </a:p>
                  </a:txBody>
                  <a:tcPr/>
                </a:tc>
                <a:extLst>
                  <a:ext uri="{0D108BD9-81ED-4DB2-BD59-A6C34878D82A}">
                    <a16:rowId xmlns:a16="http://schemas.microsoft.com/office/drawing/2014/main" val="1335377200"/>
                  </a:ext>
                </a:extLst>
              </a:tr>
              <a:tr h="370840">
                <a:tc>
                  <a:txBody>
                    <a:bodyPr/>
                    <a:lstStyle/>
                    <a:p>
                      <a:r>
                        <a:rPr lang="en-GB" dirty="0"/>
                        <a:t>Obtuse-angled triangle</a:t>
                      </a:r>
                    </a:p>
                  </a:txBody>
                  <a:tcPr/>
                </a:tc>
                <a:tc>
                  <a:txBody>
                    <a:bodyPr/>
                    <a:lstStyle/>
                    <a:p>
                      <a:r>
                        <a:rPr lang="en-ZA" sz="1800" b="0" kern="1200" dirty="0">
                          <a:solidFill>
                            <a:schemeClr val="dk1"/>
                          </a:solidFill>
                          <a:effectLst/>
                          <a:latin typeface="+mn-lt"/>
                          <a:ea typeface="+mn-ea"/>
                          <a:cs typeface="+mn-cs"/>
                        </a:rPr>
                        <a:t>One interior angle is more than 90° </a:t>
                      </a:r>
                      <a:endParaRPr lang="en-ZA" dirty="0">
                        <a:effectLst/>
                      </a:endParaRPr>
                    </a:p>
                  </a:txBody>
                  <a:tcPr/>
                </a:tc>
                <a:extLst>
                  <a:ext uri="{0D108BD9-81ED-4DB2-BD59-A6C34878D82A}">
                    <a16:rowId xmlns:a16="http://schemas.microsoft.com/office/drawing/2014/main" val="859360395"/>
                  </a:ext>
                </a:extLst>
              </a:tr>
              <a:tr h="370840">
                <a:tc>
                  <a:txBody>
                    <a:bodyPr/>
                    <a:lstStyle/>
                    <a:p>
                      <a:r>
                        <a:rPr lang="en-GB" dirty="0"/>
                        <a:t>Right-angled triangle</a:t>
                      </a:r>
                    </a:p>
                  </a:txBody>
                  <a:tcPr/>
                </a:tc>
                <a:tc>
                  <a:txBody>
                    <a:bodyPr/>
                    <a:lstStyle/>
                    <a:p>
                      <a:r>
                        <a:rPr lang="en-ZA" sz="1800" b="0" kern="1200" dirty="0">
                          <a:solidFill>
                            <a:schemeClr val="dk1"/>
                          </a:solidFill>
                          <a:effectLst/>
                          <a:latin typeface="+mn-lt"/>
                          <a:ea typeface="+mn-ea"/>
                          <a:cs typeface="+mn-cs"/>
                        </a:rPr>
                        <a:t>One interior angle is a right angle, that is, 90° </a:t>
                      </a:r>
                      <a:endParaRPr lang="en-ZA" dirty="0">
                        <a:effectLst/>
                      </a:endParaRPr>
                    </a:p>
                  </a:txBody>
                  <a:tcPr/>
                </a:tc>
                <a:extLst>
                  <a:ext uri="{0D108BD9-81ED-4DB2-BD59-A6C34878D82A}">
                    <a16:rowId xmlns:a16="http://schemas.microsoft.com/office/drawing/2014/main" val="471791534"/>
                  </a:ext>
                </a:extLst>
              </a:tr>
            </a:tbl>
          </a:graphicData>
        </a:graphic>
      </p:graphicFrame>
    </p:spTree>
    <p:extLst>
      <p:ext uri="{BB962C8B-B14F-4D97-AF65-F5344CB8AC3E}">
        <p14:creationId xmlns:p14="http://schemas.microsoft.com/office/powerpoint/2010/main" val="632863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PROPERTIES OF TRIANGLES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exterior angle of a triangle is equal to the sum of the two opposite interior angles.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exterior angle of a triangle is equal to the sum of the two opposite interior angles.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Theorem of Pythagoras states that in a right-angled triangle the square of the hypotenuse is equal to the sum of the squares of the other two sides.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0686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CIRCLE TERMS</a:t>
            </a:r>
          </a:p>
        </p:txBody>
      </p:sp>
      <p:pic>
        <p:nvPicPr>
          <p:cNvPr id="3" name="Picture 2" descr="Diagram&#10;&#10;Description automatically generated">
            <a:extLst>
              <a:ext uri="{FF2B5EF4-FFF2-40B4-BE49-F238E27FC236}">
                <a16:creationId xmlns:a16="http://schemas.microsoft.com/office/drawing/2014/main" id="{A3D71B88-3EE9-984D-AAE2-53BB495E64B0}"/>
              </a:ext>
            </a:extLst>
          </p:cNvPr>
          <p:cNvPicPr>
            <a:picLocks noChangeAspect="1"/>
          </p:cNvPicPr>
          <p:nvPr/>
        </p:nvPicPr>
        <p:blipFill rotWithShape="1">
          <a:blip r:embed="rId3"/>
          <a:srcRect r="42357" b="49383"/>
          <a:stretch/>
        </p:blipFill>
        <p:spPr>
          <a:xfrm>
            <a:off x="669602" y="3053235"/>
            <a:ext cx="3404110" cy="2282065"/>
          </a:xfrm>
          <a:prstGeom prst="rect">
            <a:avLst/>
          </a:prstGeom>
        </p:spPr>
      </p:pic>
      <p:pic>
        <p:nvPicPr>
          <p:cNvPr id="8" name="Picture 7" descr="Diagram&#10;&#10;Description automatically generated">
            <a:extLst>
              <a:ext uri="{FF2B5EF4-FFF2-40B4-BE49-F238E27FC236}">
                <a16:creationId xmlns:a16="http://schemas.microsoft.com/office/drawing/2014/main" id="{234CC34E-6CB1-AE42-AF06-901C069E6548}"/>
              </a:ext>
            </a:extLst>
          </p:cNvPr>
          <p:cNvPicPr>
            <a:picLocks noChangeAspect="1"/>
          </p:cNvPicPr>
          <p:nvPr/>
        </p:nvPicPr>
        <p:blipFill rotWithShape="1">
          <a:blip r:embed="rId3"/>
          <a:srcRect t="53428" r="53455"/>
          <a:stretch/>
        </p:blipFill>
        <p:spPr>
          <a:xfrm>
            <a:off x="5982928" y="3253829"/>
            <a:ext cx="2748701" cy="2099731"/>
          </a:xfrm>
          <a:prstGeom prst="rect">
            <a:avLst/>
          </a:prstGeom>
        </p:spPr>
      </p:pic>
      <p:pic>
        <p:nvPicPr>
          <p:cNvPr id="14" name="Picture 13" descr="Diagram&#10;&#10;Description automatically generated">
            <a:extLst>
              <a:ext uri="{FF2B5EF4-FFF2-40B4-BE49-F238E27FC236}">
                <a16:creationId xmlns:a16="http://schemas.microsoft.com/office/drawing/2014/main" id="{D21E83DD-3D66-0842-A11E-941C6A637297}"/>
              </a:ext>
            </a:extLst>
          </p:cNvPr>
          <p:cNvPicPr>
            <a:picLocks noChangeAspect="1"/>
          </p:cNvPicPr>
          <p:nvPr/>
        </p:nvPicPr>
        <p:blipFill rotWithShape="1">
          <a:blip r:embed="rId3"/>
          <a:srcRect l="56470" t="53428"/>
          <a:stretch/>
        </p:blipFill>
        <p:spPr>
          <a:xfrm>
            <a:off x="8445336" y="3253829"/>
            <a:ext cx="2570645" cy="2099731"/>
          </a:xfrm>
          <a:prstGeom prst="rect">
            <a:avLst/>
          </a:prstGeom>
        </p:spPr>
      </p:pic>
      <p:pic>
        <p:nvPicPr>
          <p:cNvPr id="15" name="Picture 14" descr="Diagram&#10;&#10;Description automatically generated">
            <a:extLst>
              <a:ext uri="{FF2B5EF4-FFF2-40B4-BE49-F238E27FC236}">
                <a16:creationId xmlns:a16="http://schemas.microsoft.com/office/drawing/2014/main" id="{9667FCC5-D936-9D48-9CB2-3090DBC10927}"/>
              </a:ext>
            </a:extLst>
          </p:cNvPr>
          <p:cNvPicPr>
            <a:picLocks noChangeAspect="1"/>
          </p:cNvPicPr>
          <p:nvPr/>
        </p:nvPicPr>
        <p:blipFill rotWithShape="1">
          <a:blip r:embed="rId3"/>
          <a:srcRect l="59759" b="49383"/>
          <a:stretch/>
        </p:blipFill>
        <p:spPr>
          <a:xfrm>
            <a:off x="3823572" y="3053235"/>
            <a:ext cx="2376393" cy="2282065"/>
          </a:xfrm>
          <a:prstGeom prst="rect">
            <a:avLst/>
          </a:prstGeom>
        </p:spPr>
      </p:pic>
    </p:spTree>
    <p:extLst>
      <p:ext uri="{BB962C8B-B14F-4D97-AF65-F5344CB8AC3E}">
        <p14:creationId xmlns:p14="http://schemas.microsoft.com/office/powerpoint/2010/main" val="5238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WORK WITH COMPLEX NUMBERS</a:t>
            </a:r>
          </a:p>
          <a:p>
            <a:pPr>
              <a:lnSpc>
                <a:spcPct val="150000"/>
              </a:lnSpc>
            </a:pPr>
            <a:r>
              <a:rPr lang="en-ZA" sz="2400" dirty="0">
                <a:latin typeface="Arial" panose="020B0604020202020204" pitchFamily="34" charset="0"/>
                <a:cs typeface="Arial" panose="020B0604020202020204" pitchFamily="34" charset="0"/>
              </a:rPr>
              <a:t>The complex number system defines sums of real and imaginary numbers, </a:t>
            </a:r>
            <a:r>
              <a:rPr lang="en-ZA" sz="2400" i="1" dirty="0">
                <a:latin typeface="Arial" panose="020B0604020202020204" pitchFamily="34" charset="0"/>
                <a:cs typeface="Arial" panose="020B0604020202020204" pitchFamily="34" charset="0"/>
              </a:rPr>
              <a:t>a</a:t>
            </a:r>
            <a:r>
              <a:rPr lang="en-ZA" sz="2400" dirty="0">
                <a:latin typeface="Arial" panose="020B0604020202020204" pitchFamily="34" charset="0"/>
                <a:cs typeface="Arial" panose="020B0604020202020204" pitchFamily="34" charset="0"/>
              </a:rPr>
              <a:t> + </a:t>
            </a:r>
            <a:r>
              <a:rPr lang="en-ZA" sz="2400" i="1" dirty="0">
                <a:latin typeface="Arial" panose="020B0604020202020204" pitchFamily="34" charset="0"/>
                <a:cs typeface="Arial" panose="020B0604020202020204" pitchFamily="34" charset="0"/>
              </a:rPr>
              <a:t>bi</a:t>
            </a:r>
            <a:r>
              <a:rPr lang="en-ZA" sz="2400" dirty="0">
                <a:latin typeface="Arial" panose="020B0604020202020204" pitchFamily="34" charset="0"/>
                <a:cs typeface="Arial" panose="020B0604020202020204" pitchFamily="34" charset="0"/>
              </a:rPr>
              <a:t>, where </a:t>
            </a:r>
            <a:r>
              <a:rPr lang="en-ZA" sz="2400" i="1" dirty="0">
                <a:latin typeface="Arial" panose="020B0604020202020204" pitchFamily="34" charset="0"/>
                <a:cs typeface="Arial" panose="020B0604020202020204" pitchFamily="34" charset="0"/>
              </a:rPr>
              <a:t>a</a:t>
            </a:r>
            <a:r>
              <a:rPr lang="en-ZA" sz="2400" dirty="0">
                <a:latin typeface="Arial" panose="020B0604020202020204" pitchFamily="34" charset="0"/>
                <a:cs typeface="Arial" panose="020B0604020202020204" pitchFamily="34" charset="0"/>
              </a:rPr>
              <a:t> and </a:t>
            </a:r>
            <a:r>
              <a:rPr lang="en-ZA" sz="2400" i="1" dirty="0">
                <a:latin typeface="Arial" panose="020B0604020202020204" pitchFamily="34" charset="0"/>
                <a:cs typeface="Arial" panose="020B0604020202020204" pitchFamily="34" charset="0"/>
              </a:rPr>
              <a:t>b</a:t>
            </a:r>
            <a:r>
              <a:rPr lang="en-ZA" sz="2400" dirty="0">
                <a:latin typeface="Arial" panose="020B0604020202020204" pitchFamily="34" charset="0"/>
                <a:cs typeface="Arial" panose="020B0604020202020204" pitchFamily="34" charset="0"/>
              </a:rPr>
              <a:t> are real numbers: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imaginary unit is </a:t>
            </a:r>
            <a:r>
              <a:rPr lang="en-ZA" sz="2400" i="1" dirty="0" err="1">
                <a:latin typeface="Arial" panose="020B0604020202020204" pitchFamily="34" charset="0"/>
                <a:cs typeface="Arial" panose="020B0604020202020204" pitchFamily="34" charset="0"/>
              </a:rPr>
              <a:t>i</a:t>
            </a:r>
            <a:r>
              <a:rPr lang="en-ZA" sz="2400" dirty="0">
                <a:latin typeface="Arial" panose="020B0604020202020204" pitchFamily="34" charset="0"/>
                <a:cs typeface="Arial" panose="020B0604020202020204" pitchFamily="34" charset="0"/>
              </a:rPr>
              <a:t> </a:t>
            </a:r>
          </a:p>
          <a:p>
            <a:pPr marL="342900" indent="-342900">
              <a:lnSpc>
                <a:spcPct val="150000"/>
              </a:lnSpc>
              <a:buFont typeface="Arial" panose="020B0604020202020204" pitchFamily="34" charset="0"/>
              <a:buChar char="•"/>
            </a:pPr>
            <a:r>
              <a:rPr lang="en-ZA" sz="2400" i="1" dirty="0">
                <a:latin typeface="Arial" panose="020B0604020202020204" pitchFamily="34" charset="0"/>
                <a:cs typeface="Arial" panose="020B0604020202020204" pitchFamily="34" charset="0"/>
              </a:rPr>
              <a:t>a</a:t>
            </a:r>
            <a:r>
              <a:rPr lang="en-ZA" sz="2400" dirty="0">
                <a:latin typeface="Arial" panose="020B0604020202020204" pitchFamily="34" charset="0"/>
                <a:cs typeface="Arial" panose="020B0604020202020204" pitchFamily="34" charset="0"/>
              </a:rPr>
              <a:t> is called the real part </a:t>
            </a:r>
          </a:p>
          <a:p>
            <a:pPr marL="342900" indent="-342900">
              <a:lnSpc>
                <a:spcPct val="150000"/>
              </a:lnSpc>
              <a:buFont typeface="Arial" panose="020B0604020202020204" pitchFamily="34" charset="0"/>
              <a:buChar char="•"/>
            </a:pPr>
            <a:r>
              <a:rPr lang="en-ZA" sz="2400" i="1" dirty="0">
                <a:latin typeface="Arial" panose="020B0604020202020204" pitchFamily="34" charset="0"/>
                <a:cs typeface="Arial" panose="020B0604020202020204" pitchFamily="34" charset="0"/>
              </a:rPr>
              <a:t>bi</a:t>
            </a:r>
            <a:r>
              <a:rPr lang="en-ZA" sz="2400" dirty="0">
                <a:latin typeface="Arial" panose="020B0604020202020204" pitchFamily="34" charset="0"/>
                <a:cs typeface="Arial" panose="020B0604020202020204" pitchFamily="34" charset="0"/>
              </a:rPr>
              <a:t> is called the imaginary part. </a:t>
            </a:r>
          </a:p>
          <a:p>
            <a:pPr>
              <a:lnSpc>
                <a:spcPct val="150000"/>
              </a:lnSpc>
            </a:pPr>
            <a:r>
              <a:rPr lang="en-ZA" sz="2400" dirty="0">
                <a:latin typeface="Arial" panose="020B0604020202020204" pitchFamily="34" charset="0"/>
                <a:cs typeface="Arial" panose="020B0604020202020204" pitchFamily="34" charset="0"/>
              </a:rPr>
              <a:t>The real number system (R) together with the imaginary number system form the complex number system. </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1: Complex numbers</a:t>
            </a:r>
          </a:p>
        </p:txBody>
      </p:sp>
    </p:spTree>
    <p:extLst>
      <p:ext uri="{BB962C8B-B14F-4D97-AF65-F5344CB8AC3E}">
        <p14:creationId xmlns:p14="http://schemas.microsoft.com/office/powerpoint/2010/main" val="1012513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MAJOR THEOREMS OF CIRCLES</a:t>
            </a:r>
          </a:p>
          <a:p>
            <a:pPr marL="342900" indent="-342900">
              <a:lnSpc>
                <a:spcPct val="15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Theorem 1</a:t>
            </a:r>
            <a:r>
              <a:rPr lang="en-ZA" sz="2400" dirty="0">
                <a:latin typeface="Arial" panose="020B0604020202020204" pitchFamily="34" charset="0"/>
                <a:cs typeface="Arial" panose="020B0604020202020204" pitchFamily="34" charset="0"/>
              </a:rPr>
              <a:t>: If a line is drawn from the centre of a circle to the midpoint of</a:t>
            </a:r>
            <a:br>
              <a:rPr lang="en-ZA" sz="2400" dirty="0">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a chord, that line is perpendicular to the chord. Conversely, if a line is drawn from the centre of the circle perpendicular to the chord, it bisects the chord. </a:t>
            </a:r>
          </a:p>
          <a:p>
            <a:pPr marL="342900" indent="-342900">
              <a:lnSpc>
                <a:spcPct val="15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Theorem 2</a:t>
            </a:r>
            <a:r>
              <a:rPr lang="en-ZA" sz="2400" dirty="0">
                <a:latin typeface="Arial" panose="020B0604020202020204" pitchFamily="34" charset="0"/>
                <a:cs typeface="Arial" panose="020B0604020202020204" pitchFamily="34" charset="0"/>
              </a:rPr>
              <a:t>: If an arc subtends an angle at the centre of the circle and at any point on the circumference, the angle at the centre is twice the measure of the angle at the circumference. </a:t>
            </a:r>
          </a:p>
        </p:txBody>
      </p:sp>
    </p:spTree>
    <p:extLst>
      <p:ext uri="{BB962C8B-B14F-4D97-AF65-F5344CB8AC3E}">
        <p14:creationId xmlns:p14="http://schemas.microsoft.com/office/powerpoint/2010/main" val="3167899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MAJOR THEOREMS OF CIRCLES (CONT)</a:t>
            </a:r>
          </a:p>
          <a:p>
            <a:pPr marL="342900" indent="-342900">
              <a:lnSpc>
                <a:spcPct val="15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Theorem 3</a:t>
            </a:r>
            <a:r>
              <a:rPr lang="en-ZA" sz="2400" dirty="0">
                <a:latin typeface="Arial" panose="020B0604020202020204" pitchFamily="34" charset="0"/>
                <a:cs typeface="Arial" panose="020B0604020202020204" pitchFamily="34" charset="0"/>
              </a:rPr>
              <a:t>: If the diameter of a circle subtends an angle at the circumference, the angle subtended is a right angle triangle. Conversely, if an angle subtended by a chord at a point on the circumference is a right angle, the chord is a diameter. </a:t>
            </a:r>
          </a:p>
        </p:txBody>
      </p:sp>
    </p:spTree>
    <p:extLst>
      <p:ext uri="{BB962C8B-B14F-4D97-AF65-F5344CB8AC3E}">
        <p14:creationId xmlns:p14="http://schemas.microsoft.com/office/powerpoint/2010/main" val="1189095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MAJOR THEOREMS OF CIRCLES (CONT)</a:t>
            </a:r>
          </a:p>
          <a:p>
            <a:pPr marL="342900" indent="-342900">
              <a:lnSpc>
                <a:spcPct val="15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Theorem 4</a:t>
            </a:r>
            <a:r>
              <a:rPr lang="en-ZA" sz="2400" dirty="0">
                <a:latin typeface="Arial" panose="020B0604020202020204" pitchFamily="34" charset="0"/>
                <a:cs typeface="Arial" panose="020B0604020202020204" pitchFamily="34" charset="0"/>
              </a:rPr>
              <a:t>: Angles in the same segment of a circle are equal. Conversely, if a straight line subtends equal angles at two points on the same side of the straight line, the two points and the two end points of the straight line are concyclic. </a:t>
            </a:r>
          </a:p>
          <a:p>
            <a:pPr marL="342900" indent="-342900">
              <a:lnSpc>
                <a:spcPct val="150000"/>
              </a:lnSpc>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244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MAJOR THEOREMS OF CIRCLES (CONT)</a:t>
            </a:r>
          </a:p>
          <a:p>
            <a:pPr marL="342900" indent="-342900">
              <a:lnSpc>
                <a:spcPct val="15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Theorem 5</a:t>
            </a:r>
            <a:r>
              <a:rPr lang="en-ZA" sz="2400" dirty="0">
                <a:latin typeface="Arial" panose="020B0604020202020204" pitchFamily="34" charset="0"/>
                <a:cs typeface="Arial" panose="020B0604020202020204" pitchFamily="34" charset="0"/>
              </a:rPr>
              <a:t>: The opposite angles of a cyclic quadrilateral are supplementary. Conversely, if two opposite angles of a quadrilateral are supplementary, then quadrilateral is a cyclic quadrilateral </a:t>
            </a:r>
          </a:p>
          <a:p>
            <a:pPr marL="342900" indent="-342900">
              <a:lnSpc>
                <a:spcPct val="150000"/>
              </a:lnSpc>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930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MAJOR THEOREMS OF CIRCLES (CONT)</a:t>
            </a:r>
          </a:p>
          <a:p>
            <a:pPr marL="342900" indent="-342900">
              <a:lnSpc>
                <a:spcPct val="15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Theorem 6</a:t>
            </a:r>
            <a:r>
              <a:rPr lang="en-ZA" sz="2400" dirty="0">
                <a:latin typeface="Arial" panose="020B0604020202020204" pitchFamily="34" charset="0"/>
                <a:cs typeface="Arial" panose="020B0604020202020204" pitchFamily="34" charset="0"/>
              </a:rPr>
              <a:t>: An exterior angle of a cyclic quadrilateral is equal to the interior opposite angle. Conversely, if an exterior angle of a quadrilateral is equal to the interior opposite angle, the quadrilateral is cyclic. </a:t>
            </a:r>
          </a:p>
        </p:txBody>
      </p:sp>
    </p:spTree>
    <p:extLst>
      <p:ext uri="{BB962C8B-B14F-4D97-AF65-F5344CB8AC3E}">
        <p14:creationId xmlns:p14="http://schemas.microsoft.com/office/powerpoint/2010/main" val="892320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MAJOR THEOREMS OF CIRCLES (CONT)</a:t>
            </a:r>
          </a:p>
          <a:p>
            <a:pPr marL="342900" indent="-342900">
              <a:lnSpc>
                <a:spcPct val="15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Theorem 7</a:t>
            </a:r>
            <a:r>
              <a:rPr lang="en-ZA" sz="2400" dirty="0">
                <a:latin typeface="Arial" panose="020B0604020202020204" pitchFamily="34" charset="0"/>
                <a:cs typeface="Arial" panose="020B0604020202020204" pitchFamily="34" charset="0"/>
              </a:rPr>
              <a:t>: If a tangent to a circle is drawn, it is perpendicular to the radius at the point of contact. Conversely, if a line is drawn perpendicular to a radius at the point where the radius meets the circle, it is a tangent to the circle. </a:t>
            </a:r>
          </a:p>
          <a:p>
            <a:pPr marL="342900" indent="-342900">
              <a:lnSpc>
                <a:spcPct val="15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Theorem 8</a:t>
            </a:r>
            <a:r>
              <a:rPr lang="en-ZA" sz="2400" dirty="0">
                <a:latin typeface="Arial" panose="020B0604020202020204" pitchFamily="34" charset="0"/>
                <a:cs typeface="Arial" panose="020B0604020202020204" pitchFamily="34" charset="0"/>
              </a:rPr>
              <a:t>: If two tangents are drawn from the same point outside a circle, they are equal in length. </a:t>
            </a:r>
          </a:p>
        </p:txBody>
      </p:sp>
    </p:spTree>
    <p:extLst>
      <p:ext uri="{BB962C8B-B14F-4D97-AF65-F5344CB8AC3E}">
        <p14:creationId xmlns:p14="http://schemas.microsoft.com/office/powerpoint/2010/main" val="3605584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MAJOR THEOREMS OF CIRCLES (CONT)</a:t>
            </a:r>
          </a:p>
          <a:p>
            <a:pPr marL="342900" indent="-342900">
              <a:lnSpc>
                <a:spcPct val="150000"/>
              </a:lnSpc>
              <a:buFont typeface="Arial" panose="020B0604020202020204" pitchFamily="34" charset="0"/>
              <a:buChar char="•"/>
            </a:pPr>
            <a:r>
              <a:rPr lang="en-ZA" sz="2400" b="1" dirty="0">
                <a:latin typeface="Arial" panose="020B0604020202020204" pitchFamily="34" charset="0"/>
                <a:cs typeface="Arial" panose="020B0604020202020204" pitchFamily="34" charset="0"/>
              </a:rPr>
              <a:t>Theorem 9</a:t>
            </a:r>
            <a:r>
              <a:rPr lang="en-ZA" sz="2400" dirty="0">
                <a:latin typeface="Arial" panose="020B0604020202020204" pitchFamily="34" charset="0"/>
                <a:cs typeface="Arial" panose="020B0604020202020204" pitchFamily="34" charset="0"/>
              </a:rPr>
              <a:t>: The angle between a tangent to a circle and a chord drawn from a point of contact, is equal to an angle in the alternate segment. Conversely, if the angle formed between a line that is drawn through the end point of a chord and the chord, is equal to the angle subtended by the chord in the alternate segment, the line is a tangent to the circle </a:t>
            </a:r>
          </a:p>
        </p:txBody>
      </p:sp>
    </p:spTree>
    <p:extLst>
      <p:ext uri="{BB962C8B-B14F-4D97-AF65-F5344CB8AC3E}">
        <p14:creationId xmlns:p14="http://schemas.microsoft.com/office/powerpoint/2010/main" val="3128821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30832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COMPOUND ANGLES</a:t>
                </a:r>
              </a:p>
              <a:p>
                <a:pPr>
                  <a:lnSpc>
                    <a:spcPct val="150000"/>
                  </a:lnSpc>
                </a:pPr>
                <a:r>
                  <a:rPr lang="en-ZA" sz="2400" dirty="0">
                    <a:latin typeface="Arial" panose="020B0604020202020204" pitchFamily="34" charset="0"/>
                    <a:cs typeface="Arial" panose="020B0604020202020204" pitchFamily="34" charset="0"/>
                  </a:rPr>
                  <a:t>Compound angle identities: </a:t>
                </a:r>
              </a:p>
              <a:p>
                <a:pPr>
                  <a:lnSpc>
                    <a:spcPct val="150000"/>
                  </a:lnSpc>
                </a:pPr>
                <a14:m>
                  <m:oMathPara xmlns:m="http://schemas.openxmlformats.org/officeDocument/2006/math">
                    <m:oMathParaPr>
                      <m:jc m:val="centerGroup"/>
                    </m:oMathParaPr>
                    <m:oMath xmlns:m="http://schemas.openxmlformats.org/officeDocument/2006/math">
                      <m:r>
                        <m:rPr>
                          <m:sty m:val="p"/>
                        </m:rPr>
                        <a:rPr lang="en-ZA" sz="2400" i="1" dirty="0" smtClean="0">
                          <a:latin typeface="Cambria Math" panose="02040503050406030204" pitchFamily="18" charset="0"/>
                          <a:cs typeface="Arial" panose="020B0604020202020204" pitchFamily="34" charset="0"/>
                        </a:rPr>
                        <m:t>sin</m:t>
                      </m:r>
                      <m:r>
                        <a:rPr lang="en-ZA" sz="2400" i="1" dirty="0" smtClean="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r>
                        <a:rPr lang="el-GR" sz="2400" i="1" dirty="0">
                          <a:latin typeface="Cambria Math" panose="02040503050406030204" pitchFamily="18" charset="0"/>
                          <a:cs typeface="Arial" panose="020B0604020202020204" pitchFamily="34" charset="0"/>
                        </a:rPr>
                        <m:t>𝛽</m:t>
                      </m:r>
                      <m:r>
                        <a:rPr lang="el-GR" sz="2400" i="1" dirty="0">
                          <a:latin typeface="Cambria Math" panose="02040503050406030204" pitchFamily="18" charset="0"/>
                          <a:cs typeface="Arial" panose="020B0604020202020204" pitchFamily="34" charset="0"/>
                        </a:rPr>
                        <m:t>) = </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𝛽</m:t>
                      </m:r>
                      <m:r>
                        <a:rPr lang="el-GR" sz="2400" i="1" dirty="0">
                          <a:latin typeface="Cambria Math" panose="02040503050406030204" pitchFamily="18" charset="0"/>
                          <a:cs typeface="Arial" panose="020B0604020202020204" pitchFamily="34" charset="0"/>
                        </a:rPr>
                        <m:t> ± </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𝛽</m:t>
                      </m:r>
                      <m:r>
                        <a:rPr lang="el-GR" sz="2400" i="1" dirty="0">
                          <a:latin typeface="Cambria Math" panose="02040503050406030204" pitchFamily="18" charset="0"/>
                          <a:cs typeface="Arial" panose="020B0604020202020204" pitchFamily="34" charset="0"/>
                        </a:rPr>
                        <m:t>.</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smtClean="0">
                          <a:latin typeface="Cambria Math" panose="02040503050406030204" pitchFamily="18" charset="0"/>
                          <a:cs typeface="Arial" panose="020B0604020202020204" pitchFamily="34" charset="0"/>
                        </a:rPr>
                        <m:t>𝛼</m:t>
                      </m:r>
                    </m:oMath>
                    <m:oMath xmlns:m="http://schemas.openxmlformats.org/officeDocument/2006/math">
                      <m:r>
                        <m:rPr>
                          <m:sty m:val="p"/>
                        </m:rPr>
                        <a:rPr lang="en-ZA" sz="2400" i="1" dirty="0" smtClean="0">
                          <a:latin typeface="Cambria Math" panose="02040503050406030204" pitchFamily="18" charset="0"/>
                          <a:cs typeface="Arial" panose="020B0604020202020204" pitchFamily="34" charset="0"/>
                        </a:rPr>
                        <m:t>cos</m:t>
                      </m:r>
                      <m:r>
                        <a:rPr lang="en-ZA" sz="2400" i="1" dirty="0" smtClean="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r>
                        <a:rPr lang="el-GR" sz="2400" i="1" dirty="0">
                          <a:latin typeface="Cambria Math" panose="02040503050406030204" pitchFamily="18" charset="0"/>
                          <a:cs typeface="Arial" panose="020B0604020202020204" pitchFamily="34" charset="0"/>
                        </a:rPr>
                        <m:t>𝛽</m:t>
                      </m:r>
                      <m:r>
                        <a:rPr lang="el-GR" sz="2400" i="1" dirty="0">
                          <a:latin typeface="Cambria Math" panose="02040503050406030204" pitchFamily="18" charset="0"/>
                          <a:cs typeface="Arial" panose="020B0604020202020204" pitchFamily="34" charset="0"/>
                        </a:rPr>
                        <m:t>) = </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𝛽</m:t>
                      </m:r>
                      <m:r>
                        <a:rPr lang="el-GR" sz="2400" i="1" dirty="0">
                          <a:latin typeface="Cambria Math" panose="02040503050406030204" pitchFamily="18" charset="0"/>
                          <a:cs typeface="Arial" panose="020B0604020202020204" pitchFamily="34" charset="0"/>
                        </a:rPr>
                        <m:t> </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smtClean="0">
                          <a:latin typeface="Cambria Math" panose="02040503050406030204" pitchFamily="18" charset="0"/>
                          <a:cs typeface="Arial" panose="020B0604020202020204" pitchFamily="34" charset="0"/>
                        </a:rPr>
                        <m:t>𝛽</m:t>
                      </m:r>
                    </m:oMath>
                  </m:oMathPara>
                </a14:m>
                <a:endParaRPr lang="en-ZA"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308324"/>
              </a:xfrm>
              <a:prstGeom prst="rect">
                <a:avLst/>
              </a:prstGeom>
              <a:blipFill>
                <a:blip r:embed="rId3"/>
                <a:stretch>
                  <a:fillRect l="-958" b="-549"/>
                </a:stretch>
              </a:blipFill>
            </p:spPr>
            <p:txBody>
              <a:bodyPr/>
              <a:lstStyle/>
              <a:p>
                <a:r>
                  <a:rPr lang="en-GB">
                    <a:noFill/>
                  </a:rPr>
                  <a:t> </a:t>
                </a:r>
              </a:p>
            </p:txBody>
          </p:sp>
        </mc:Fallback>
      </mc:AlternateContent>
    </p:spTree>
    <p:extLst>
      <p:ext uri="{BB962C8B-B14F-4D97-AF65-F5344CB8AC3E}">
        <p14:creationId xmlns:p14="http://schemas.microsoft.com/office/powerpoint/2010/main" val="213086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0216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COMPOUND ANGLES TO DERIVE CO-FUNCTIONS</a:t>
                </a:r>
              </a:p>
              <a:p>
                <a:pPr>
                  <a:lnSpc>
                    <a:spcPct val="150000"/>
                  </a:lnSpc>
                </a:pPr>
                <a:r>
                  <a:rPr lang="en-ZA" sz="2400" dirty="0">
                    <a:latin typeface="Arial" panose="020B0604020202020204" pitchFamily="34" charset="0"/>
                    <a:cs typeface="Arial" panose="020B0604020202020204" pitchFamily="34" charset="0"/>
                  </a:rPr>
                  <a:t>Co-functions, that is, (90° − </a:t>
                </a:r>
                <a:r>
                  <a:rPr lang="el-GR" sz="2400" dirty="0">
                    <a:latin typeface="Arial" panose="020B0604020202020204" pitchFamily="34" charset="0"/>
                    <a:cs typeface="Arial" panose="020B0604020202020204" pitchFamily="34" charset="0"/>
                  </a:rPr>
                  <a:t>α):</a:t>
                </a:r>
              </a:p>
              <a:p>
                <a:pPr>
                  <a:lnSpc>
                    <a:spcPct val="150000"/>
                  </a:lnSpc>
                </a:pPr>
                <a14:m>
                  <m:oMathPara xmlns:m="http://schemas.openxmlformats.org/officeDocument/2006/math">
                    <m:oMathParaPr>
                      <m:jc m:val="centerGroup"/>
                    </m:oMathParaPr>
                    <m:oMath xmlns:m="http://schemas.openxmlformats.org/officeDocument/2006/math">
                      <m:r>
                        <a:rPr lang="en-ZA" sz="2000" i="1" dirty="0">
                          <a:latin typeface="Cambria Math" panose="02040503050406030204" pitchFamily="18" charset="0"/>
                          <a:cs typeface="Arial" panose="020B0604020202020204" pitchFamily="34" charset="0"/>
                        </a:rPr>
                        <m:t>𝑐𝑜𝑠</m:t>
                      </m:r>
                      <m:d>
                        <m:dPr>
                          <m:ctrlPr>
                            <a:rPr lang="en-ZA" sz="2000" i="1" dirty="0">
                              <a:latin typeface="Cambria Math" panose="02040503050406030204" pitchFamily="18" charset="0"/>
                              <a:cs typeface="Arial" panose="020B0604020202020204" pitchFamily="34" charset="0"/>
                            </a:rPr>
                          </m:ctrlPr>
                        </m:dPr>
                        <m:e>
                          <m:r>
                            <a:rPr lang="en-ZA" sz="2000" i="1" dirty="0">
                              <a:latin typeface="Cambria Math" panose="02040503050406030204" pitchFamily="18" charset="0"/>
                              <a:cs typeface="Arial" panose="020B0604020202020204" pitchFamily="34" charset="0"/>
                            </a:rPr>
                            <m:t>90° − </m:t>
                          </m:r>
                          <m:r>
                            <a:rPr lang="el-GR" sz="2000" i="1" dirty="0">
                              <a:latin typeface="Cambria Math" panose="02040503050406030204" pitchFamily="18" charset="0"/>
                              <a:cs typeface="Arial" panose="020B0604020202020204" pitchFamily="34" charset="0"/>
                            </a:rPr>
                            <m:t>𝛼</m:t>
                          </m:r>
                        </m:e>
                      </m:d>
                      <m:r>
                        <a:rPr lang="el-GR" sz="2000" i="1" dirty="0">
                          <a:latin typeface="Cambria Math" panose="02040503050406030204" pitchFamily="18" charset="0"/>
                          <a:cs typeface="Arial" panose="020B0604020202020204" pitchFamily="34" charset="0"/>
                        </a:rPr>
                        <m:t>= </m:t>
                      </m:r>
                      <m:r>
                        <a:rPr lang="en-ZA" sz="2000" i="1" dirty="0">
                          <a:latin typeface="Cambria Math" panose="02040503050406030204" pitchFamily="18" charset="0"/>
                          <a:cs typeface="Arial" panose="020B0604020202020204" pitchFamily="34" charset="0"/>
                        </a:rPr>
                        <m:t>𝑐𝑜𝑠</m:t>
                      </m:r>
                      <m:r>
                        <a:rPr lang="en-ZA" sz="2000" i="1" dirty="0">
                          <a:latin typeface="Cambria Math" panose="02040503050406030204" pitchFamily="18" charset="0"/>
                          <a:cs typeface="Arial" panose="020B0604020202020204" pitchFamily="34" charset="0"/>
                        </a:rPr>
                        <m:t> 90°.</m:t>
                      </m:r>
                      <m:r>
                        <a:rPr lang="en-ZA" sz="2000" i="1" dirty="0">
                          <a:latin typeface="Cambria Math" panose="02040503050406030204" pitchFamily="18" charset="0"/>
                          <a:cs typeface="Arial" panose="020B0604020202020204" pitchFamily="34" charset="0"/>
                        </a:rPr>
                        <m:t>𝑐𝑜𝑠</m:t>
                      </m:r>
                      <m:r>
                        <a:rPr lang="en-ZA" sz="2000" i="1" dirty="0">
                          <a:latin typeface="Cambria Math" panose="02040503050406030204" pitchFamily="18" charset="0"/>
                          <a:cs typeface="Arial" panose="020B0604020202020204" pitchFamily="34" charset="0"/>
                        </a:rPr>
                        <m:t> </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m:t>
                      </m:r>
                      <m:r>
                        <a:rPr lang="en-ZA" sz="2000" i="1" dirty="0">
                          <a:latin typeface="Cambria Math" panose="02040503050406030204" pitchFamily="18" charset="0"/>
                          <a:cs typeface="Arial" panose="020B0604020202020204" pitchFamily="34" charset="0"/>
                        </a:rPr>
                        <m:t>𝑠𝑖𝑛</m:t>
                      </m:r>
                      <m:r>
                        <a:rPr lang="en-ZA" sz="2000" i="1" dirty="0">
                          <a:latin typeface="Cambria Math" panose="02040503050406030204" pitchFamily="18" charset="0"/>
                          <a:cs typeface="Arial" panose="020B0604020202020204" pitchFamily="34" charset="0"/>
                        </a:rPr>
                        <m:t> 90°.</m:t>
                      </m:r>
                      <m:r>
                        <a:rPr lang="en-ZA" sz="2000" i="1" dirty="0">
                          <a:latin typeface="Cambria Math" panose="02040503050406030204" pitchFamily="18" charset="0"/>
                          <a:cs typeface="Arial" panose="020B0604020202020204" pitchFamily="34" charset="0"/>
                        </a:rPr>
                        <m:t>𝑠𝑖𝑛</m:t>
                      </m:r>
                      <m:r>
                        <a:rPr lang="en-ZA" sz="2000" i="1" dirty="0">
                          <a:latin typeface="Cambria Math" panose="02040503050406030204" pitchFamily="18" charset="0"/>
                          <a:cs typeface="Arial" panose="020B0604020202020204" pitchFamily="34" charset="0"/>
                        </a:rPr>
                        <m:t> </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0.</m:t>
                      </m:r>
                      <m:r>
                        <a:rPr lang="en-ZA" sz="2000" i="1" dirty="0">
                          <a:latin typeface="Cambria Math" panose="02040503050406030204" pitchFamily="18" charset="0"/>
                          <a:cs typeface="Arial" panose="020B0604020202020204" pitchFamily="34" charset="0"/>
                        </a:rPr>
                        <m:t>𝑐𝑜𝑠</m:t>
                      </m:r>
                      <m:r>
                        <a:rPr lang="en-ZA" sz="2000" i="1" dirty="0">
                          <a:latin typeface="Cambria Math" panose="02040503050406030204" pitchFamily="18" charset="0"/>
                          <a:cs typeface="Arial" panose="020B0604020202020204" pitchFamily="34" charset="0"/>
                        </a:rPr>
                        <m:t> </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+ 1.</m:t>
                      </m:r>
                      <m:r>
                        <a:rPr lang="en-ZA" sz="2000" i="1" dirty="0">
                          <a:latin typeface="Cambria Math" panose="02040503050406030204" pitchFamily="18" charset="0"/>
                          <a:cs typeface="Arial" panose="020B0604020202020204" pitchFamily="34" charset="0"/>
                        </a:rPr>
                        <m:t>𝑠𝑖𝑛</m:t>
                      </m:r>
                      <m:r>
                        <a:rPr lang="en-ZA" sz="2000" i="1" dirty="0">
                          <a:latin typeface="Cambria Math" panose="02040503050406030204" pitchFamily="18" charset="0"/>
                          <a:cs typeface="Arial" panose="020B0604020202020204" pitchFamily="34" charset="0"/>
                        </a:rPr>
                        <m:t> </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m:t>
                      </m:r>
                      <m:r>
                        <a:rPr lang="en-ZA" sz="2000" i="1" dirty="0">
                          <a:latin typeface="Cambria Math" panose="02040503050406030204" pitchFamily="18" charset="0"/>
                          <a:cs typeface="Arial" panose="020B0604020202020204" pitchFamily="34" charset="0"/>
                        </a:rPr>
                        <m:t>𝑠𝑖𝑛</m:t>
                      </m:r>
                      <m:r>
                        <a:rPr lang="en-ZA" sz="2000" i="1" dirty="0">
                          <a:latin typeface="Cambria Math" panose="02040503050406030204" pitchFamily="18" charset="0"/>
                          <a:cs typeface="Arial" panose="020B0604020202020204" pitchFamily="34" charset="0"/>
                        </a:rPr>
                        <m:t> </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m:t>
                      </m:r>
                      <m:r>
                        <a:rPr lang="en-ZA" sz="2000" i="1" dirty="0">
                          <a:latin typeface="Cambria Math" panose="02040503050406030204" pitchFamily="18" charset="0"/>
                          <a:cs typeface="Arial" panose="020B0604020202020204" pitchFamily="34" charset="0"/>
                        </a:rPr>
                        <m:t>𝑠𝑖𝑛</m:t>
                      </m:r>
                      <m:r>
                        <a:rPr lang="en-ZA" sz="2000" i="1" dirty="0">
                          <a:latin typeface="Cambria Math" panose="02040503050406030204" pitchFamily="18" charset="0"/>
                          <a:cs typeface="Arial" panose="020B0604020202020204" pitchFamily="34" charset="0"/>
                        </a:rPr>
                        <m:t>(90°−</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m:t>
                      </m:r>
                      <m:r>
                        <a:rPr lang="en-ZA" sz="2000" i="1" dirty="0">
                          <a:latin typeface="Cambria Math" panose="02040503050406030204" pitchFamily="18" charset="0"/>
                          <a:cs typeface="Arial" panose="020B0604020202020204" pitchFamily="34" charset="0"/>
                        </a:rPr>
                        <m:t>𝑠𝑖𝑛</m:t>
                      </m:r>
                      <m:r>
                        <a:rPr lang="en-ZA" sz="2000" i="1" dirty="0">
                          <a:latin typeface="Cambria Math" panose="02040503050406030204" pitchFamily="18" charset="0"/>
                          <a:cs typeface="Arial" panose="020B0604020202020204" pitchFamily="34" charset="0"/>
                        </a:rPr>
                        <m:t> 90°.</m:t>
                      </m:r>
                      <m:r>
                        <a:rPr lang="en-ZA" sz="2000" i="1" dirty="0">
                          <a:latin typeface="Cambria Math" panose="02040503050406030204" pitchFamily="18" charset="0"/>
                          <a:cs typeface="Arial" panose="020B0604020202020204" pitchFamily="34" charset="0"/>
                        </a:rPr>
                        <m:t>𝑐𝑜𝑠</m:t>
                      </m:r>
                      <m:r>
                        <a:rPr lang="en-ZA" sz="2000" i="1" dirty="0">
                          <a:latin typeface="Cambria Math" panose="02040503050406030204" pitchFamily="18" charset="0"/>
                          <a:cs typeface="Arial" panose="020B0604020202020204" pitchFamily="34" charset="0"/>
                        </a:rPr>
                        <m:t> </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m:t>
                      </m:r>
                      <m:r>
                        <a:rPr lang="en-ZA" sz="2000" i="1" dirty="0">
                          <a:latin typeface="Cambria Math" panose="02040503050406030204" pitchFamily="18" charset="0"/>
                          <a:cs typeface="Arial" panose="020B0604020202020204" pitchFamily="34" charset="0"/>
                        </a:rPr>
                        <m:t>𝑠𝑖𝑛</m:t>
                      </m:r>
                      <m:r>
                        <a:rPr lang="en-ZA" sz="2000" i="1" dirty="0">
                          <a:latin typeface="Cambria Math" panose="02040503050406030204" pitchFamily="18" charset="0"/>
                          <a:cs typeface="Arial" panose="020B0604020202020204" pitchFamily="34" charset="0"/>
                        </a:rPr>
                        <m:t> </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m:t>
                      </m:r>
                      <m:r>
                        <a:rPr lang="en-ZA" sz="2000" i="1" dirty="0">
                          <a:latin typeface="Cambria Math" panose="02040503050406030204" pitchFamily="18" charset="0"/>
                          <a:cs typeface="Arial" panose="020B0604020202020204" pitchFamily="34" charset="0"/>
                        </a:rPr>
                        <m:t>𝑐𝑜𝑠</m:t>
                      </m:r>
                      <m:r>
                        <a:rPr lang="en-ZA" sz="2000" i="1" dirty="0">
                          <a:latin typeface="Cambria Math" panose="02040503050406030204" pitchFamily="18" charset="0"/>
                          <a:cs typeface="Arial" panose="020B0604020202020204" pitchFamily="34" charset="0"/>
                        </a:rPr>
                        <m:t> 90° = 1.</m:t>
                      </m:r>
                      <m:r>
                        <a:rPr lang="en-ZA" sz="2000" i="1" dirty="0">
                          <a:latin typeface="Cambria Math" panose="02040503050406030204" pitchFamily="18" charset="0"/>
                          <a:cs typeface="Arial" panose="020B0604020202020204" pitchFamily="34" charset="0"/>
                        </a:rPr>
                        <m:t>𝑐𝑜𝑠</m:t>
                      </m:r>
                      <m:r>
                        <a:rPr lang="en-ZA" sz="2000" i="1" dirty="0">
                          <a:latin typeface="Cambria Math" panose="02040503050406030204" pitchFamily="18" charset="0"/>
                          <a:cs typeface="Arial" panose="020B0604020202020204" pitchFamily="34" charset="0"/>
                        </a:rPr>
                        <m:t> </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m:t>
                      </m:r>
                      <m:r>
                        <a:rPr lang="en-ZA" sz="2000" i="1" dirty="0">
                          <a:latin typeface="Cambria Math" panose="02040503050406030204" pitchFamily="18" charset="0"/>
                          <a:cs typeface="Arial" panose="020B0604020202020204" pitchFamily="34" charset="0"/>
                        </a:rPr>
                        <m:t>𝑠𝑖𝑛</m:t>
                      </m:r>
                      <m:r>
                        <a:rPr lang="en-ZA" sz="2000" i="1" dirty="0">
                          <a:latin typeface="Cambria Math" panose="02040503050406030204" pitchFamily="18" charset="0"/>
                          <a:cs typeface="Arial" panose="020B0604020202020204" pitchFamily="34" charset="0"/>
                        </a:rPr>
                        <m:t> </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.0 = </m:t>
                      </m:r>
                      <m:r>
                        <a:rPr lang="en-ZA" sz="2000" i="1" dirty="0">
                          <a:latin typeface="Cambria Math" panose="02040503050406030204" pitchFamily="18" charset="0"/>
                          <a:cs typeface="Arial" panose="020B0604020202020204" pitchFamily="34" charset="0"/>
                        </a:rPr>
                        <m:t>𝑐𝑜𝑠</m:t>
                      </m:r>
                      <m:r>
                        <a:rPr lang="en-ZA" sz="2000" i="1" dirty="0">
                          <a:latin typeface="Cambria Math" panose="02040503050406030204" pitchFamily="18" charset="0"/>
                          <a:cs typeface="Arial" panose="020B0604020202020204" pitchFamily="34" charset="0"/>
                        </a:rPr>
                        <m:t> </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m:t>
                      </m:r>
                    </m:oMath>
                  </m:oMathPara>
                </a14:m>
                <a:endParaRPr lang="el-GR" sz="2400" dirty="0">
                  <a:latin typeface="Arial" panose="020B0604020202020204" pitchFamily="34" charset="0"/>
                  <a:cs typeface="Arial" panose="020B0604020202020204" pitchFamily="34" charset="0"/>
                </a:endParaRPr>
              </a:p>
              <a:p>
                <a:pPr>
                  <a:lnSpc>
                    <a:spcPct val="150000"/>
                  </a:lnSpc>
                </a:pPr>
                <a:endParaRPr lang="el-GR" sz="2000" i="1" dirty="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GB" sz="2000" i="1">
                          <a:latin typeface="Cambria Math" panose="02040503050406030204" pitchFamily="18" charset="0"/>
                          <a:cs typeface="Arial" panose="020B0604020202020204" pitchFamily="34" charset="0"/>
                        </a:rPr>
                        <m:t>𝑡𝑎𝑛</m:t>
                      </m:r>
                      <m:d>
                        <m:dPr>
                          <m:ctrlPr>
                            <a:rPr lang="en-GB" sz="2000" i="1">
                              <a:latin typeface="Cambria Math" panose="02040503050406030204" pitchFamily="18" charset="0"/>
                              <a:cs typeface="Arial" panose="020B0604020202020204" pitchFamily="34" charset="0"/>
                            </a:rPr>
                          </m:ctrlPr>
                        </m:dPr>
                        <m:e>
                          <m:r>
                            <a:rPr lang="en-GB" sz="2000" i="1">
                              <a:latin typeface="Cambria Math" panose="02040503050406030204" pitchFamily="18" charset="0"/>
                              <a:cs typeface="Arial" panose="020B0604020202020204" pitchFamily="34" charset="0"/>
                            </a:rPr>
                            <m:t>90°</m:t>
                          </m:r>
                          <m:r>
                            <a:rPr lang="en-GB" sz="2000" b="0" i="1" smtClean="0">
                              <a:latin typeface="Cambria Math" panose="02040503050406030204" pitchFamily="18" charset="0"/>
                              <a:cs typeface="Arial" panose="020B0604020202020204" pitchFamily="34" charset="0"/>
                            </a:rPr>
                            <m:t>−</m:t>
                          </m:r>
                          <m:r>
                            <a:rPr lang="en-GB" sz="2000" i="1">
                              <a:latin typeface="Cambria Math" panose="02040503050406030204" pitchFamily="18" charset="0"/>
                              <a:cs typeface="Arial" panose="020B0604020202020204" pitchFamily="34" charset="0"/>
                            </a:rPr>
                            <m:t> </m:t>
                          </m:r>
                          <m:r>
                            <a:rPr lang="el-GR" sz="2000" i="1">
                              <a:latin typeface="Cambria Math" panose="02040503050406030204" pitchFamily="18" charset="0"/>
                              <a:cs typeface="Arial" panose="020B0604020202020204" pitchFamily="34" charset="0"/>
                            </a:rPr>
                            <m:t>𝛼</m:t>
                          </m:r>
                        </m:e>
                      </m:d>
                      <m:r>
                        <a:rPr lang="el-GR" sz="2000" i="1">
                          <a:latin typeface="Cambria Math" panose="02040503050406030204" pitchFamily="18" charset="0"/>
                          <a:cs typeface="Arial" panose="020B0604020202020204" pitchFamily="34" charset="0"/>
                        </a:rPr>
                        <m:t>=</m:t>
                      </m:r>
                      <m:f>
                        <m:fPr>
                          <m:ctrlPr>
                            <a:rPr lang="en-GB" sz="2000" b="0" i="1" smtClean="0">
                              <a:latin typeface="Cambria Math" panose="02040503050406030204" pitchFamily="18" charset="0"/>
                              <a:cs typeface="Arial" panose="020B0604020202020204" pitchFamily="34" charset="0"/>
                            </a:rPr>
                          </m:ctrlPr>
                        </m:fPr>
                        <m:num>
                          <m:r>
                            <a:rPr lang="en-GB" sz="2000" i="1">
                              <a:latin typeface="Cambria Math" panose="02040503050406030204" pitchFamily="18" charset="0"/>
                              <a:cs typeface="Arial" panose="020B0604020202020204" pitchFamily="34" charset="0"/>
                            </a:rPr>
                            <m:t>𝑠𝑖𝑛</m:t>
                          </m:r>
                          <m:d>
                            <m:dPr>
                              <m:ctrlPr>
                                <a:rPr lang="en-GB" sz="2000" i="1">
                                  <a:latin typeface="Cambria Math" panose="02040503050406030204" pitchFamily="18" charset="0"/>
                                  <a:cs typeface="Arial" panose="020B0604020202020204" pitchFamily="34" charset="0"/>
                                </a:rPr>
                              </m:ctrlPr>
                            </m:dPr>
                            <m:e>
                              <m:r>
                                <a:rPr lang="en-GB" sz="2000" i="1">
                                  <a:latin typeface="Cambria Math" panose="02040503050406030204" pitchFamily="18" charset="0"/>
                                  <a:cs typeface="Arial" panose="020B0604020202020204" pitchFamily="34" charset="0"/>
                                </a:rPr>
                                <m:t>90°−</m:t>
                              </m:r>
                              <m:r>
                                <a:rPr lang="el-GR" sz="2000" i="1">
                                  <a:latin typeface="Cambria Math" panose="02040503050406030204" pitchFamily="18" charset="0"/>
                                  <a:cs typeface="Arial" panose="020B0604020202020204" pitchFamily="34" charset="0"/>
                                </a:rPr>
                                <m:t>𝛼</m:t>
                              </m:r>
                            </m:e>
                          </m:d>
                        </m:num>
                        <m:den>
                          <m:func>
                            <m:funcPr>
                              <m:ctrlPr>
                                <a:rPr lang="en-GB" sz="2000" b="0" i="1" smtClean="0">
                                  <a:latin typeface="Cambria Math" panose="02040503050406030204" pitchFamily="18" charset="0"/>
                                  <a:cs typeface="Arial" panose="020B0604020202020204" pitchFamily="34" charset="0"/>
                                </a:rPr>
                              </m:ctrlPr>
                            </m:funcPr>
                            <m:fName>
                              <m:r>
                                <m:rPr>
                                  <m:sty m:val="p"/>
                                </m:rPr>
                                <a:rPr lang="en-GB" sz="2000" b="0" i="0" smtClean="0">
                                  <a:latin typeface="Cambria Math" panose="02040503050406030204" pitchFamily="18" charset="0"/>
                                  <a:cs typeface="Arial" panose="020B0604020202020204" pitchFamily="34" charset="0"/>
                                </a:rPr>
                                <m:t>cos</m:t>
                              </m:r>
                            </m:fName>
                            <m:e>
                              <m:d>
                                <m:dPr>
                                  <m:ctrlPr>
                                    <a:rPr lang="en-GB" sz="2000" b="0" i="1" smtClean="0">
                                      <a:latin typeface="Cambria Math" panose="02040503050406030204" pitchFamily="18" charset="0"/>
                                      <a:cs typeface="Arial" panose="020B0604020202020204" pitchFamily="34" charset="0"/>
                                    </a:rPr>
                                  </m:ctrlPr>
                                </m:dPr>
                                <m:e>
                                  <m:r>
                                    <a:rPr lang="en-GB" sz="2000" i="1">
                                      <a:latin typeface="Cambria Math" panose="02040503050406030204" pitchFamily="18" charset="0"/>
                                      <a:cs typeface="Arial" panose="020B0604020202020204" pitchFamily="34" charset="0"/>
                                    </a:rPr>
                                    <m:t>90°−</m:t>
                                  </m:r>
                                  <m:r>
                                    <a:rPr lang="en-GB" sz="2000" b="0" i="1" smtClean="0">
                                      <a:latin typeface="Cambria Math" panose="02040503050406030204" pitchFamily="18" charset="0"/>
                                      <a:cs typeface="Arial" panose="020B0604020202020204" pitchFamily="34" charset="0"/>
                                    </a:rPr>
                                    <m:t>𝛼</m:t>
                                  </m:r>
                                </m:e>
                              </m:d>
                              <m:r>
                                <a:rPr lang="en-GB" sz="2000" b="0" i="1" smtClean="0">
                                  <a:latin typeface="Cambria Math" panose="02040503050406030204" pitchFamily="18" charset="0"/>
                                  <a:cs typeface="Arial" panose="020B0604020202020204" pitchFamily="34" charset="0"/>
                                </a:rPr>
                                <m:t> </m:t>
                              </m:r>
                            </m:e>
                          </m:func>
                        </m:den>
                      </m:f>
                      <m:r>
                        <a:rPr lang="en-GB" sz="2000" i="1">
                          <a:latin typeface="Cambria Math" panose="02040503050406030204" pitchFamily="18" charset="0"/>
                          <a:cs typeface="Arial" panose="020B0604020202020204" pitchFamily="34" charset="0"/>
                        </a:rPr>
                        <m:t>=</m:t>
                      </m:r>
                      <m:f>
                        <m:fPr>
                          <m:ctrlPr>
                            <a:rPr lang="en-GB" sz="2000" b="0" i="1" smtClean="0">
                              <a:latin typeface="Cambria Math" panose="02040503050406030204" pitchFamily="18" charset="0"/>
                              <a:cs typeface="Arial" panose="020B0604020202020204" pitchFamily="34" charset="0"/>
                            </a:rPr>
                          </m:ctrlPr>
                        </m:fPr>
                        <m:num>
                          <m:r>
                            <a:rPr lang="en-GB" sz="2000" i="1">
                              <a:latin typeface="Cambria Math" panose="02040503050406030204" pitchFamily="18" charset="0"/>
                              <a:cs typeface="Arial" panose="020B0604020202020204" pitchFamily="34" charset="0"/>
                            </a:rPr>
                            <m:t>𝑠𝑖𝑛</m:t>
                          </m:r>
                          <m:r>
                            <a:rPr lang="en-GB" sz="2000" i="1">
                              <a:latin typeface="Cambria Math" panose="02040503050406030204" pitchFamily="18" charset="0"/>
                              <a:cs typeface="Arial" panose="020B0604020202020204" pitchFamily="34" charset="0"/>
                            </a:rPr>
                            <m:t>90°.</m:t>
                          </m:r>
                          <m:r>
                            <a:rPr lang="en-GB" sz="2000" i="1">
                              <a:latin typeface="Cambria Math" panose="02040503050406030204" pitchFamily="18" charset="0"/>
                              <a:cs typeface="Arial" panose="020B0604020202020204" pitchFamily="34" charset="0"/>
                            </a:rPr>
                            <m:t>𝑐𝑜𝑠</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 − </m:t>
                          </m:r>
                          <m:r>
                            <a:rPr lang="en-GB" sz="2000" i="1">
                              <a:latin typeface="Cambria Math" panose="02040503050406030204" pitchFamily="18" charset="0"/>
                              <a:cs typeface="Arial" panose="020B0604020202020204" pitchFamily="34" charset="0"/>
                            </a:rPr>
                            <m:t>𝑠𝑖𝑛</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m:t>
                          </m:r>
                          <m:r>
                            <a:rPr lang="en-GB" sz="2000" i="1">
                              <a:latin typeface="Cambria Math" panose="02040503050406030204" pitchFamily="18" charset="0"/>
                              <a:cs typeface="Arial" panose="020B0604020202020204" pitchFamily="34" charset="0"/>
                            </a:rPr>
                            <m:t>𝑐𝑜𝑠</m:t>
                          </m:r>
                          <m:r>
                            <a:rPr lang="en-GB" sz="2000" i="1">
                              <a:latin typeface="Cambria Math" panose="02040503050406030204" pitchFamily="18" charset="0"/>
                              <a:cs typeface="Arial" panose="020B0604020202020204" pitchFamily="34" charset="0"/>
                            </a:rPr>
                            <m:t>90°</m:t>
                          </m:r>
                        </m:num>
                        <m:den>
                          <m:r>
                            <a:rPr lang="en-GB" sz="2000" i="1">
                              <a:latin typeface="Cambria Math" panose="02040503050406030204" pitchFamily="18" charset="0"/>
                              <a:cs typeface="Arial" panose="020B0604020202020204" pitchFamily="34" charset="0"/>
                            </a:rPr>
                            <m:t>90°.</m:t>
                          </m:r>
                          <m:r>
                            <a:rPr lang="en-GB" sz="2000" i="1">
                              <a:latin typeface="Cambria Math" panose="02040503050406030204" pitchFamily="18" charset="0"/>
                              <a:cs typeface="Arial" panose="020B0604020202020204" pitchFamily="34" charset="0"/>
                            </a:rPr>
                            <m:t>𝑐𝑜𝑠</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 + </m:t>
                          </m:r>
                          <m:r>
                            <a:rPr lang="en-GB" sz="2000" i="1">
                              <a:latin typeface="Cambria Math" panose="02040503050406030204" pitchFamily="18" charset="0"/>
                              <a:cs typeface="Arial" panose="020B0604020202020204" pitchFamily="34" charset="0"/>
                            </a:rPr>
                            <m:t>𝑠𝑖𝑛</m:t>
                          </m:r>
                          <m:r>
                            <a:rPr lang="en-GB" sz="2000" i="1">
                              <a:latin typeface="Cambria Math" panose="02040503050406030204" pitchFamily="18" charset="0"/>
                              <a:cs typeface="Arial" panose="020B0604020202020204" pitchFamily="34" charset="0"/>
                            </a:rPr>
                            <m:t>90°.</m:t>
                          </m:r>
                          <m:r>
                            <a:rPr lang="en-GB" sz="2000" i="1">
                              <a:latin typeface="Cambria Math" panose="02040503050406030204" pitchFamily="18" charset="0"/>
                              <a:cs typeface="Arial" panose="020B0604020202020204" pitchFamily="34" charset="0"/>
                            </a:rPr>
                            <m:t>𝑠𝑖𝑛</m:t>
                          </m:r>
                          <m:r>
                            <a:rPr lang="el-GR" sz="2000" i="1">
                              <a:latin typeface="Cambria Math" panose="02040503050406030204" pitchFamily="18" charset="0"/>
                              <a:cs typeface="Arial" panose="020B0604020202020204" pitchFamily="34" charset="0"/>
                            </a:rPr>
                            <m:t>𝛼</m:t>
                          </m:r>
                          <m:r>
                            <m:rPr>
                              <m:nor/>
                            </m:rPr>
                            <a:rPr lang="el-GR" sz="2000">
                              <a:cs typeface="Arial" panose="020B0604020202020204" pitchFamily="34" charset="0"/>
                            </a:rPr>
                            <m:t> </m:t>
                          </m:r>
                        </m:den>
                      </m:f>
                      <m:r>
                        <a:rPr lang="en-GB" sz="2000" i="1">
                          <a:latin typeface="Cambria Math" panose="02040503050406030204" pitchFamily="18" charset="0"/>
                          <a:cs typeface="Arial" panose="020B0604020202020204" pitchFamily="34" charset="0"/>
                        </a:rPr>
                        <m:t>=</m:t>
                      </m:r>
                      <m:f>
                        <m:fPr>
                          <m:ctrlPr>
                            <a:rPr lang="en-GB" sz="2000" b="0" i="1" smtClean="0">
                              <a:latin typeface="Cambria Math" panose="02040503050406030204" pitchFamily="18" charset="0"/>
                              <a:cs typeface="Arial" panose="020B0604020202020204" pitchFamily="34" charset="0"/>
                            </a:rPr>
                          </m:ctrlPr>
                        </m:fPr>
                        <m:num>
                          <m:d>
                            <m:dPr>
                              <m:ctrlPr>
                                <a:rPr lang="en-GB" sz="2000" b="0" i="1" smtClean="0">
                                  <a:latin typeface="Cambria Math" panose="02040503050406030204" pitchFamily="18" charset="0"/>
                                  <a:cs typeface="Arial" panose="020B0604020202020204" pitchFamily="34" charset="0"/>
                                </a:rPr>
                              </m:ctrlPr>
                            </m:dPr>
                            <m:e>
                              <m:r>
                                <a:rPr lang="en-GB" sz="2000" i="1">
                                  <a:latin typeface="Cambria Math" panose="02040503050406030204" pitchFamily="18" charset="0"/>
                                  <a:cs typeface="Arial" panose="020B0604020202020204" pitchFamily="34" charset="0"/>
                                </a:rPr>
                                <m:t>1.</m:t>
                              </m:r>
                              <m:r>
                                <a:rPr lang="en-GB" sz="2000" i="1">
                                  <a:latin typeface="Cambria Math" panose="02040503050406030204" pitchFamily="18" charset="0"/>
                                  <a:cs typeface="Arial" panose="020B0604020202020204" pitchFamily="34" charset="0"/>
                                </a:rPr>
                                <m:t>𝑐𝑜𝑠</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 − </m:t>
                              </m:r>
                              <m:r>
                                <a:rPr lang="en-GB" sz="2000" i="1">
                                  <a:latin typeface="Cambria Math" panose="02040503050406030204" pitchFamily="18" charset="0"/>
                                  <a:cs typeface="Arial" panose="020B0604020202020204" pitchFamily="34" charset="0"/>
                                </a:rPr>
                                <m:t>𝑠𝑖𝑛</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.0</m:t>
                              </m:r>
                            </m:e>
                          </m:d>
                        </m:num>
                        <m:den>
                          <m:r>
                            <a:rPr lang="en-GB" sz="2000" i="1">
                              <a:latin typeface="Cambria Math" panose="02040503050406030204" pitchFamily="18" charset="0"/>
                              <a:cs typeface="Arial" panose="020B0604020202020204" pitchFamily="34" charset="0"/>
                            </a:rPr>
                            <m:t>0.</m:t>
                          </m:r>
                          <m:r>
                            <a:rPr lang="en-GB" sz="2000" i="1">
                              <a:latin typeface="Cambria Math" panose="02040503050406030204" pitchFamily="18" charset="0"/>
                              <a:cs typeface="Arial" panose="020B0604020202020204" pitchFamily="34" charset="0"/>
                            </a:rPr>
                            <m:t>𝑐𝑜𝑠</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 + 1.</m:t>
                          </m:r>
                          <m:r>
                            <a:rPr lang="en-GB" sz="2000" i="1">
                              <a:latin typeface="Cambria Math" panose="02040503050406030204" pitchFamily="18" charset="0"/>
                              <a:cs typeface="Arial" panose="020B0604020202020204" pitchFamily="34" charset="0"/>
                            </a:rPr>
                            <m:t>𝑠𝑖𝑛</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  </m:t>
                          </m:r>
                        </m:den>
                      </m:f>
                      <m:r>
                        <a:rPr lang="en-GB" sz="2000" b="0" i="1" smtClean="0">
                          <a:latin typeface="Cambria Math" panose="02040503050406030204" pitchFamily="18" charset="0"/>
                          <a:cs typeface="Arial" panose="020B0604020202020204" pitchFamily="34" charset="0"/>
                        </a:rPr>
                        <m:t>=</m:t>
                      </m:r>
                      <m:f>
                        <m:fPr>
                          <m:ctrlPr>
                            <a:rPr lang="en-GB" sz="2000" b="0" i="1" smtClean="0">
                              <a:latin typeface="Cambria Math" panose="02040503050406030204" pitchFamily="18" charset="0"/>
                              <a:cs typeface="Arial" panose="020B0604020202020204" pitchFamily="34" charset="0"/>
                            </a:rPr>
                          </m:ctrlPr>
                        </m:fPr>
                        <m:num>
                          <m:r>
                            <a:rPr lang="en-GB" sz="2000" b="0" i="1" smtClean="0">
                              <a:latin typeface="Cambria Math" panose="02040503050406030204" pitchFamily="18" charset="0"/>
                              <a:cs typeface="Arial" panose="020B0604020202020204" pitchFamily="34" charset="0"/>
                            </a:rPr>
                            <m:t>𝑐𝑜𝑠</m:t>
                          </m:r>
                          <m:r>
                            <a:rPr lang="en-GB" sz="2000" b="0" i="1" smtClean="0">
                              <a:latin typeface="Cambria Math" panose="02040503050406030204" pitchFamily="18" charset="0"/>
                              <a:cs typeface="Arial" panose="020B0604020202020204" pitchFamily="34" charset="0"/>
                            </a:rPr>
                            <m:t>𝛼</m:t>
                          </m:r>
                        </m:num>
                        <m:den>
                          <m:r>
                            <a:rPr lang="en-GB" sz="2000" b="0" i="1" smtClean="0">
                              <a:latin typeface="Cambria Math" panose="02040503050406030204" pitchFamily="18" charset="0"/>
                              <a:cs typeface="Arial" panose="020B0604020202020204" pitchFamily="34" charset="0"/>
                            </a:rPr>
                            <m:t>𝑠𝑖𝑛</m:t>
                          </m:r>
                          <m:r>
                            <a:rPr lang="en-GB" sz="2000" b="0" i="1" smtClean="0">
                              <a:latin typeface="Cambria Math" panose="02040503050406030204" pitchFamily="18" charset="0"/>
                              <a:cs typeface="Arial" panose="020B0604020202020204" pitchFamily="34" charset="0"/>
                            </a:rPr>
                            <m:t>𝛼</m:t>
                          </m:r>
                        </m:den>
                      </m:f>
                      <m:r>
                        <a:rPr lang="en-GB" sz="2000" b="0" i="1" smtClean="0">
                          <a:latin typeface="Cambria Math" panose="02040503050406030204" pitchFamily="18" charset="0"/>
                          <a:cs typeface="Arial" panose="020B0604020202020204" pitchFamily="34" charset="0"/>
                        </a:rPr>
                        <m:t>  </m:t>
                      </m:r>
                    </m:oMath>
                  </m:oMathPara>
                </a14:m>
                <a:endParaRPr lang="el-GR" sz="2000" i="1" dirty="0">
                  <a:latin typeface="Cambria Math" panose="02040503050406030204" pitchFamily="18" charset="0"/>
                  <a:cs typeface="Arial" panose="020B0604020202020204" pitchFamily="34" charset="0"/>
                </a:endParaRPr>
              </a:p>
              <a:p>
                <a:pPr>
                  <a:lnSpc>
                    <a:spcPct val="150000"/>
                  </a:lnSpc>
                </a:pPr>
                <a:endParaRPr lang="el-GR" sz="2000" i="1" dirty="0">
                  <a:latin typeface="Cambria Math" panose="02040503050406030204" pitchFamily="18" charset="0"/>
                  <a:cs typeface="Arial" panose="020B0604020202020204" pitchFamily="34" charset="0"/>
                </a:endParaRPr>
              </a:p>
              <a:p>
                <a:pPr>
                  <a:lnSpc>
                    <a:spcPct val="150000"/>
                  </a:lnSpc>
                </a:pPr>
                <a:endParaRPr lang="en-GB" sz="2000" i="1" dirty="0">
                  <a:latin typeface="Cambria Math" panose="02040503050406030204" pitchFamily="18" charset="0"/>
                  <a:cs typeface="Arial" panose="020B0604020202020204" pitchFamily="34" charset="0"/>
                </a:endParaRPr>
              </a:p>
            </p:txBody>
          </p:sp>
        </mc:Choice>
        <mc:Fallback>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4402167"/>
              </a:xfrm>
              <a:prstGeom prst="rect">
                <a:avLst/>
              </a:prstGeom>
              <a:blipFill>
                <a:blip r:embed="rId3"/>
                <a:stretch>
                  <a:fillRect l="-863"/>
                </a:stretch>
              </a:blipFill>
            </p:spPr>
            <p:txBody>
              <a:bodyPr/>
              <a:lstStyle/>
              <a:p>
                <a:r>
                  <a:rPr lang="en-ZA">
                    <a:noFill/>
                  </a:rPr>
                  <a:t> </a:t>
                </a:r>
              </a:p>
            </p:txBody>
          </p:sp>
        </mc:Fallback>
      </mc:AlternateContent>
    </p:spTree>
    <p:extLst>
      <p:ext uri="{BB962C8B-B14F-4D97-AF65-F5344CB8AC3E}">
        <p14:creationId xmlns:p14="http://schemas.microsoft.com/office/powerpoint/2010/main" val="1535507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3601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COMPOUND ANGLES TO DERIVE CO-FUNCTIONS (CONT)</a:t>
                </a:r>
              </a:p>
              <a:p>
                <a:pPr>
                  <a:lnSpc>
                    <a:spcPct val="150000"/>
                  </a:lnSpc>
                </a:pPr>
                <a:r>
                  <a:rPr lang="en-ZA" sz="2400" dirty="0">
                    <a:latin typeface="Arial" panose="020B0604020202020204" pitchFamily="34" charset="0"/>
                    <a:cs typeface="Arial" panose="020B0604020202020204" pitchFamily="34" charset="0"/>
                  </a:rPr>
                  <a:t>Co-functions, that is, (90° + </a:t>
                </a:r>
                <a:r>
                  <a:rPr lang="el-GR" sz="2400" dirty="0">
                    <a:latin typeface="Arial" panose="020B0604020202020204" pitchFamily="34" charset="0"/>
                    <a:cs typeface="Arial" panose="020B0604020202020204" pitchFamily="34" charset="0"/>
                  </a:rPr>
                  <a:t>α):</a:t>
                </a:r>
                <a:endParaRPr lang="en-GB" sz="2400" dirty="0">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n-ZA" sz="2000" i="1" smtClean="0">
                          <a:latin typeface="Cambria Math" panose="02040503050406030204" pitchFamily="18" charset="0"/>
                          <a:cs typeface="Arial" panose="020B0604020202020204" pitchFamily="34" charset="0"/>
                        </a:rPr>
                        <m:t>𝑠𝑖𝑛</m:t>
                      </m:r>
                      <m:d>
                        <m:dPr>
                          <m:ctrlPr>
                            <a:rPr lang="en-ZA" sz="2000" i="1" smtClean="0">
                              <a:latin typeface="Cambria Math" panose="02040503050406030204" pitchFamily="18" charset="0"/>
                              <a:cs typeface="Arial" panose="020B0604020202020204" pitchFamily="34" charset="0"/>
                            </a:rPr>
                          </m:ctrlPr>
                        </m:dPr>
                        <m:e>
                          <m:r>
                            <a:rPr lang="en-ZA" sz="2000" i="1" smtClean="0">
                              <a:latin typeface="Cambria Math" panose="02040503050406030204" pitchFamily="18" charset="0"/>
                              <a:cs typeface="Arial" panose="020B0604020202020204" pitchFamily="34" charset="0"/>
                            </a:rPr>
                            <m:t>90° + </m:t>
                          </m:r>
                          <m:r>
                            <a:rPr lang="el-GR" sz="2000" i="1">
                              <a:latin typeface="Cambria Math" panose="02040503050406030204" pitchFamily="18" charset="0"/>
                              <a:cs typeface="Arial" panose="020B0604020202020204" pitchFamily="34" charset="0"/>
                            </a:rPr>
                            <m:t>𝛼</m:t>
                          </m:r>
                        </m:e>
                      </m:d>
                      <m:r>
                        <a:rPr lang="el-GR" sz="2000" i="1">
                          <a:latin typeface="Cambria Math" panose="02040503050406030204" pitchFamily="18" charset="0"/>
                          <a:cs typeface="Arial" panose="020B0604020202020204" pitchFamily="34" charset="0"/>
                        </a:rPr>
                        <m:t>= </m:t>
                      </m:r>
                      <m:r>
                        <a:rPr lang="en-ZA" sz="2000" i="1">
                          <a:latin typeface="Cambria Math" panose="02040503050406030204" pitchFamily="18" charset="0"/>
                          <a:cs typeface="Arial" panose="020B0604020202020204" pitchFamily="34" charset="0"/>
                        </a:rPr>
                        <m:t>𝑠𝑖𝑛</m:t>
                      </m:r>
                      <m:r>
                        <a:rPr lang="en-ZA" sz="2000" i="1">
                          <a:latin typeface="Cambria Math" panose="02040503050406030204" pitchFamily="18" charset="0"/>
                          <a:cs typeface="Arial" panose="020B0604020202020204" pitchFamily="34" charset="0"/>
                        </a:rPr>
                        <m:t> 90°.</m:t>
                      </m:r>
                      <m:r>
                        <a:rPr lang="en-ZA" sz="2000" i="1">
                          <a:latin typeface="Cambria Math" panose="02040503050406030204" pitchFamily="18" charset="0"/>
                          <a:cs typeface="Arial" panose="020B0604020202020204" pitchFamily="34" charset="0"/>
                        </a:rPr>
                        <m:t>𝑐𝑜𝑠</m:t>
                      </m:r>
                      <m:r>
                        <a:rPr lang="en-ZA" sz="2000" i="1">
                          <a:latin typeface="Cambria Math" panose="02040503050406030204" pitchFamily="18" charset="0"/>
                          <a:cs typeface="Arial" panose="020B0604020202020204" pitchFamily="34" charset="0"/>
                        </a:rPr>
                        <m:t> </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 + </m:t>
                      </m:r>
                      <m:r>
                        <a:rPr lang="en-ZA" sz="2000" i="1">
                          <a:latin typeface="Cambria Math" panose="02040503050406030204" pitchFamily="18" charset="0"/>
                          <a:cs typeface="Arial" panose="020B0604020202020204" pitchFamily="34" charset="0"/>
                        </a:rPr>
                        <m:t>𝑠𝑖𝑛</m:t>
                      </m:r>
                      <m:r>
                        <a:rPr lang="en-ZA" sz="2000" i="1">
                          <a:latin typeface="Cambria Math" panose="02040503050406030204" pitchFamily="18" charset="0"/>
                          <a:cs typeface="Arial" panose="020B0604020202020204" pitchFamily="34" charset="0"/>
                        </a:rPr>
                        <m:t> </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m:t>
                      </m:r>
                      <m:r>
                        <a:rPr lang="en-ZA" sz="2000" i="1">
                          <a:latin typeface="Cambria Math" panose="02040503050406030204" pitchFamily="18" charset="0"/>
                          <a:cs typeface="Arial" panose="020B0604020202020204" pitchFamily="34" charset="0"/>
                        </a:rPr>
                        <m:t>𝑐𝑜𝑠</m:t>
                      </m:r>
                      <m:r>
                        <a:rPr lang="en-ZA" sz="2000" i="1">
                          <a:latin typeface="Cambria Math" panose="02040503050406030204" pitchFamily="18" charset="0"/>
                          <a:cs typeface="Arial" panose="020B0604020202020204" pitchFamily="34" charset="0"/>
                        </a:rPr>
                        <m:t> 90° = 1.</m:t>
                      </m:r>
                      <m:r>
                        <a:rPr lang="en-ZA" sz="2000" i="1">
                          <a:latin typeface="Cambria Math" panose="02040503050406030204" pitchFamily="18" charset="0"/>
                          <a:cs typeface="Arial" panose="020B0604020202020204" pitchFamily="34" charset="0"/>
                        </a:rPr>
                        <m:t>𝑐𝑜𝑠</m:t>
                      </m:r>
                      <m:r>
                        <a:rPr lang="en-ZA" sz="2000" i="1">
                          <a:latin typeface="Cambria Math" panose="02040503050406030204" pitchFamily="18" charset="0"/>
                          <a:cs typeface="Arial" panose="020B0604020202020204" pitchFamily="34" charset="0"/>
                        </a:rPr>
                        <m:t> </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 + </m:t>
                      </m:r>
                      <m:r>
                        <a:rPr lang="en-ZA" sz="2000" i="1">
                          <a:latin typeface="Cambria Math" panose="02040503050406030204" pitchFamily="18" charset="0"/>
                          <a:cs typeface="Arial" panose="020B0604020202020204" pitchFamily="34" charset="0"/>
                        </a:rPr>
                        <m:t>𝑠𝑖𝑛</m:t>
                      </m:r>
                      <m:r>
                        <a:rPr lang="en-ZA" sz="2000" i="1">
                          <a:latin typeface="Cambria Math" panose="02040503050406030204" pitchFamily="18" charset="0"/>
                          <a:cs typeface="Arial" panose="020B0604020202020204" pitchFamily="34" charset="0"/>
                        </a:rPr>
                        <m:t> </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.0 = </m:t>
                      </m:r>
                      <m:r>
                        <a:rPr lang="en-ZA" sz="2000" i="1">
                          <a:latin typeface="Cambria Math" panose="02040503050406030204" pitchFamily="18" charset="0"/>
                          <a:cs typeface="Arial" panose="020B0604020202020204" pitchFamily="34" charset="0"/>
                        </a:rPr>
                        <m:t>𝑐𝑜𝑠</m:t>
                      </m:r>
                      <m:r>
                        <a:rPr lang="en-ZA" sz="2000" i="1">
                          <a:latin typeface="Cambria Math" panose="02040503050406030204" pitchFamily="18" charset="0"/>
                          <a:cs typeface="Arial" panose="020B0604020202020204" pitchFamily="34" charset="0"/>
                        </a:rPr>
                        <m:t> </m:t>
                      </m:r>
                      <m:r>
                        <a:rPr lang="el-GR" sz="2000" i="1">
                          <a:latin typeface="Cambria Math" panose="02040503050406030204" pitchFamily="18" charset="0"/>
                          <a:cs typeface="Arial" panose="020B0604020202020204" pitchFamily="34" charset="0"/>
                        </a:rPr>
                        <m:t>𝛼</m:t>
                      </m:r>
                      <m:r>
                        <a:rPr lang="el-GR" sz="2000" i="1">
                          <a:latin typeface="Cambria Math" panose="02040503050406030204" pitchFamily="18" charset="0"/>
                          <a:cs typeface="Arial" panose="020B0604020202020204" pitchFamily="34" charset="0"/>
                        </a:rPr>
                        <m:t> </m:t>
                      </m:r>
                    </m:oMath>
                  </m:oMathPara>
                </a14:m>
                <a:endParaRPr lang="en-GB" sz="2000" i="1" dirty="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m:rPr>
                          <m:sty m:val="p"/>
                        </m:rPr>
                        <a:rPr lang="en-ZA" sz="2000" i="1" dirty="0" smtClean="0">
                          <a:latin typeface="Cambria Math" panose="02040503050406030204" pitchFamily="18" charset="0"/>
                          <a:cs typeface="Arial" panose="020B0604020202020204" pitchFamily="34" charset="0"/>
                        </a:rPr>
                        <m:t>cos</m:t>
                      </m:r>
                      <m:r>
                        <a:rPr lang="en-ZA" sz="2000" i="1" dirty="0" smtClean="0">
                          <a:latin typeface="Cambria Math" panose="02040503050406030204" pitchFamily="18" charset="0"/>
                          <a:cs typeface="Arial" panose="020B0604020202020204" pitchFamily="34" charset="0"/>
                        </a:rPr>
                        <m:t>⁡(90° + </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m:t>
                      </m:r>
                      <m:r>
                        <m:rPr>
                          <m:sty m:val="p"/>
                        </m:rPr>
                        <a:rPr lang="en-ZA" sz="2000" i="1" dirty="0">
                          <a:latin typeface="Cambria Math" panose="02040503050406030204" pitchFamily="18" charset="0"/>
                          <a:cs typeface="Arial" panose="020B0604020202020204" pitchFamily="34" charset="0"/>
                        </a:rPr>
                        <m:t>cos</m:t>
                      </m:r>
                      <m:r>
                        <a:rPr lang="en-ZA" sz="2000" i="1" dirty="0">
                          <a:latin typeface="Cambria Math" panose="02040503050406030204" pitchFamily="18" charset="0"/>
                          <a:cs typeface="Arial" panose="020B0604020202020204" pitchFamily="34" charset="0"/>
                        </a:rPr>
                        <m:t>⁡90°.</m:t>
                      </m:r>
                      <m:r>
                        <m:rPr>
                          <m:sty m:val="p"/>
                        </m:rPr>
                        <a:rPr lang="en-ZA" sz="2000" i="1" dirty="0">
                          <a:latin typeface="Cambria Math" panose="02040503050406030204" pitchFamily="18" charset="0"/>
                          <a:cs typeface="Arial" panose="020B0604020202020204" pitchFamily="34" charset="0"/>
                        </a:rPr>
                        <m:t>cos</m:t>
                      </m:r>
                      <m:r>
                        <a:rPr lang="en-ZA" sz="2000" i="1" dirty="0">
                          <a:latin typeface="Cambria Math" panose="02040503050406030204" pitchFamily="18" charset="0"/>
                          <a:cs typeface="Arial" panose="020B0604020202020204" pitchFamily="34" charset="0"/>
                        </a:rPr>
                        <m:t>⁡</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m:t>
                      </m:r>
                      <m:r>
                        <m:rPr>
                          <m:sty m:val="p"/>
                        </m:rPr>
                        <a:rPr lang="en-ZA" sz="2000" i="1" dirty="0">
                          <a:latin typeface="Cambria Math" panose="02040503050406030204" pitchFamily="18" charset="0"/>
                          <a:cs typeface="Arial" panose="020B0604020202020204" pitchFamily="34" charset="0"/>
                        </a:rPr>
                        <m:t>sin</m:t>
                      </m:r>
                      <m:r>
                        <a:rPr lang="en-ZA" sz="2000" i="1" dirty="0">
                          <a:latin typeface="Cambria Math" panose="02040503050406030204" pitchFamily="18" charset="0"/>
                          <a:cs typeface="Arial" panose="020B0604020202020204" pitchFamily="34" charset="0"/>
                        </a:rPr>
                        <m:t>⁡90°.</m:t>
                      </m:r>
                      <m:r>
                        <m:rPr>
                          <m:sty m:val="p"/>
                        </m:rPr>
                        <a:rPr lang="en-ZA" sz="2000" i="1" dirty="0">
                          <a:latin typeface="Cambria Math" panose="02040503050406030204" pitchFamily="18" charset="0"/>
                          <a:cs typeface="Arial" panose="020B0604020202020204" pitchFamily="34" charset="0"/>
                        </a:rPr>
                        <m:t>sin</m:t>
                      </m:r>
                      <m:r>
                        <a:rPr lang="en-ZA" sz="2000" i="1" dirty="0">
                          <a:latin typeface="Cambria Math" panose="02040503050406030204" pitchFamily="18" charset="0"/>
                          <a:cs typeface="Arial" panose="020B0604020202020204" pitchFamily="34" charset="0"/>
                        </a:rPr>
                        <m:t>⁡</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0.</m:t>
                      </m:r>
                      <m:r>
                        <m:rPr>
                          <m:sty m:val="p"/>
                        </m:rPr>
                        <a:rPr lang="en-ZA" sz="2000" i="1" dirty="0">
                          <a:latin typeface="Cambria Math" panose="02040503050406030204" pitchFamily="18" charset="0"/>
                          <a:cs typeface="Arial" panose="020B0604020202020204" pitchFamily="34" charset="0"/>
                        </a:rPr>
                        <m:t>cos</m:t>
                      </m:r>
                      <m:r>
                        <a:rPr lang="en-ZA" sz="2000" i="1" dirty="0">
                          <a:latin typeface="Cambria Math" panose="02040503050406030204" pitchFamily="18" charset="0"/>
                          <a:cs typeface="Arial" panose="020B0604020202020204" pitchFamily="34" charset="0"/>
                        </a:rPr>
                        <m:t>⁡</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− 1.</m:t>
                      </m:r>
                      <m:r>
                        <m:rPr>
                          <m:sty m:val="p"/>
                        </m:rPr>
                        <a:rPr lang="en-ZA" sz="2000" i="1" dirty="0">
                          <a:latin typeface="Cambria Math" panose="02040503050406030204" pitchFamily="18" charset="0"/>
                          <a:cs typeface="Arial" panose="020B0604020202020204" pitchFamily="34" charset="0"/>
                        </a:rPr>
                        <m:t>sin</m:t>
                      </m:r>
                      <m:r>
                        <a:rPr lang="en-ZA" sz="2000" i="1" dirty="0">
                          <a:latin typeface="Cambria Math" panose="02040503050406030204" pitchFamily="18" charset="0"/>
                          <a:cs typeface="Arial" panose="020B0604020202020204" pitchFamily="34" charset="0"/>
                        </a:rPr>
                        <m:t>⁡</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 −</m:t>
                      </m:r>
                      <m:r>
                        <m:rPr>
                          <m:sty m:val="p"/>
                        </m:rPr>
                        <a:rPr lang="en-ZA" sz="2000" i="1" dirty="0">
                          <a:latin typeface="Cambria Math" panose="02040503050406030204" pitchFamily="18" charset="0"/>
                          <a:cs typeface="Arial" panose="020B0604020202020204" pitchFamily="34" charset="0"/>
                        </a:rPr>
                        <m:t>sin</m:t>
                      </m:r>
                      <m:r>
                        <a:rPr lang="en-ZA" sz="2000" i="1" dirty="0">
                          <a:latin typeface="Cambria Math" panose="02040503050406030204" pitchFamily="18" charset="0"/>
                          <a:cs typeface="Arial" panose="020B0604020202020204" pitchFamily="34" charset="0"/>
                        </a:rPr>
                        <m:t>⁡</m:t>
                      </m:r>
                      <m:r>
                        <a:rPr lang="el-GR" sz="2000" i="1" dirty="0">
                          <a:latin typeface="Cambria Math" panose="02040503050406030204" pitchFamily="18" charset="0"/>
                          <a:cs typeface="Arial" panose="020B0604020202020204" pitchFamily="34" charset="0"/>
                        </a:rPr>
                        <m:t>𝛼</m:t>
                      </m:r>
                      <m:r>
                        <a:rPr lang="el-GR" sz="2000" i="1" dirty="0">
                          <a:latin typeface="Cambria Math" panose="02040503050406030204" pitchFamily="18" charset="0"/>
                          <a:cs typeface="Arial" panose="020B0604020202020204" pitchFamily="34" charset="0"/>
                        </a:rPr>
                        <m:t> </m:t>
                      </m:r>
                    </m:oMath>
                  </m:oMathPara>
                </a14:m>
                <a:endParaRPr lang="el-GR" sz="2000" dirty="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m:rPr>
                          <m:sty m:val="p"/>
                        </m:rPr>
                        <a:rPr lang="en-ZA" i="1" dirty="0" smtClean="0">
                          <a:latin typeface="Cambria Math" panose="02040503050406030204" pitchFamily="18" charset="0"/>
                          <a:cs typeface="Arial" panose="020B0604020202020204" pitchFamily="34" charset="0"/>
                        </a:rPr>
                        <m:t>tan</m:t>
                      </m:r>
                      <m:r>
                        <a:rPr lang="en-ZA" i="1" dirty="0" smtClean="0">
                          <a:latin typeface="Cambria Math" panose="02040503050406030204" pitchFamily="18" charset="0"/>
                          <a:cs typeface="Arial" panose="020B0604020202020204" pitchFamily="34" charset="0"/>
                        </a:rPr>
                        <m:t>⁡(90° + </m:t>
                      </m:r>
                      <m:r>
                        <a:rPr lang="el-GR" i="1" dirty="0">
                          <a:latin typeface="Cambria Math" panose="02040503050406030204" pitchFamily="18" charset="0"/>
                          <a:cs typeface="Arial" panose="020B0604020202020204" pitchFamily="34" charset="0"/>
                        </a:rPr>
                        <m:t>𝛼</m:t>
                      </m:r>
                      <m:r>
                        <a:rPr lang="el-GR" i="1" dirty="0">
                          <a:latin typeface="Cambria Math" panose="02040503050406030204" pitchFamily="18" charset="0"/>
                          <a:cs typeface="Arial" panose="020B0604020202020204" pitchFamily="34" charset="0"/>
                        </a:rPr>
                        <m:t>) =</m:t>
                      </m:r>
                      <m:f>
                        <m:fPr>
                          <m:ctrlPr>
                            <a:rPr lang="en-GB" b="0" i="1" dirty="0" smtClean="0">
                              <a:latin typeface="Cambria Math" panose="02040503050406030204" pitchFamily="18" charset="0"/>
                              <a:cs typeface="Arial" panose="020B0604020202020204" pitchFamily="34" charset="0"/>
                            </a:rPr>
                          </m:ctrlPr>
                        </m:fPr>
                        <m:num>
                          <m:func>
                            <m:funcPr>
                              <m:ctrlPr>
                                <a:rPr lang="en-ZA" i="1" dirty="0" smtClean="0">
                                  <a:latin typeface="Cambria Math" panose="02040503050406030204" pitchFamily="18" charset="0"/>
                                  <a:cs typeface="Arial" panose="020B0604020202020204" pitchFamily="34" charset="0"/>
                                </a:rPr>
                              </m:ctrlPr>
                            </m:funcPr>
                            <m:fName>
                              <m:r>
                                <m:rPr>
                                  <m:sty m:val="p"/>
                                </m:rPr>
                                <a:rPr lang="en-ZA" i="0" dirty="0">
                                  <a:latin typeface="Cambria Math" panose="02040503050406030204" pitchFamily="18" charset="0"/>
                                  <a:cs typeface="Arial" panose="020B0604020202020204" pitchFamily="34" charset="0"/>
                                </a:rPr>
                                <m:t>sin</m:t>
                              </m:r>
                            </m:fName>
                            <m:e>
                              <m:d>
                                <m:dPr>
                                  <m:ctrlPr>
                                    <a:rPr lang="en-ZA" i="1" dirty="0">
                                      <a:latin typeface="Cambria Math" panose="02040503050406030204" pitchFamily="18" charset="0"/>
                                      <a:cs typeface="Arial" panose="020B0604020202020204" pitchFamily="34" charset="0"/>
                                    </a:rPr>
                                  </m:ctrlPr>
                                </m:dPr>
                                <m:e>
                                  <m:r>
                                    <a:rPr lang="en-ZA" i="1" dirty="0">
                                      <a:latin typeface="Cambria Math" panose="02040503050406030204" pitchFamily="18" charset="0"/>
                                      <a:cs typeface="Arial" panose="020B0604020202020204" pitchFamily="34" charset="0"/>
                                    </a:rPr>
                                    <m:t>90° + </m:t>
                                  </m:r>
                                  <m:r>
                                    <a:rPr lang="el-GR" i="1" dirty="0">
                                      <a:latin typeface="Cambria Math" panose="02040503050406030204" pitchFamily="18" charset="0"/>
                                      <a:cs typeface="Arial" panose="020B0604020202020204" pitchFamily="34" charset="0"/>
                                    </a:rPr>
                                    <m:t>𝛼</m:t>
                                  </m:r>
                                </m:e>
                              </m:d>
                            </m:e>
                          </m:func>
                        </m:num>
                        <m:den>
                          <m:func>
                            <m:funcPr>
                              <m:ctrlPr>
                                <a:rPr lang="en-ZA" i="1" dirty="0">
                                  <a:latin typeface="Cambria Math" panose="02040503050406030204" pitchFamily="18" charset="0"/>
                                  <a:cs typeface="Arial" panose="020B0604020202020204" pitchFamily="34" charset="0"/>
                                </a:rPr>
                              </m:ctrlPr>
                            </m:funcPr>
                            <m:fName>
                              <m:r>
                                <m:rPr>
                                  <m:sty m:val="p"/>
                                </m:rPr>
                                <a:rPr lang="en-ZA" i="0" dirty="0">
                                  <a:latin typeface="Cambria Math" panose="02040503050406030204" pitchFamily="18" charset="0"/>
                                  <a:cs typeface="Arial" panose="020B0604020202020204" pitchFamily="34" charset="0"/>
                                </a:rPr>
                                <m:t>cos</m:t>
                              </m:r>
                            </m:fName>
                            <m:e>
                              <m:d>
                                <m:dPr>
                                  <m:ctrlPr>
                                    <a:rPr lang="en-ZA" i="1" dirty="0">
                                      <a:latin typeface="Cambria Math" panose="02040503050406030204" pitchFamily="18" charset="0"/>
                                      <a:cs typeface="Arial" panose="020B0604020202020204" pitchFamily="34" charset="0"/>
                                    </a:rPr>
                                  </m:ctrlPr>
                                </m:dPr>
                                <m:e>
                                  <m:r>
                                    <a:rPr lang="en-ZA" i="1" dirty="0">
                                      <a:latin typeface="Cambria Math" panose="02040503050406030204" pitchFamily="18" charset="0"/>
                                      <a:cs typeface="Arial" panose="020B0604020202020204" pitchFamily="34" charset="0"/>
                                    </a:rPr>
                                    <m:t>90° + </m:t>
                                  </m:r>
                                  <m:r>
                                    <a:rPr lang="el-GR" i="1" dirty="0">
                                      <a:latin typeface="Cambria Math" panose="02040503050406030204" pitchFamily="18" charset="0"/>
                                      <a:cs typeface="Arial" panose="020B0604020202020204" pitchFamily="34" charset="0"/>
                                    </a:rPr>
                                    <m:t>𝛼</m:t>
                                  </m:r>
                                </m:e>
                              </m:d>
                            </m:e>
                          </m:func>
                          <m:r>
                            <a:rPr lang="el-GR" i="1" dirty="0">
                              <a:latin typeface="Cambria Math" panose="02040503050406030204" pitchFamily="18" charset="0"/>
                              <a:cs typeface="Arial" panose="020B0604020202020204" pitchFamily="34" charset="0"/>
                            </a:rPr>
                            <m:t> </m:t>
                          </m:r>
                        </m:den>
                      </m:f>
                      <m:r>
                        <a:rPr lang="el-GR" i="1" dirty="0">
                          <a:latin typeface="Cambria Math" panose="02040503050406030204" pitchFamily="18" charset="0"/>
                          <a:cs typeface="Arial" panose="020B0604020202020204" pitchFamily="34" charset="0"/>
                        </a:rPr>
                        <m:t> =</m:t>
                      </m:r>
                      <m:f>
                        <m:fPr>
                          <m:ctrlPr>
                            <a:rPr lang="en-GB" b="0" i="1" dirty="0" smtClean="0">
                              <a:latin typeface="Cambria Math" panose="02040503050406030204" pitchFamily="18" charset="0"/>
                              <a:cs typeface="Arial" panose="020B0604020202020204" pitchFamily="34" charset="0"/>
                            </a:rPr>
                          </m:ctrlPr>
                        </m:fPr>
                        <m:num>
                          <m:r>
                            <m:rPr>
                              <m:sty m:val="p"/>
                            </m:rPr>
                            <a:rPr lang="en-ZA" i="1" dirty="0">
                              <a:latin typeface="Cambria Math" panose="02040503050406030204" pitchFamily="18" charset="0"/>
                              <a:cs typeface="Arial" panose="020B0604020202020204" pitchFamily="34" charset="0"/>
                            </a:rPr>
                            <m:t>sin</m:t>
                          </m:r>
                          <m:r>
                            <a:rPr lang="en-ZA" i="1" dirty="0">
                              <a:latin typeface="Cambria Math" panose="02040503050406030204" pitchFamily="18" charset="0"/>
                              <a:cs typeface="Arial" panose="020B0604020202020204" pitchFamily="34" charset="0"/>
                            </a:rPr>
                            <m:t>90°.</m:t>
                          </m:r>
                          <m:r>
                            <m:rPr>
                              <m:sty m:val="p"/>
                            </m:rPr>
                            <a:rPr lang="en-ZA" i="1" dirty="0">
                              <a:latin typeface="Cambria Math" panose="02040503050406030204" pitchFamily="18" charset="0"/>
                              <a:cs typeface="Arial" panose="020B0604020202020204" pitchFamily="34" charset="0"/>
                            </a:rPr>
                            <m:t>cos</m:t>
                          </m:r>
                          <m:r>
                            <a:rPr lang="el-GR" i="1" dirty="0">
                              <a:latin typeface="Cambria Math" panose="02040503050406030204" pitchFamily="18" charset="0"/>
                              <a:cs typeface="Arial" panose="020B0604020202020204" pitchFamily="34" charset="0"/>
                            </a:rPr>
                            <m:t>𝛼</m:t>
                          </m:r>
                          <m:r>
                            <a:rPr lang="el-GR" i="1" dirty="0">
                              <a:latin typeface="Cambria Math" panose="02040503050406030204" pitchFamily="18" charset="0"/>
                              <a:cs typeface="Arial" panose="020B0604020202020204" pitchFamily="34" charset="0"/>
                            </a:rPr>
                            <m:t> + </m:t>
                          </m:r>
                          <m:r>
                            <m:rPr>
                              <m:sty m:val="p"/>
                            </m:rPr>
                            <a:rPr lang="en-ZA" i="1" dirty="0">
                              <a:latin typeface="Cambria Math" panose="02040503050406030204" pitchFamily="18" charset="0"/>
                              <a:cs typeface="Arial" panose="020B0604020202020204" pitchFamily="34" charset="0"/>
                            </a:rPr>
                            <m:t>sin</m:t>
                          </m:r>
                          <m:r>
                            <a:rPr lang="el-GR" i="1" dirty="0">
                              <a:latin typeface="Cambria Math" panose="02040503050406030204" pitchFamily="18" charset="0"/>
                              <a:cs typeface="Arial" panose="020B0604020202020204" pitchFamily="34" charset="0"/>
                            </a:rPr>
                            <m:t>𝛼</m:t>
                          </m:r>
                          <m:r>
                            <a:rPr lang="el-GR" i="1" dirty="0">
                              <a:latin typeface="Cambria Math" panose="02040503050406030204" pitchFamily="18" charset="0"/>
                              <a:cs typeface="Arial" panose="020B0604020202020204" pitchFamily="34" charset="0"/>
                            </a:rPr>
                            <m:t>.</m:t>
                          </m:r>
                          <m:r>
                            <m:rPr>
                              <m:sty m:val="p"/>
                            </m:rPr>
                            <a:rPr lang="en-ZA" i="1" dirty="0">
                              <a:latin typeface="Cambria Math" panose="02040503050406030204" pitchFamily="18" charset="0"/>
                              <a:cs typeface="Arial" panose="020B0604020202020204" pitchFamily="34" charset="0"/>
                            </a:rPr>
                            <m:t>cos</m:t>
                          </m:r>
                          <m:r>
                            <a:rPr lang="en-ZA" i="1" dirty="0">
                              <a:latin typeface="Cambria Math" panose="02040503050406030204" pitchFamily="18" charset="0"/>
                              <a:cs typeface="Arial" panose="020B0604020202020204" pitchFamily="34" charset="0"/>
                            </a:rPr>
                            <m:t>90°</m:t>
                          </m:r>
                        </m:num>
                        <m:den>
                          <m:r>
                            <a:rPr lang="en-ZA" i="1" dirty="0">
                              <a:latin typeface="Cambria Math" panose="02040503050406030204" pitchFamily="18" charset="0"/>
                              <a:cs typeface="Arial" panose="020B0604020202020204" pitchFamily="34" charset="0"/>
                            </a:rPr>
                            <m:t>𝑐𝑜𝑠</m:t>
                          </m:r>
                          <m:r>
                            <a:rPr lang="en-ZA" i="1" dirty="0">
                              <a:latin typeface="Cambria Math" panose="02040503050406030204" pitchFamily="18" charset="0"/>
                              <a:cs typeface="Arial" panose="020B0604020202020204" pitchFamily="34" charset="0"/>
                            </a:rPr>
                            <m:t>90°.</m:t>
                          </m:r>
                          <m:r>
                            <a:rPr lang="en-ZA" i="1" dirty="0">
                              <a:latin typeface="Cambria Math" panose="02040503050406030204" pitchFamily="18" charset="0"/>
                              <a:cs typeface="Arial" panose="020B0604020202020204" pitchFamily="34" charset="0"/>
                            </a:rPr>
                            <m:t>𝑐𝑜𝑠</m:t>
                          </m:r>
                          <m:r>
                            <a:rPr lang="el-GR" i="1" dirty="0">
                              <a:latin typeface="Cambria Math" panose="02040503050406030204" pitchFamily="18" charset="0"/>
                              <a:cs typeface="Arial" panose="020B0604020202020204" pitchFamily="34" charset="0"/>
                            </a:rPr>
                            <m:t>𝛼</m:t>
                          </m:r>
                          <m:r>
                            <a:rPr lang="el-GR" i="1" dirty="0">
                              <a:latin typeface="Cambria Math" panose="02040503050406030204" pitchFamily="18" charset="0"/>
                              <a:cs typeface="Arial" panose="020B0604020202020204" pitchFamily="34" charset="0"/>
                            </a:rPr>
                            <m:t> − </m:t>
                          </m:r>
                          <m:r>
                            <a:rPr lang="en-ZA" i="1" dirty="0">
                              <a:latin typeface="Cambria Math" panose="02040503050406030204" pitchFamily="18" charset="0"/>
                              <a:cs typeface="Arial" panose="020B0604020202020204" pitchFamily="34" charset="0"/>
                            </a:rPr>
                            <m:t>𝑠𝑖𝑛</m:t>
                          </m:r>
                          <m:r>
                            <a:rPr lang="en-ZA" i="1" dirty="0">
                              <a:latin typeface="Cambria Math" panose="02040503050406030204" pitchFamily="18" charset="0"/>
                              <a:cs typeface="Arial" panose="020B0604020202020204" pitchFamily="34" charset="0"/>
                            </a:rPr>
                            <m:t>90°.</m:t>
                          </m:r>
                          <m:r>
                            <a:rPr lang="en-ZA" i="1" dirty="0">
                              <a:latin typeface="Cambria Math" panose="02040503050406030204" pitchFamily="18" charset="0"/>
                              <a:cs typeface="Arial" panose="020B0604020202020204" pitchFamily="34" charset="0"/>
                            </a:rPr>
                            <m:t>𝑠𝑖𝑛</m:t>
                          </m:r>
                          <m:r>
                            <a:rPr lang="el-GR" i="1" dirty="0">
                              <a:latin typeface="Cambria Math" panose="02040503050406030204" pitchFamily="18" charset="0"/>
                              <a:cs typeface="Arial" panose="020B0604020202020204" pitchFamily="34" charset="0"/>
                            </a:rPr>
                            <m:t>𝛼</m:t>
                          </m:r>
                          <m:r>
                            <a:rPr lang="el-GR" i="1" dirty="0">
                              <a:latin typeface="Cambria Math" panose="02040503050406030204" pitchFamily="18" charset="0"/>
                              <a:cs typeface="Arial" panose="020B0604020202020204" pitchFamily="34" charset="0"/>
                            </a:rPr>
                            <m:t>  </m:t>
                          </m:r>
                        </m:den>
                      </m:f>
                      <m:r>
                        <a:rPr lang="en-ZA" i="1" dirty="0">
                          <a:latin typeface="Cambria Math" panose="02040503050406030204" pitchFamily="18" charset="0"/>
                          <a:cs typeface="Arial" panose="020B0604020202020204" pitchFamily="34" charset="0"/>
                        </a:rPr>
                        <m:t> =</m:t>
                      </m:r>
                      <m:f>
                        <m:fPr>
                          <m:ctrlPr>
                            <a:rPr lang="en-GB" b="0" i="1" dirty="0" smtClean="0">
                              <a:latin typeface="Cambria Math" panose="02040503050406030204" pitchFamily="18" charset="0"/>
                              <a:cs typeface="Arial" panose="020B0604020202020204" pitchFamily="34" charset="0"/>
                            </a:rPr>
                          </m:ctrlPr>
                        </m:fPr>
                        <m:num>
                          <m:r>
                            <a:rPr lang="en-ZA" i="1" dirty="0">
                              <a:latin typeface="Cambria Math" panose="02040503050406030204" pitchFamily="18" charset="0"/>
                              <a:cs typeface="Arial" panose="020B0604020202020204" pitchFamily="34" charset="0"/>
                            </a:rPr>
                            <m:t>1.</m:t>
                          </m:r>
                          <m:r>
                            <m:rPr>
                              <m:sty m:val="p"/>
                            </m:rPr>
                            <a:rPr lang="en-ZA" i="1" dirty="0">
                              <a:latin typeface="Cambria Math" panose="02040503050406030204" pitchFamily="18" charset="0"/>
                              <a:cs typeface="Arial" panose="020B0604020202020204" pitchFamily="34" charset="0"/>
                            </a:rPr>
                            <m:t>cos</m:t>
                          </m:r>
                          <m:r>
                            <a:rPr lang="el-GR" i="1" dirty="0">
                              <a:latin typeface="Cambria Math" panose="02040503050406030204" pitchFamily="18" charset="0"/>
                              <a:cs typeface="Arial" panose="020B0604020202020204" pitchFamily="34" charset="0"/>
                            </a:rPr>
                            <m:t>𝛼</m:t>
                          </m:r>
                          <m:r>
                            <a:rPr lang="el-GR" i="1" dirty="0">
                              <a:latin typeface="Cambria Math" panose="02040503050406030204" pitchFamily="18" charset="0"/>
                              <a:cs typeface="Arial" panose="020B0604020202020204" pitchFamily="34" charset="0"/>
                            </a:rPr>
                            <m:t> + </m:t>
                          </m:r>
                          <m:r>
                            <m:rPr>
                              <m:sty m:val="p"/>
                            </m:rPr>
                            <a:rPr lang="en-ZA" i="1" dirty="0">
                              <a:latin typeface="Cambria Math" panose="02040503050406030204" pitchFamily="18" charset="0"/>
                              <a:cs typeface="Arial" panose="020B0604020202020204" pitchFamily="34" charset="0"/>
                            </a:rPr>
                            <m:t>sin</m:t>
                          </m:r>
                          <m:r>
                            <a:rPr lang="el-GR" i="1" dirty="0">
                              <a:latin typeface="Cambria Math" panose="02040503050406030204" pitchFamily="18" charset="0"/>
                              <a:cs typeface="Arial" panose="020B0604020202020204" pitchFamily="34" charset="0"/>
                            </a:rPr>
                            <m:t>𝛼</m:t>
                          </m:r>
                          <m:r>
                            <a:rPr lang="el-GR" i="1" dirty="0">
                              <a:latin typeface="Cambria Math" panose="02040503050406030204" pitchFamily="18" charset="0"/>
                              <a:cs typeface="Arial" panose="020B0604020202020204" pitchFamily="34" charset="0"/>
                            </a:rPr>
                            <m:t>.0</m:t>
                          </m:r>
                        </m:num>
                        <m:den>
                          <m:r>
                            <a:rPr lang="en-ZA" i="1" dirty="0">
                              <a:latin typeface="Cambria Math" panose="02040503050406030204" pitchFamily="18" charset="0"/>
                              <a:cs typeface="Arial" panose="020B0604020202020204" pitchFamily="34" charset="0"/>
                            </a:rPr>
                            <m:t>0.</m:t>
                          </m:r>
                          <m:r>
                            <a:rPr lang="en-ZA" i="1" dirty="0">
                              <a:latin typeface="Cambria Math" panose="02040503050406030204" pitchFamily="18" charset="0"/>
                              <a:cs typeface="Arial" panose="020B0604020202020204" pitchFamily="34" charset="0"/>
                            </a:rPr>
                            <m:t>𝑐𝑜𝑠</m:t>
                          </m:r>
                          <m:r>
                            <a:rPr lang="el-GR" i="1" dirty="0">
                              <a:latin typeface="Cambria Math" panose="02040503050406030204" pitchFamily="18" charset="0"/>
                              <a:cs typeface="Arial" panose="020B0604020202020204" pitchFamily="34" charset="0"/>
                            </a:rPr>
                            <m:t>𝛼</m:t>
                          </m:r>
                          <m:r>
                            <a:rPr lang="el-GR" i="1" dirty="0">
                              <a:latin typeface="Cambria Math" panose="02040503050406030204" pitchFamily="18" charset="0"/>
                              <a:cs typeface="Arial" panose="020B0604020202020204" pitchFamily="34" charset="0"/>
                            </a:rPr>
                            <m:t> − 1.</m:t>
                          </m:r>
                          <m:r>
                            <a:rPr lang="en-ZA" i="1" dirty="0">
                              <a:latin typeface="Cambria Math" panose="02040503050406030204" pitchFamily="18" charset="0"/>
                              <a:cs typeface="Arial" panose="020B0604020202020204" pitchFamily="34" charset="0"/>
                            </a:rPr>
                            <m:t>𝑠𝑖𝑛</m:t>
                          </m:r>
                          <m:r>
                            <a:rPr lang="el-GR" i="1" dirty="0">
                              <a:latin typeface="Cambria Math" panose="02040503050406030204" pitchFamily="18" charset="0"/>
                              <a:cs typeface="Arial" panose="020B0604020202020204" pitchFamily="34" charset="0"/>
                            </a:rPr>
                            <m:t>𝛼</m:t>
                          </m:r>
                          <m:r>
                            <a:rPr lang="el-GR" i="1" dirty="0">
                              <a:latin typeface="Cambria Math" panose="02040503050406030204" pitchFamily="18" charset="0"/>
                              <a:cs typeface="Arial" panose="020B0604020202020204" pitchFamily="34" charset="0"/>
                            </a:rPr>
                            <m:t>  </m:t>
                          </m:r>
                        </m:den>
                      </m:f>
                      <m:r>
                        <a:rPr lang="el-GR" i="1" dirty="0">
                          <a:latin typeface="Cambria Math" panose="02040503050406030204" pitchFamily="18" charset="0"/>
                          <a:cs typeface="Arial" panose="020B0604020202020204" pitchFamily="34" charset="0"/>
                        </a:rPr>
                        <m:t> = –</m:t>
                      </m:r>
                      <m:f>
                        <m:fPr>
                          <m:ctrlPr>
                            <a:rPr lang="en-GB" b="0" i="1" dirty="0" smtClean="0">
                              <a:latin typeface="Cambria Math" panose="02040503050406030204" pitchFamily="18" charset="0"/>
                              <a:cs typeface="Arial" panose="020B0604020202020204" pitchFamily="34" charset="0"/>
                            </a:rPr>
                          </m:ctrlPr>
                        </m:fPr>
                        <m:num>
                          <m:r>
                            <m:rPr>
                              <m:sty m:val="p"/>
                            </m:rPr>
                            <a:rPr lang="en-ZA" i="1" dirty="0">
                              <a:latin typeface="Cambria Math" panose="02040503050406030204" pitchFamily="18" charset="0"/>
                              <a:cs typeface="Arial" panose="020B0604020202020204" pitchFamily="34" charset="0"/>
                            </a:rPr>
                            <m:t>cos</m:t>
                          </m:r>
                          <m:r>
                            <a:rPr lang="el-GR" i="1" dirty="0">
                              <a:latin typeface="Cambria Math" panose="02040503050406030204" pitchFamily="18" charset="0"/>
                              <a:cs typeface="Arial" panose="020B0604020202020204" pitchFamily="34" charset="0"/>
                            </a:rPr>
                            <m:t>𝛼</m:t>
                          </m:r>
                        </m:num>
                        <m:den>
                          <m:r>
                            <a:rPr lang="en-GB" b="0" i="1" dirty="0" smtClean="0">
                              <a:latin typeface="Cambria Math" panose="02040503050406030204" pitchFamily="18" charset="0"/>
                              <a:cs typeface="Arial" panose="020B0604020202020204" pitchFamily="34" charset="0"/>
                            </a:rPr>
                            <m:t>𝑠𝑖𝑛</m:t>
                          </m:r>
                          <m:r>
                            <a:rPr lang="en-GB" b="0" i="1" dirty="0" smtClean="0">
                              <a:latin typeface="Cambria Math" panose="02040503050406030204" pitchFamily="18" charset="0"/>
                              <a:cs typeface="Arial" panose="020B0604020202020204" pitchFamily="34" charset="0"/>
                            </a:rPr>
                            <m:t>𝛼</m:t>
                          </m:r>
                        </m:den>
                      </m:f>
                      <m:r>
                        <a:rPr lang="el-GR" i="1" dirty="0">
                          <a:latin typeface="Cambria Math" panose="02040503050406030204" pitchFamily="18" charset="0"/>
                          <a:cs typeface="Arial" panose="020B0604020202020204" pitchFamily="34" charset="0"/>
                        </a:rPr>
                        <m:t> </m:t>
                      </m:r>
                    </m:oMath>
                  </m:oMathPara>
                </a14:m>
                <a:endParaRPr lang="el-GR" dirty="0">
                  <a:cs typeface="Arial" panose="020B0604020202020204" pitchFamily="34" charset="0"/>
                </a:endParaRPr>
              </a:p>
              <a:p>
                <a:pPr>
                  <a:lnSpc>
                    <a:spcPct val="150000"/>
                  </a:lnSpc>
                </a:pPr>
                <a:endParaRPr lang="el-GR" dirty="0">
                  <a:cs typeface="Arial" panose="020B0604020202020204" pitchFamily="34" charset="0"/>
                </a:endParaRPr>
              </a:p>
              <a:p>
                <a:pPr>
                  <a:lnSpc>
                    <a:spcPct val="150000"/>
                  </a:lnSpc>
                </a:pPr>
                <a:endParaRPr lang="el-GR" sz="2400" dirty="0">
                  <a:latin typeface="Arial" panose="020B0604020202020204" pitchFamily="34" charset="0"/>
                  <a:cs typeface="Arial" panose="020B0604020202020204" pitchFamily="34" charset="0"/>
                </a:endParaRPr>
              </a:p>
            </p:txBody>
          </p:sp>
        </mc:Choice>
        <mc:Fallback>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936014"/>
              </a:xfrm>
              <a:prstGeom prst="rect">
                <a:avLst/>
              </a:prstGeom>
              <a:blipFill>
                <a:blip r:embed="rId3"/>
                <a:stretch>
                  <a:fillRect l="-863"/>
                </a:stretch>
              </a:blipFill>
            </p:spPr>
            <p:txBody>
              <a:bodyPr/>
              <a:lstStyle/>
              <a:p>
                <a:r>
                  <a:rPr lang="en-ZA">
                    <a:noFill/>
                  </a:rPr>
                  <a:t> </a:t>
                </a:r>
              </a:p>
            </p:txBody>
          </p:sp>
        </mc:Fallback>
      </mc:AlternateContent>
    </p:spTree>
    <p:extLst>
      <p:ext uri="{BB962C8B-B14F-4D97-AF65-F5344CB8AC3E}">
        <p14:creationId xmlns:p14="http://schemas.microsoft.com/office/powerpoint/2010/main" val="814778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Complex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ADDITION, SUBTRACTION, MULTIPLICATION OF COMPLEX NUMBERS</a:t>
            </a:r>
          </a:p>
          <a:p>
            <a:pPr>
              <a:lnSpc>
                <a:spcPct val="150000"/>
              </a:lnSpc>
            </a:pPr>
            <a:r>
              <a:rPr lang="en-ZA" sz="2400" dirty="0">
                <a:latin typeface="Arial" panose="020B0604020202020204" pitchFamily="34" charset="0"/>
                <a:cs typeface="Arial" panose="020B0604020202020204" pitchFamily="34" charset="0"/>
              </a:rPr>
              <a:t>When adding or subtracting terms in algebra, you add or subtract like terms. The same rule applies when you add or subtract complex numbers. To add or subtract complex numbers you can treat </a:t>
            </a:r>
            <a:r>
              <a:rPr lang="en-ZA" sz="2400" i="1" dirty="0" err="1">
                <a:latin typeface="Arial" panose="020B0604020202020204" pitchFamily="34" charset="0"/>
                <a:cs typeface="Arial" panose="020B0604020202020204" pitchFamily="34" charset="0"/>
              </a:rPr>
              <a:t>i</a:t>
            </a:r>
            <a:r>
              <a:rPr lang="en-ZA" sz="2400" dirty="0">
                <a:latin typeface="Arial" panose="020B0604020202020204" pitchFamily="34" charset="0"/>
                <a:cs typeface="Arial" panose="020B0604020202020204" pitchFamily="34" charset="0"/>
              </a:rPr>
              <a:t> as you would treat a variable. </a:t>
            </a:r>
          </a:p>
          <a:p>
            <a:pPr>
              <a:lnSpc>
                <a:spcPct val="150000"/>
              </a:lnSpc>
            </a:pPr>
            <a:r>
              <a:rPr lang="en-ZA" sz="2400" dirty="0">
                <a:latin typeface="Arial" panose="020B0604020202020204" pitchFamily="34" charset="0"/>
                <a:cs typeface="Arial" panose="020B0604020202020204" pitchFamily="34" charset="0"/>
              </a:rPr>
              <a:t>O multiply: Each part of the first complex number gets multiplied by each part of the second complex number.</a:t>
            </a:r>
          </a:p>
        </p:txBody>
      </p:sp>
    </p:spTree>
    <p:extLst>
      <p:ext uri="{BB962C8B-B14F-4D97-AF65-F5344CB8AC3E}">
        <p14:creationId xmlns:p14="http://schemas.microsoft.com/office/powerpoint/2010/main" val="4077673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88907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DOUBLE ANGLE IDENTITIES</a:t>
                </a:r>
              </a:p>
              <a:p>
                <a:pPr>
                  <a:lnSpc>
                    <a:spcPct val="150000"/>
                  </a:lnSpc>
                </a:pPr>
                <a:r>
                  <a:rPr lang="en-ZA" sz="2400" dirty="0">
                    <a:latin typeface="Arial" panose="020B0604020202020204" pitchFamily="34" charset="0"/>
                    <a:cs typeface="Arial" panose="020B0604020202020204" pitchFamily="34" charset="0"/>
                  </a:rPr>
                  <a:t>From the compound angle identity </a:t>
                </a:r>
                <a14:m>
                  <m:oMath xmlns:m="http://schemas.openxmlformats.org/officeDocument/2006/math">
                    <m:r>
                      <m:rPr>
                        <m:sty m:val="p"/>
                      </m:rPr>
                      <a:rPr lang="en-ZA" sz="2400" i="1" dirty="0" smtClean="0">
                        <a:latin typeface="Cambria Math" panose="02040503050406030204" pitchFamily="18" charset="0"/>
                        <a:cs typeface="Arial" panose="020B0604020202020204" pitchFamily="34" charset="0"/>
                      </a:rPr>
                      <m:t>sin</m:t>
                    </m:r>
                    <m:r>
                      <a:rPr lang="en-ZA" sz="2400" i="1" dirty="0" smtClean="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r>
                      <a:rPr lang="el-GR" sz="2400" i="1" dirty="0">
                        <a:latin typeface="Cambria Math" panose="02040503050406030204" pitchFamily="18" charset="0"/>
                        <a:cs typeface="Arial" panose="020B0604020202020204" pitchFamily="34" charset="0"/>
                      </a:rPr>
                      <m:t>𝛽</m:t>
                    </m:r>
                    <m:r>
                      <a:rPr lang="el-GR" sz="2400" i="1" dirty="0">
                        <a:latin typeface="Cambria Math" panose="02040503050406030204" pitchFamily="18" charset="0"/>
                        <a:cs typeface="Arial" panose="020B0604020202020204" pitchFamily="34" charset="0"/>
                      </a:rPr>
                      <m:t>) = </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𝛽</m:t>
                    </m:r>
                    <m:r>
                      <a:rPr lang="el-GR" sz="2400" i="1" dirty="0">
                        <a:latin typeface="Cambria Math" panose="02040503050406030204" pitchFamily="18" charset="0"/>
                        <a:cs typeface="Arial" panose="020B0604020202020204" pitchFamily="34" charset="0"/>
                      </a:rPr>
                      <m:t> + </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𝛽</m:t>
                    </m:r>
                    <m:r>
                      <a:rPr lang="el-GR" sz="2400" i="1" dirty="0">
                        <a:latin typeface="Cambria Math" panose="02040503050406030204" pitchFamily="18" charset="0"/>
                        <a:cs typeface="Arial" panose="020B0604020202020204" pitchFamily="34" charset="0"/>
                      </a:rPr>
                      <m:t>.</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⁡2</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2</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m:t>
                    </m:r>
                  </m:oMath>
                </a14:m>
                <a:endParaRPr lang="el-GR"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Therefore: </a:t>
                </a:r>
              </a:p>
              <a:p>
                <a:pPr>
                  <a:lnSpc>
                    <a:spcPct val="150000"/>
                  </a:lnSpc>
                </a:pPr>
                <a14:m>
                  <m:oMathPara xmlns:m="http://schemas.openxmlformats.org/officeDocument/2006/math">
                    <m:oMathParaPr>
                      <m:jc m:val="centerGroup"/>
                    </m:oMathParaPr>
                    <m:oMath xmlns:m="http://schemas.openxmlformats.org/officeDocument/2006/math">
                      <m:r>
                        <a:rPr lang="en-ZA" sz="2400" i="1">
                          <a:latin typeface="Cambria Math" panose="02040503050406030204" pitchFamily="18" charset="0"/>
                          <a:cs typeface="Arial" panose="020B0604020202020204" pitchFamily="34" charset="0"/>
                        </a:rPr>
                        <m:t>𝑠𝑖𝑛</m:t>
                      </m:r>
                      <m:r>
                        <a:rPr lang="en-ZA" sz="2400" i="1">
                          <a:latin typeface="Cambria Math" panose="02040503050406030204" pitchFamily="18" charset="0"/>
                          <a:cs typeface="Arial" panose="020B0604020202020204" pitchFamily="34" charset="0"/>
                        </a:rPr>
                        <m:t> 2</m:t>
                      </m:r>
                      <m:r>
                        <a:rPr lang="el-GR" sz="2400" i="1">
                          <a:latin typeface="Cambria Math" panose="02040503050406030204" pitchFamily="18" charset="0"/>
                          <a:cs typeface="Arial" panose="020B0604020202020204" pitchFamily="34" charset="0"/>
                        </a:rPr>
                        <m:t>𝛼</m:t>
                      </m:r>
                      <m:r>
                        <a:rPr lang="el-GR" sz="2400" i="1">
                          <a:latin typeface="Cambria Math" panose="02040503050406030204" pitchFamily="18" charset="0"/>
                          <a:cs typeface="Arial" panose="020B0604020202020204" pitchFamily="34" charset="0"/>
                        </a:rPr>
                        <m:t> = 2</m:t>
                      </m:r>
                      <m:r>
                        <a:rPr lang="en-ZA" sz="2400" i="1">
                          <a:latin typeface="Cambria Math" panose="02040503050406030204" pitchFamily="18" charset="0"/>
                          <a:cs typeface="Arial" panose="020B0604020202020204" pitchFamily="34" charset="0"/>
                        </a:rPr>
                        <m:t>𝑠𝑖𝑛</m:t>
                      </m:r>
                      <m:r>
                        <a:rPr lang="en-ZA" sz="2400" i="1">
                          <a:latin typeface="Cambria Math" panose="02040503050406030204" pitchFamily="18" charset="0"/>
                          <a:cs typeface="Arial" panose="020B0604020202020204" pitchFamily="34" charset="0"/>
                        </a:rPr>
                        <m:t> </m:t>
                      </m:r>
                      <m:r>
                        <a:rPr lang="el-GR" sz="2400" i="1">
                          <a:latin typeface="Cambria Math" panose="02040503050406030204" pitchFamily="18" charset="0"/>
                          <a:cs typeface="Arial" panose="020B0604020202020204" pitchFamily="34" charset="0"/>
                        </a:rPr>
                        <m:t>𝛼</m:t>
                      </m:r>
                      <m:r>
                        <a:rPr lang="el-GR" sz="2400" i="1">
                          <a:latin typeface="Cambria Math" panose="02040503050406030204" pitchFamily="18" charset="0"/>
                          <a:cs typeface="Arial" panose="020B0604020202020204" pitchFamily="34" charset="0"/>
                        </a:rPr>
                        <m:t>.</m:t>
                      </m:r>
                      <m:r>
                        <a:rPr lang="en-ZA" sz="2400" i="1">
                          <a:latin typeface="Cambria Math" panose="02040503050406030204" pitchFamily="18" charset="0"/>
                          <a:cs typeface="Arial" panose="020B0604020202020204" pitchFamily="34" charset="0"/>
                        </a:rPr>
                        <m:t>𝑐𝑜𝑠</m:t>
                      </m:r>
                      <m:r>
                        <a:rPr lang="en-ZA" sz="2400" i="1">
                          <a:latin typeface="Cambria Math" panose="02040503050406030204" pitchFamily="18" charset="0"/>
                          <a:cs typeface="Arial" panose="020B0604020202020204" pitchFamily="34" charset="0"/>
                        </a:rPr>
                        <m:t> </m:t>
                      </m:r>
                      <m:r>
                        <a:rPr lang="el-GR" sz="2400" i="1">
                          <a:latin typeface="Cambria Math" panose="02040503050406030204" pitchFamily="18" charset="0"/>
                          <a:cs typeface="Arial" panose="020B0604020202020204" pitchFamily="34" charset="0"/>
                        </a:rPr>
                        <m:t>𝛼</m:t>
                      </m:r>
                      <m:r>
                        <a:rPr lang="el-GR" sz="2400" i="1">
                          <a:latin typeface="Cambria Math" panose="02040503050406030204" pitchFamily="18" charset="0"/>
                          <a:cs typeface="Arial" panose="020B0604020202020204" pitchFamily="34" charset="0"/>
                        </a:rPr>
                        <m:t> </m:t>
                      </m:r>
                    </m:oMath>
                  </m:oMathPara>
                </a14:m>
                <a:endParaRPr lang="en-ZA" sz="2400" dirty="0">
                  <a:latin typeface="Arial" panose="020B0604020202020204" pitchFamily="34" charset="0"/>
                  <a:cs typeface="Arial" panose="020B0604020202020204" pitchFamily="34" charset="0"/>
                </a:endParaRPr>
              </a:p>
              <a:p>
                <a:pPr>
                  <a:lnSpc>
                    <a:spcPct val="150000"/>
                  </a:lnSpc>
                </a:pPr>
                <a:endParaRPr lang="en-ZA"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889078"/>
              </a:xfrm>
              <a:prstGeom prst="rect">
                <a:avLst/>
              </a:prstGeom>
              <a:blipFill>
                <a:blip r:embed="rId3"/>
                <a:stretch>
                  <a:fillRect l="-958"/>
                </a:stretch>
              </a:blipFill>
            </p:spPr>
            <p:txBody>
              <a:bodyPr/>
              <a:lstStyle/>
              <a:p>
                <a:r>
                  <a:rPr lang="en-GB">
                    <a:noFill/>
                  </a:rPr>
                  <a:t> </a:t>
                </a:r>
              </a:p>
            </p:txBody>
          </p:sp>
        </mc:Fallback>
      </mc:AlternateContent>
    </p:spTree>
    <p:extLst>
      <p:ext uri="{BB962C8B-B14F-4D97-AF65-F5344CB8AC3E}">
        <p14:creationId xmlns:p14="http://schemas.microsoft.com/office/powerpoint/2010/main" val="8769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7617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DOUBLE ANGLE IDENTITIES (CONT)</a:t>
                </a:r>
              </a:p>
              <a:p>
                <a:pPr>
                  <a:lnSpc>
                    <a:spcPct val="150000"/>
                  </a:lnSpc>
                </a:pPr>
                <a:r>
                  <a:rPr lang="en-ZA" sz="2400" dirty="0">
                    <a:latin typeface="Arial" panose="020B0604020202020204" pitchFamily="34" charset="0"/>
                    <a:cs typeface="Arial" panose="020B0604020202020204" pitchFamily="34" charset="0"/>
                  </a:rPr>
                  <a:t>From the compound angle identity</a:t>
                </a:r>
                <a14:m>
                  <m:oMath xmlns:m="http://schemas.openxmlformats.org/officeDocument/2006/math">
                    <m:func>
                      <m:funcPr>
                        <m:ctrlPr>
                          <a:rPr lang="en-ZA" sz="2400" i="1" dirty="0" smtClean="0">
                            <a:latin typeface="Cambria Math" panose="02040503050406030204" pitchFamily="18" charset="0"/>
                            <a:cs typeface="Arial" panose="020B0604020202020204" pitchFamily="34" charset="0"/>
                          </a:rPr>
                        </m:ctrlPr>
                      </m:funcPr>
                      <m:fName>
                        <m:r>
                          <m:rPr>
                            <m:sty m:val="p"/>
                          </m:rPr>
                          <a:rPr lang="en-ZA" sz="2400" i="0" dirty="0" smtClean="0">
                            <a:latin typeface="Cambria Math" panose="02040503050406030204" pitchFamily="18" charset="0"/>
                            <a:cs typeface="Arial" panose="020B0604020202020204" pitchFamily="34" charset="0"/>
                          </a:rPr>
                          <m:t>cos</m:t>
                        </m:r>
                      </m:fName>
                      <m:e>
                        <m:d>
                          <m:dPr>
                            <m:ctrlPr>
                              <a:rPr lang="en-ZA" sz="2400" i="1" dirty="0" smtClean="0">
                                <a:latin typeface="Cambria Math" panose="02040503050406030204" pitchFamily="18" charset="0"/>
                                <a:cs typeface="Arial" panose="020B0604020202020204" pitchFamily="34" charset="0"/>
                              </a:rPr>
                            </m:ctrlPr>
                          </m:dPr>
                          <m:e>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r>
                              <a:rPr lang="el-GR" sz="2400" i="1" dirty="0">
                                <a:latin typeface="Cambria Math" panose="02040503050406030204" pitchFamily="18" charset="0"/>
                                <a:cs typeface="Arial" panose="020B0604020202020204" pitchFamily="34" charset="0"/>
                              </a:rPr>
                              <m:t>𝛽</m:t>
                            </m:r>
                          </m:e>
                        </m:d>
                      </m:e>
                    </m:func>
                    <m:r>
                      <a:rPr lang="el-GR" sz="2400" i="1" dirty="0">
                        <a:latin typeface="Cambria Math" panose="02040503050406030204" pitchFamily="18" charset="0"/>
                        <a:cs typeface="Arial" panose="020B0604020202020204" pitchFamily="34" charset="0"/>
                      </a:rPr>
                      <m:t>=</m:t>
                    </m:r>
                    <m:func>
                      <m:funcPr>
                        <m:ctrlPr>
                          <a:rPr lang="en-ZA" sz="2400" i="1" dirty="0">
                            <a:latin typeface="Cambria Math" panose="02040503050406030204" pitchFamily="18" charset="0"/>
                            <a:cs typeface="Arial" panose="020B0604020202020204" pitchFamily="34" charset="0"/>
                          </a:rPr>
                        </m:ctrlPr>
                      </m:funcPr>
                      <m:fName>
                        <m:r>
                          <m:rPr>
                            <m:sty m:val="p"/>
                          </m:rPr>
                          <a:rPr lang="en-ZA" sz="2400" i="0" dirty="0">
                            <a:latin typeface="Cambria Math" panose="02040503050406030204" pitchFamily="18" charset="0"/>
                            <a:cs typeface="Arial" panose="020B0604020202020204" pitchFamily="34" charset="0"/>
                          </a:rPr>
                          <m:t>cos</m:t>
                        </m:r>
                      </m:fName>
                      <m:e>
                        <m:r>
                          <a:rPr lang="el-GR" sz="2400" i="1" dirty="0">
                            <a:latin typeface="Cambria Math" panose="02040503050406030204" pitchFamily="18" charset="0"/>
                            <a:cs typeface="Arial" panose="020B0604020202020204" pitchFamily="34" charset="0"/>
                          </a:rPr>
                          <m:t>𝛼</m:t>
                        </m:r>
                      </m:e>
                    </m:func>
                    <m:r>
                      <a:rPr lang="el-GR" sz="2400" i="1" dirty="0">
                        <a:latin typeface="Cambria Math" panose="02040503050406030204" pitchFamily="18" charset="0"/>
                        <a:cs typeface="Arial" panose="020B0604020202020204" pitchFamily="34" charset="0"/>
                      </a:rPr>
                      <m:t>.</m:t>
                    </m:r>
                    <m:func>
                      <m:funcPr>
                        <m:ctrlPr>
                          <a:rPr lang="en-ZA" sz="2400" i="1" dirty="0">
                            <a:latin typeface="Cambria Math" panose="02040503050406030204" pitchFamily="18" charset="0"/>
                            <a:cs typeface="Arial" panose="020B0604020202020204" pitchFamily="34" charset="0"/>
                          </a:rPr>
                        </m:ctrlPr>
                      </m:funcPr>
                      <m:fName>
                        <m:r>
                          <m:rPr>
                            <m:sty m:val="p"/>
                          </m:rPr>
                          <a:rPr lang="en-ZA" sz="2400" i="0" dirty="0">
                            <a:latin typeface="Cambria Math" panose="02040503050406030204" pitchFamily="18" charset="0"/>
                            <a:cs typeface="Arial" panose="020B0604020202020204" pitchFamily="34" charset="0"/>
                          </a:rPr>
                          <m:t>cos</m:t>
                        </m:r>
                      </m:fName>
                      <m:e>
                        <m:r>
                          <a:rPr lang="el-GR" sz="2400" i="1" dirty="0">
                            <a:latin typeface="Cambria Math" panose="02040503050406030204" pitchFamily="18" charset="0"/>
                            <a:cs typeface="Arial" panose="020B0604020202020204" pitchFamily="34" charset="0"/>
                          </a:rPr>
                          <m:t>𝛽</m:t>
                        </m:r>
                      </m:e>
                    </m:func>
                    <m:r>
                      <a:rPr lang="el-GR" sz="2400" i="1" dirty="0">
                        <a:latin typeface="Cambria Math" panose="02040503050406030204" pitchFamily="18" charset="0"/>
                        <a:cs typeface="Arial" panose="020B0604020202020204" pitchFamily="34" charset="0"/>
                      </a:rPr>
                      <m:t>−</m:t>
                    </m:r>
                    <m:func>
                      <m:funcPr>
                        <m:ctrlPr>
                          <a:rPr lang="en-ZA" sz="2400" i="1" dirty="0">
                            <a:latin typeface="Cambria Math" panose="02040503050406030204" pitchFamily="18" charset="0"/>
                            <a:cs typeface="Arial" panose="020B0604020202020204" pitchFamily="34" charset="0"/>
                          </a:rPr>
                        </m:ctrlPr>
                      </m:funcPr>
                      <m:fName>
                        <m:r>
                          <m:rPr>
                            <m:sty m:val="p"/>
                          </m:rPr>
                          <a:rPr lang="en-ZA" sz="2400" i="0" dirty="0">
                            <a:latin typeface="Cambria Math" panose="02040503050406030204" pitchFamily="18" charset="0"/>
                            <a:cs typeface="Arial" panose="020B0604020202020204" pitchFamily="34" charset="0"/>
                          </a:rPr>
                          <m:t>sin</m:t>
                        </m:r>
                      </m:fName>
                      <m:e>
                        <m:r>
                          <a:rPr lang="el-GR" sz="2400" i="1" dirty="0">
                            <a:latin typeface="Cambria Math" panose="02040503050406030204" pitchFamily="18" charset="0"/>
                            <a:cs typeface="Arial" panose="020B0604020202020204" pitchFamily="34" charset="0"/>
                          </a:rPr>
                          <m:t>𝛼</m:t>
                        </m:r>
                      </m:e>
                    </m:func>
                    <m:r>
                      <a:rPr lang="el-GR" sz="2400" i="1" dirty="0">
                        <a:latin typeface="Cambria Math" panose="02040503050406030204" pitchFamily="18" charset="0"/>
                        <a:cs typeface="Arial" panose="020B0604020202020204" pitchFamily="34" charset="0"/>
                      </a:rPr>
                      <m:t>.</m:t>
                    </m:r>
                    <m:func>
                      <m:funcPr>
                        <m:ctrlPr>
                          <a:rPr lang="en-ZA" sz="2400" i="1" dirty="0">
                            <a:latin typeface="Cambria Math" panose="02040503050406030204" pitchFamily="18" charset="0"/>
                            <a:cs typeface="Arial" panose="020B0604020202020204" pitchFamily="34" charset="0"/>
                          </a:rPr>
                        </m:ctrlPr>
                      </m:funcPr>
                      <m:fName>
                        <m:r>
                          <m:rPr>
                            <m:sty m:val="p"/>
                          </m:rPr>
                          <a:rPr lang="en-ZA" sz="2400" i="0" dirty="0">
                            <a:latin typeface="Cambria Math" panose="02040503050406030204" pitchFamily="18" charset="0"/>
                            <a:cs typeface="Arial" panose="020B0604020202020204" pitchFamily="34" charset="0"/>
                          </a:rPr>
                          <m:t>sin</m:t>
                        </m:r>
                      </m:fName>
                      <m:e>
                        <m:r>
                          <a:rPr lang="el-GR" sz="2400" i="1" dirty="0">
                            <a:latin typeface="Cambria Math" panose="02040503050406030204" pitchFamily="18" charset="0"/>
                            <a:cs typeface="Arial" panose="020B0604020202020204" pitchFamily="34" charset="0"/>
                          </a:rPr>
                          <m:t>𝛽</m:t>
                        </m:r>
                      </m:e>
                    </m:func>
                    <m:r>
                      <a:rPr lang="el-GR" sz="2400" i="1" dirty="0">
                        <a:latin typeface="Cambria Math" panose="02040503050406030204" pitchFamily="18" charset="0"/>
                        <a:cs typeface="Arial" panose="020B0604020202020204" pitchFamily="34" charset="0"/>
                      </a:rPr>
                      <m:t>,</m:t>
                    </m:r>
                    <m:func>
                      <m:funcPr>
                        <m:ctrlPr>
                          <a:rPr lang="en-GB" sz="2400" b="0" i="1" dirty="0" smtClean="0">
                            <a:latin typeface="Cambria Math" panose="02040503050406030204" pitchFamily="18" charset="0"/>
                            <a:cs typeface="Arial" panose="020B0604020202020204" pitchFamily="34" charset="0"/>
                          </a:rPr>
                        </m:ctrlPr>
                      </m:funcPr>
                      <m:fName>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cos</m:t>
                            </m:r>
                          </m:e>
                          <m:sup>
                            <m:r>
                              <a:rPr lang="en-GB" sz="2400" b="0" i="1" dirty="0" smtClean="0">
                                <a:latin typeface="Cambria Math" panose="02040503050406030204" pitchFamily="18" charset="0"/>
                                <a:cs typeface="Arial" panose="020B0604020202020204" pitchFamily="34" charset="0"/>
                              </a:rPr>
                              <m:t>2</m:t>
                            </m:r>
                          </m:sup>
                        </m:sSup>
                      </m:fName>
                      <m:e>
                        <m:r>
                          <a:rPr lang="en-GB" sz="2400" b="0" i="1" dirty="0" smtClean="0">
                            <a:latin typeface="Cambria Math" panose="02040503050406030204" pitchFamily="18" charset="0"/>
                            <a:cs typeface="Arial" panose="020B0604020202020204" pitchFamily="34" charset="0"/>
                          </a:rPr>
                          <m:t>𝛼</m:t>
                        </m:r>
                      </m:e>
                    </m:func>
                    <m:r>
                      <a:rPr lang="el-GR" sz="2400" i="1" dirty="0">
                        <a:latin typeface="Cambria Math" panose="02040503050406030204" pitchFamily="18" charset="0"/>
                        <a:cs typeface="Arial" panose="020B0604020202020204" pitchFamily="34" charset="0"/>
                      </a:rPr>
                      <m:t> = </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m:t>
                    </m:r>
                    <m:r>
                      <m:rPr>
                        <m:sty m:val="p"/>
                      </m:rPr>
                      <a:rPr lang="en-ZA" sz="2400" i="1" dirty="0">
                        <a:latin typeface="Cambria Math" panose="02040503050406030204" pitchFamily="18" charset="0"/>
                        <a:cs typeface="Arial" panose="020B0604020202020204" pitchFamily="34" charset="0"/>
                      </a:rPr>
                      <m:t>cos</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m:t>
                    </m:r>
                    <m:r>
                      <m:rPr>
                        <m:sty m:val="p"/>
                      </m:rPr>
                      <a:rPr lang="en-ZA" sz="2400" i="1" dirty="0">
                        <a:latin typeface="Cambria Math" panose="02040503050406030204" pitchFamily="18" charset="0"/>
                        <a:cs typeface="Arial" panose="020B0604020202020204" pitchFamily="34" charset="0"/>
                      </a:rPr>
                      <m:t>sin</m:t>
                    </m:r>
                    <m:r>
                      <a:rPr lang="en-ZA" sz="2400" i="1" dirty="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cos</m:t>
                        </m:r>
                      </m:e>
                      <m:sup>
                        <m:r>
                          <a:rPr lang="en-GB" sz="2400" b="0" i="1" dirty="0" smtClean="0">
                            <a:latin typeface="Cambria Math" panose="02040503050406030204" pitchFamily="18" charset="0"/>
                            <a:cs typeface="Arial" panose="020B0604020202020204" pitchFamily="34" charset="0"/>
                          </a:rPr>
                          <m:t>2</m:t>
                        </m:r>
                      </m:sup>
                    </m:sSup>
                    <m:r>
                      <a:rPr lang="en-ZA" sz="2400" i="1" dirty="0">
                        <a:latin typeface="Cambria Math" panose="02040503050406030204" pitchFamily="18" charset="0"/>
                        <a:cs typeface="Arial" panose="020B0604020202020204" pitchFamily="34" charset="0"/>
                      </a:rPr>
                      <m:t> </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sin</m:t>
                        </m:r>
                      </m:e>
                      <m:sup>
                        <m:r>
                          <a:rPr lang="en-GB" sz="2400" b="0" i="1" dirty="0" smtClean="0">
                            <a:latin typeface="Cambria Math" panose="02040503050406030204" pitchFamily="18" charset="0"/>
                            <a:cs typeface="Arial" panose="020B0604020202020204" pitchFamily="34" charset="0"/>
                          </a:rPr>
                          <m:t>2</m:t>
                        </m:r>
                      </m:sup>
                    </m:sSup>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m:t>
                    </m:r>
                  </m:oMath>
                </a14:m>
                <a:endParaRPr lang="el-GR"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Therefore: </a:t>
                </a:r>
              </a:p>
              <a:p>
                <a:pPr>
                  <a:lnSpc>
                    <a:spcPct val="150000"/>
                  </a:lnSpc>
                </a:pPr>
                <a14:m>
                  <m:oMathPara xmlns:m="http://schemas.openxmlformats.org/officeDocument/2006/math">
                    <m:oMathParaPr>
                      <m:jc m:val="centerGroup"/>
                    </m:oMathParaPr>
                    <m:oMath xmlns:m="http://schemas.openxmlformats.org/officeDocument/2006/math">
                      <m:func>
                        <m:funcPr>
                          <m:ctrlPr>
                            <a:rPr lang="en-GB" b="0" i="1" dirty="0" smtClean="0">
                              <a:latin typeface="Cambria Math" panose="02040503050406030204" pitchFamily="18" charset="0"/>
                            </a:rPr>
                          </m:ctrlPr>
                        </m:funcPr>
                        <m:fName>
                          <m:sSup>
                            <m:sSupPr>
                              <m:ctrlPr>
                                <a:rPr lang="en-GB" b="0" i="1" dirty="0" smtClean="0">
                                  <a:latin typeface="Cambria Math" panose="02040503050406030204" pitchFamily="18" charset="0"/>
                                </a:rPr>
                              </m:ctrlPr>
                            </m:sSupPr>
                            <m:e>
                              <m:r>
                                <m:rPr>
                                  <m:sty m:val="p"/>
                                </m:rPr>
                                <a:rPr lang="en-ZA" i="0" dirty="0" smtClean="0">
                                  <a:latin typeface="Cambria Math" panose="02040503050406030204" pitchFamily="18" charset="0"/>
                                </a:rPr>
                                <m:t>cos</m:t>
                              </m:r>
                            </m:e>
                            <m:sup>
                              <m:r>
                                <a:rPr lang="en-GB" b="0" i="1" dirty="0" smtClean="0">
                                  <a:latin typeface="Cambria Math" panose="02040503050406030204" pitchFamily="18" charset="0"/>
                                </a:rPr>
                                <m:t>2</m:t>
                              </m:r>
                            </m:sup>
                          </m:sSup>
                        </m:fName>
                        <m:e>
                          <m:r>
                            <a:rPr lang="en-GB" b="0" i="1" dirty="0" smtClean="0">
                              <a:latin typeface="Cambria Math" panose="02040503050406030204" pitchFamily="18" charset="0"/>
                            </a:rPr>
                            <m:t>𝛼</m:t>
                          </m:r>
                        </m:e>
                      </m:func>
                      <m:r>
                        <a:rPr lang="el-GR" i="1" dirty="0">
                          <a:latin typeface="Cambria Math" panose="02040503050406030204" pitchFamily="18" charset="0"/>
                        </a:rPr>
                        <m:t> = </m:t>
                      </m:r>
                      <m:sSup>
                        <m:sSupPr>
                          <m:ctrlPr>
                            <a:rPr lang="en-GB" b="0" i="1" dirty="0" smtClean="0">
                              <a:latin typeface="Cambria Math" panose="02040503050406030204" pitchFamily="18" charset="0"/>
                            </a:rPr>
                          </m:ctrlPr>
                        </m:sSupPr>
                        <m:e>
                          <m:r>
                            <m:rPr>
                              <m:sty m:val="p"/>
                            </m:rPr>
                            <a:rPr lang="en-ZA" i="0" dirty="0">
                              <a:latin typeface="Cambria Math" panose="02040503050406030204" pitchFamily="18" charset="0"/>
                            </a:rPr>
                            <m:t>cos</m:t>
                          </m:r>
                        </m:e>
                        <m:sup>
                          <m:r>
                            <a:rPr lang="en-ZA" i="1" dirty="0">
                              <a:latin typeface="Cambria Math" panose="02040503050406030204" pitchFamily="18" charset="0"/>
                            </a:rPr>
                            <m:t>2</m:t>
                          </m:r>
                        </m:sup>
                      </m:sSup>
                      <m:r>
                        <a:rPr lang="en-ZA" i="1" dirty="0">
                          <a:latin typeface="Cambria Math" panose="02040503050406030204" pitchFamily="18" charset="0"/>
                        </a:rPr>
                        <m:t> </m:t>
                      </m:r>
                      <m:r>
                        <a:rPr lang="el-GR" i="1" dirty="0">
                          <a:latin typeface="Cambria Math" panose="02040503050406030204" pitchFamily="18" charset="0"/>
                        </a:rPr>
                        <m:t>𝛼</m:t>
                      </m:r>
                      <m:r>
                        <a:rPr lang="el-GR" i="1" dirty="0">
                          <a:latin typeface="Cambria Math" panose="02040503050406030204" pitchFamily="18" charset="0"/>
                        </a:rPr>
                        <m:t> – </m:t>
                      </m:r>
                      <m:sSup>
                        <m:sSupPr>
                          <m:ctrlPr>
                            <a:rPr lang="en-GB" b="0" i="1" dirty="0" smtClean="0">
                              <a:latin typeface="Cambria Math" panose="02040503050406030204" pitchFamily="18" charset="0"/>
                            </a:rPr>
                          </m:ctrlPr>
                        </m:sSupPr>
                        <m:e>
                          <m:r>
                            <m:rPr>
                              <m:sty m:val="p"/>
                            </m:rPr>
                            <a:rPr lang="en-ZA" i="0" dirty="0">
                              <a:latin typeface="Cambria Math" panose="02040503050406030204" pitchFamily="18" charset="0"/>
                            </a:rPr>
                            <m:t>sin</m:t>
                          </m:r>
                        </m:e>
                        <m:sup>
                          <m:r>
                            <a:rPr lang="en-ZA" i="1" dirty="0">
                              <a:latin typeface="Cambria Math" panose="02040503050406030204" pitchFamily="18" charset="0"/>
                            </a:rPr>
                            <m:t>2</m:t>
                          </m:r>
                        </m:sup>
                      </m:sSup>
                      <m:r>
                        <a:rPr lang="en-ZA" i="1" dirty="0">
                          <a:latin typeface="Cambria Math" panose="02040503050406030204" pitchFamily="18" charset="0"/>
                        </a:rPr>
                        <m:t> </m:t>
                      </m:r>
                      <m:r>
                        <a:rPr lang="el-GR" i="1" dirty="0">
                          <a:latin typeface="Cambria Math" panose="02040503050406030204" pitchFamily="18" charset="0"/>
                        </a:rPr>
                        <m:t>𝛼</m:t>
                      </m:r>
                      <m:r>
                        <a:rPr lang="el-GR" i="1" dirty="0">
                          <a:latin typeface="Cambria Math" panose="02040503050406030204" pitchFamily="18" charset="0"/>
                        </a:rPr>
                        <m:t> </m:t>
                      </m:r>
                    </m:oMath>
                  </m:oMathPara>
                </a14:m>
                <a:endParaRPr lang="el-GR" sz="2400" dirty="0"/>
              </a:p>
              <a:p>
                <a:pPr>
                  <a:lnSpc>
                    <a:spcPct val="150000"/>
                  </a:lnSpc>
                </a:pPr>
                <a:endParaRPr lang="en-ZA"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761735"/>
              </a:xfrm>
              <a:prstGeom prst="rect">
                <a:avLst/>
              </a:prstGeom>
              <a:blipFill>
                <a:blip r:embed="rId3"/>
                <a:stretch>
                  <a:fillRect l="-958"/>
                </a:stretch>
              </a:blipFill>
            </p:spPr>
            <p:txBody>
              <a:bodyPr/>
              <a:lstStyle/>
              <a:p>
                <a:r>
                  <a:rPr lang="en-GB">
                    <a:noFill/>
                  </a:rPr>
                  <a:t> </a:t>
                </a:r>
              </a:p>
            </p:txBody>
          </p:sp>
        </mc:Fallback>
      </mc:AlternateContent>
    </p:spTree>
    <p:extLst>
      <p:ext uri="{BB962C8B-B14F-4D97-AF65-F5344CB8AC3E}">
        <p14:creationId xmlns:p14="http://schemas.microsoft.com/office/powerpoint/2010/main" val="1894711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DOUBLE ANGLE IDENTITIES (CONT)</a:t>
                </a:r>
              </a:p>
              <a:p>
                <a:pPr>
                  <a:lnSpc>
                    <a:spcPct val="150000"/>
                  </a:lnSpc>
                </a:pPr>
                <a:r>
                  <a:rPr lang="en-ZA" sz="2400" dirty="0">
                    <a:latin typeface="Arial" panose="020B0604020202020204" pitchFamily="34" charset="0"/>
                    <a:cs typeface="Arial" panose="020B0604020202020204" pitchFamily="34" charset="0"/>
                  </a:rPr>
                  <a:t>…but </a:t>
                </a:r>
                <a14:m>
                  <m:oMath xmlns:m="http://schemas.openxmlformats.org/officeDocument/2006/math">
                    <m:r>
                      <m:rPr>
                        <m:sty m:val="p"/>
                      </m:rPr>
                      <a:rPr lang="en-ZA" sz="2400" i="1" dirty="0" smtClean="0">
                        <a:latin typeface="Cambria Math" panose="02040503050406030204" pitchFamily="18" charset="0"/>
                        <a:cs typeface="Arial" panose="020B0604020202020204" pitchFamily="34" charset="0"/>
                      </a:rPr>
                      <m:t>cos</m:t>
                    </m:r>
                    <m:r>
                      <a:rPr lang="en-ZA" sz="2400" i="1" dirty="0" smtClean="0">
                        <a:latin typeface="Cambria Math" panose="02040503050406030204" pitchFamily="18" charset="0"/>
                        <a:cs typeface="Arial" panose="020B0604020202020204" pitchFamily="34" charset="0"/>
                      </a:rPr>
                      <m:t>⁡2</m:t>
                    </m:r>
                    <m:r>
                      <a:rPr lang="el-GR" sz="2400" i="1" dirty="0">
                        <a:latin typeface="Cambria Math" panose="02040503050406030204" pitchFamily="18" charset="0"/>
                        <a:cs typeface="Arial" panose="020B0604020202020204" pitchFamily="34" charset="0"/>
                      </a:rPr>
                      <m:t>𝛼</m:t>
                    </m:r>
                  </m:oMath>
                </a14:m>
                <a:r>
                  <a:rPr lang="el-GR" sz="2400" dirty="0">
                    <a:latin typeface="Arial" panose="020B0604020202020204" pitchFamily="34" charset="0"/>
                    <a:cs typeface="Arial" panose="020B0604020202020204" pitchFamily="34" charset="0"/>
                  </a:rPr>
                  <a:t> </a:t>
                </a:r>
                <a:r>
                  <a:rPr lang="en-ZA" sz="2400" dirty="0">
                    <a:latin typeface="Arial" panose="020B0604020202020204" pitchFamily="34" charset="0"/>
                    <a:cs typeface="Arial" panose="020B0604020202020204" pitchFamily="34" charset="0"/>
                  </a:rPr>
                  <a:t>in terms of </a:t>
                </a:r>
                <a14:m>
                  <m:oMath xmlns:m="http://schemas.openxmlformats.org/officeDocument/2006/math">
                    <m:r>
                      <m:rPr>
                        <m:sty m:val="p"/>
                      </m:rPr>
                      <a:rPr lang="en-ZA" sz="2400" i="1" dirty="0" smtClean="0">
                        <a:latin typeface="Cambria Math" panose="02040503050406030204" pitchFamily="18" charset="0"/>
                        <a:cs typeface="Arial" panose="020B0604020202020204" pitchFamily="34" charset="0"/>
                      </a:rPr>
                      <m:t>cos</m:t>
                    </m:r>
                    <m:r>
                      <a:rPr lang="en-ZA" sz="2400" i="1" dirty="0" smtClean="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oMath>
                </a14:m>
                <a:r>
                  <a:rPr lang="el-GR" sz="2400" dirty="0">
                    <a:latin typeface="Arial" panose="020B0604020202020204" pitchFamily="34" charset="0"/>
                    <a:cs typeface="Arial" panose="020B0604020202020204" pitchFamily="34" charset="0"/>
                  </a:rPr>
                  <a:t>, </a:t>
                </a:r>
              </a:p>
              <a:p>
                <a:pPr>
                  <a:lnSpc>
                    <a:spcPct val="150000"/>
                  </a:lnSpc>
                </a:pPr>
                <a14:m>
                  <m:oMathPara xmlns:m="http://schemas.openxmlformats.org/officeDocument/2006/math">
                    <m:oMathParaPr>
                      <m:jc m:val="centerGroup"/>
                    </m:oMathParaPr>
                    <m:oMath xmlns:m="http://schemas.openxmlformats.org/officeDocument/2006/math">
                      <m:r>
                        <m:rPr>
                          <m:sty m:val="p"/>
                        </m:rPr>
                        <a:rPr lang="en-ZA" sz="2400" i="1" dirty="0" smtClean="0">
                          <a:latin typeface="Cambria Math" panose="02040503050406030204" pitchFamily="18" charset="0"/>
                          <a:cs typeface="Arial" panose="020B0604020202020204" pitchFamily="34" charset="0"/>
                        </a:rPr>
                        <m:t>cos</m:t>
                      </m:r>
                      <m:r>
                        <a:rPr lang="en-ZA" sz="2400" i="1" dirty="0" smtClean="0">
                          <a:latin typeface="Cambria Math" panose="02040503050406030204" pitchFamily="18" charset="0"/>
                          <a:cs typeface="Arial" panose="020B0604020202020204" pitchFamily="34" charset="0"/>
                        </a:rPr>
                        <m:t>⁡2</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cos</m:t>
                          </m:r>
                        </m:e>
                        <m:sup>
                          <m:r>
                            <a:rPr lang="en-ZA" sz="2400" i="1" dirty="0">
                              <a:latin typeface="Cambria Math" panose="02040503050406030204" pitchFamily="18" charset="0"/>
                              <a:cs typeface="Arial" panose="020B0604020202020204" pitchFamily="34" charset="0"/>
                            </a:rPr>
                            <m:t>2</m:t>
                          </m:r>
                        </m:sup>
                      </m:sSup>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sin</m:t>
                          </m:r>
                        </m:e>
                        <m:sup>
                          <m:r>
                            <a:rPr lang="en-ZA" sz="2400" i="1" dirty="0">
                              <a:latin typeface="Cambria Math" panose="02040503050406030204" pitchFamily="18" charset="0"/>
                              <a:cs typeface="Arial" panose="020B0604020202020204" pitchFamily="34" charset="0"/>
                            </a:rPr>
                            <m:t>2</m:t>
                          </m:r>
                        </m:sup>
                      </m:sSup>
                      <m:r>
                        <a:rPr lang="en-ZA" sz="2400" i="1" dirty="0">
                          <a:latin typeface="Cambria Math" panose="02040503050406030204" pitchFamily="18" charset="0"/>
                          <a:cs typeface="Arial" panose="020B0604020202020204" pitchFamily="34" charset="0"/>
                        </a:rPr>
                        <m:t> </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cos</m:t>
                          </m:r>
                        </m:e>
                        <m:sup>
                          <m:r>
                            <a:rPr lang="en-ZA" sz="2400" i="1" dirty="0">
                              <a:latin typeface="Cambria Math" panose="02040503050406030204" pitchFamily="18" charset="0"/>
                              <a:cs typeface="Arial" panose="020B0604020202020204" pitchFamily="34" charset="0"/>
                            </a:rPr>
                            <m:t>2</m:t>
                          </m:r>
                        </m:sup>
                      </m:sSup>
                      <m:r>
                        <a:rPr lang="en-ZA" sz="2400" i="1" dirty="0">
                          <a:latin typeface="Cambria Math" panose="02040503050406030204" pitchFamily="18" charset="0"/>
                          <a:cs typeface="Arial" panose="020B0604020202020204" pitchFamily="34" charset="0"/>
                        </a:rPr>
                        <m:t> </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(1 − </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cos</m:t>
                          </m:r>
                        </m:e>
                        <m:sup>
                          <m:r>
                            <a:rPr lang="en-ZA" sz="2400" i="1" dirty="0">
                              <a:latin typeface="Cambria Math" panose="02040503050406030204" pitchFamily="18" charset="0"/>
                              <a:cs typeface="Arial" panose="020B0604020202020204" pitchFamily="34" charset="0"/>
                            </a:rPr>
                            <m:t>2</m:t>
                          </m:r>
                        </m:sup>
                      </m:sSup>
                      <m:r>
                        <a:rPr lang="en-ZA" sz="2400" i="1" dirty="0">
                          <a:latin typeface="Cambria Math" panose="02040503050406030204" pitchFamily="18" charset="0"/>
                          <a:cs typeface="Arial" panose="020B0604020202020204" pitchFamily="34" charset="0"/>
                        </a:rPr>
                        <m:t> </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2</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cos</m:t>
                          </m:r>
                        </m:e>
                        <m:sup>
                          <m:r>
                            <a:rPr lang="en-ZA" sz="2400" i="1" dirty="0">
                              <a:latin typeface="Cambria Math" panose="02040503050406030204" pitchFamily="18" charset="0"/>
                              <a:cs typeface="Arial" panose="020B0604020202020204" pitchFamily="34" charset="0"/>
                            </a:rPr>
                            <m:t>2</m:t>
                          </m:r>
                        </m:sup>
                      </m:sSup>
                      <m:r>
                        <a:rPr lang="en-ZA" sz="2400" i="1" dirty="0">
                          <a:latin typeface="Cambria Math" panose="02040503050406030204" pitchFamily="18" charset="0"/>
                          <a:cs typeface="Arial" panose="020B0604020202020204" pitchFamily="34" charset="0"/>
                        </a:rPr>
                        <m:t> </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− 1 </m:t>
                      </m:r>
                    </m:oMath>
                  </m:oMathPara>
                </a14:m>
                <a:endParaRPr lang="en-GB"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Therefore: </a:t>
                </a:r>
              </a:p>
              <a:p>
                <a:pPr>
                  <a:lnSpc>
                    <a:spcPct val="150000"/>
                  </a:lnSpc>
                </a:pPr>
                <a14:m>
                  <m:oMathPara xmlns:m="http://schemas.openxmlformats.org/officeDocument/2006/math">
                    <m:oMathParaPr>
                      <m:jc m:val="centerGroup"/>
                    </m:oMathParaPr>
                    <m:oMath xmlns:m="http://schemas.openxmlformats.org/officeDocument/2006/math">
                      <m:func>
                        <m:funcPr>
                          <m:ctrlPr>
                            <a:rPr lang="en-GB" sz="2400" b="0" i="1" dirty="0" smtClean="0">
                              <a:latin typeface="Cambria Math" panose="02040503050406030204" pitchFamily="18" charset="0"/>
                              <a:cs typeface="Arial" panose="020B0604020202020204" pitchFamily="34" charset="0"/>
                            </a:rPr>
                          </m:ctrlPr>
                        </m:funcPr>
                        <m:fName>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smtClean="0">
                                  <a:latin typeface="Cambria Math" panose="02040503050406030204" pitchFamily="18" charset="0"/>
                                  <a:cs typeface="Arial" panose="020B0604020202020204" pitchFamily="34" charset="0"/>
                                </a:rPr>
                                <m:t>cos</m:t>
                              </m:r>
                            </m:e>
                            <m:sup>
                              <m:r>
                                <a:rPr lang="en-ZA" sz="2400" i="1" dirty="0" smtClean="0">
                                  <a:latin typeface="Cambria Math" panose="02040503050406030204" pitchFamily="18" charset="0"/>
                                  <a:cs typeface="Arial" panose="020B0604020202020204" pitchFamily="34" charset="0"/>
                                </a:rPr>
                                <m:t>2</m:t>
                              </m:r>
                            </m:sup>
                          </m:sSup>
                        </m:fName>
                        <m:e>
                          <m:r>
                            <a:rPr lang="en-GB" sz="2400" b="0" i="1" dirty="0" smtClean="0">
                              <a:latin typeface="Cambria Math" panose="02040503050406030204" pitchFamily="18" charset="0"/>
                              <a:cs typeface="Arial" panose="020B0604020202020204" pitchFamily="34" charset="0"/>
                            </a:rPr>
                            <m:t>𝛼</m:t>
                          </m:r>
                        </m:e>
                      </m:func>
                      <m:r>
                        <a:rPr lang="el-GR" sz="2400" i="1" dirty="0">
                          <a:latin typeface="Cambria Math" panose="02040503050406030204" pitchFamily="18" charset="0"/>
                          <a:cs typeface="Arial" panose="020B0604020202020204" pitchFamily="34" charset="0"/>
                        </a:rPr>
                        <m:t> = 2</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cos</m:t>
                          </m:r>
                        </m:e>
                        <m:sup>
                          <m:r>
                            <a:rPr lang="en-ZA" sz="2400" i="1" dirty="0">
                              <a:latin typeface="Cambria Math" panose="02040503050406030204" pitchFamily="18" charset="0"/>
                              <a:cs typeface="Arial" panose="020B0604020202020204" pitchFamily="34" charset="0"/>
                            </a:rPr>
                            <m:t>2</m:t>
                          </m:r>
                        </m:sup>
                      </m:sSup>
                      <m:r>
                        <a:rPr lang="en-ZA" sz="2400" i="1" dirty="0">
                          <a:latin typeface="Cambria Math" panose="02040503050406030204" pitchFamily="18" charset="0"/>
                          <a:cs typeface="Arial" panose="020B0604020202020204" pitchFamily="34" charset="0"/>
                        </a:rPr>
                        <m:t> </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− 1</m:t>
                      </m:r>
                    </m:oMath>
                  </m:oMathPara>
                </a14:m>
                <a:br>
                  <a:rPr lang="el-GR" sz="2400" dirty="0">
                    <a:latin typeface="Arial" panose="020B0604020202020204" pitchFamily="34" charset="0"/>
                    <a:cs typeface="Arial" panose="020B0604020202020204" pitchFamily="34" charset="0"/>
                  </a:rPr>
                </a:br>
                <a:endParaRPr lang="el-GR" sz="2400" dirty="0">
                  <a:latin typeface="Arial" panose="020B0604020202020204" pitchFamily="34" charset="0"/>
                  <a:cs typeface="Arial" panose="020B0604020202020204" pitchFamily="34" charset="0"/>
                </a:endParaRPr>
              </a:p>
              <a:p>
                <a:pPr>
                  <a:lnSpc>
                    <a:spcPct val="150000"/>
                  </a:lnSpc>
                </a:pPr>
                <a:endParaRPr lang="en-ZA"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347840"/>
              </a:xfrm>
              <a:prstGeom prst="rect">
                <a:avLst/>
              </a:prstGeom>
              <a:blipFill>
                <a:blip r:embed="rId3"/>
                <a:stretch>
                  <a:fillRect l="-958"/>
                </a:stretch>
              </a:blipFill>
            </p:spPr>
            <p:txBody>
              <a:bodyPr/>
              <a:lstStyle/>
              <a:p>
                <a:r>
                  <a:rPr lang="en-GB">
                    <a:noFill/>
                  </a:rPr>
                  <a:t> </a:t>
                </a:r>
              </a:p>
            </p:txBody>
          </p:sp>
        </mc:Fallback>
      </mc:AlternateContent>
    </p:spTree>
    <p:extLst>
      <p:ext uri="{BB962C8B-B14F-4D97-AF65-F5344CB8AC3E}">
        <p14:creationId xmlns:p14="http://schemas.microsoft.com/office/powerpoint/2010/main" val="3716442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DOUBLE ANGLE IDENTITIES (CONT)</a:t>
                </a:r>
              </a:p>
              <a:p>
                <a:pPr>
                  <a:lnSpc>
                    <a:spcPct val="150000"/>
                  </a:lnSpc>
                </a:pPr>
                <a:r>
                  <a:rPr lang="en-ZA" sz="2400" dirty="0">
                    <a:latin typeface="Arial" panose="020B0604020202020204" pitchFamily="34" charset="0"/>
                    <a:cs typeface="Arial" panose="020B0604020202020204" pitchFamily="34" charset="0"/>
                  </a:rPr>
                  <a:t>…but </a:t>
                </a:r>
                <a14:m>
                  <m:oMath xmlns:m="http://schemas.openxmlformats.org/officeDocument/2006/math">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smtClean="0">
                            <a:latin typeface="Cambria Math" panose="02040503050406030204" pitchFamily="18" charset="0"/>
                            <a:cs typeface="Arial" panose="020B0604020202020204" pitchFamily="34" charset="0"/>
                          </a:rPr>
                          <m:t>cos</m:t>
                        </m:r>
                      </m:e>
                      <m:sup>
                        <m:r>
                          <a:rPr lang="en-ZA" sz="2400" i="1" dirty="0" smtClean="0">
                            <a:latin typeface="Cambria Math" panose="02040503050406030204" pitchFamily="18" charset="0"/>
                            <a:cs typeface="Arial" panose="020B0604020202020204" pitchFamily="34" charset="0"/>
                          </a:rPr>
                          <m:t>2</m:t>
                        </m:r>
                      </m:sup>
                    </m:sSup>
                    <m:r>
                      <a:rPr lang="el-GR" sz="2400" i="1" dirty="0">
                        <a:latin typeface="Cambria Math" panose="02040503050406030204" pitchFamily="18" charset="0"/>
                        <a:cs typeface="Arial" panose="020B0604020202020204" pitchFamily="34" charset="0"/>
                      </a:rPr>
                      <m:t>𝛼</m:t>
                    </m:r>
                  </m:oMath>
                </a14:m>
                <a:r>
                  <a:rPr lang="el-GR" sz="2400" dirty="0">
                    <a:latin typeface="Arial" panose="020B0604020202020204" pitchFamily="34" charset="0"/>
                    <a:cs typeface="Arial" panose="020B0604020202020204" pitchFamily="34" charset="0"/>
                  </a:rPr>
                  <a:t> </a:t>
                </a:r>
                <a:r>
                  <a:rPr lang="en-ZA" sz="2400" dirty="0">
                    <a:latin typeface="Arial" panose="020B0604020202020204" pitchFamily="34" charset="0"/>
                    <a:cs typeface="Arial" panose="020B0604020202020204" pitchFamily="34" charset="0"/>
                  </a:rPr>
                  <a:t>in terms of </a:t>
                </a:r>
                <a14:m>
                  <m:oMath xmlns:m="http://schemas.openxmlformats.org/officeDocument/2006/math">
                    <m:r>
                      <m:rPr>
                        <m:sty m:val="p"/>
                      </m:rPr>
                      <a:rPr lang="en-ZA" sz="2400" i="1" dirty="0" smtClean="0">
                        <a:latin typeface="Cambria Math" panose="02040503050406030204" pitchFamily="18" charset="0"/>
                        <a:cs typeface="Arial" panose="020B0604020202020204" pitchFamily="34" charset="0"/>
                      </a:rPr>
                      <m:t>sin</m:t>
                    </m:r>
                    <m:r>
                      <a:rPr lang="en-ZA" sz="2400" i="1" dirty="0" smtClean="0">
                        <a:latin typeface="Cambria Math" panose="02040503050406030204" pitchFamily="18" charset="0"/>
                        <a:cs typeface="Arial" panose="020B0604020202020204" pitchFamily="34" charset="0"/>
                      </a:rPr>
                      <m:t>⁡</m:t>
                    </m:r>
                    <m:r>
                      <a:rPr lang="el-GR" sz="2400" i="1" dirty="0">
                        <a:latin typeface="Cambria Math" panose="02040503050406030204" pitchFamily="18" charset="0"/>
                        <a:cs typeface="Arial" panose="020B0604020202020204" pitchFamily="34" charset="0"/>
                      </a:rPr>
                      <m:t>𝛼</m:t>
                    </m:r>
                  </m:oMath>
                </a14:m>
                <a:r>
                  <a:rPr lang="el-GR" sz="2400" dirty="0">
                    <a:latin typeface="Arial" panose="020B0604020202020204" pitchFamily="34" charset="0"/>
                    <a:cs typeface="Arial" panose="020B0604020202020204" pitchFamily="34" charset="0"/>
                  </a:rPr>
                  <a:t>, </a:t>
                </a:r>
              </a:p>
              <a:p>
                <a:pPr>
                  <a:lnSpc>
                    <a:spcPct val="150000"/>
                  </a:lnSpc>
                </a:pPr>
                <a14:m>
                  <m:oMathPara xmlns:m="http://schemas.openxmlformats.org/officeDocument/2006/math">
                    <m:oMathParaPr>
                      <m:jc m:val="centerGroup"/>
                    </m:oMathParaPr>
                    <m:oMath xmlns:m="http://schemas.openxmlformats.org/officeDocument/2006/math">
                      <m:r>
                        <m:rPr>
                          <m:sty m:val="p"/>
                        </m:rPr>
                        <a:rPr lang="en-ZA" sz="2400" i="1" dirty="0" smtClean="0">
                          <a:latin typeface="Cambria Math" panose="02040503050406030204" pitchFamily="18" charset="0"/>
                          <a:cs typeface="Arial" panose="020B0604020202020204" pitchFamily="34" charset="0"/>
                        </a:rPr>
                        <m:t>cos</m:t>
                      </m:r>
                      <m:r>
                        <a:rPr lang="en-ZA" sz="2400" i="1" dirty="0" smtClean="0">
                          <a:latin typeface="Cambria Math" panose="02040503050406030204" pitchFamily="18" charset="0"/>
                          <a:cs typeface="Arial" panose="020B0604020202020204" pitchFamily="34" charset="0"/>
                        </a:rPr>
                        <m:t>⁡2</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cos</m:t>
                          </m:r>
                        </m:e>
                        <m:sup>
                          <m:r>
                            <a:rPr lang="en-ZA" sz="2400" i="1" dirty="0">
                              <a:latin typeface="Cambria Math" panose="02040503050406030204" pitchFamily="18" charset="0"/>
                              <a:cs typeface="Arial" panose="020B0604020202020204" pitchFamily="34" charset="0"/>
                            </a:rPr>
                            <m:t>2</m:t>
                          </m:r>
                        </m:sup>
                      </m:sSup>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sin</m:t>
                          </m:r>
                        </m:e>
                        <m:sup>
                          <m:r>
                            <a:rPr lang="en-ZA" sz="2400" i="1" dirty="0">
                              <a:latin typeface="Cambria Math" panose="02040503050406030204" pitchFamily="18" charset="0"/>
                              <a:cs typeface="Arial" panose="020B0604020202020204" pitchFamily="34" charset="0"/>
                            </a:rPr>
                            <m:t>2</m:t>
                          </m:r>
                        </m:sup>
                      </m:sSup>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(1 − </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sin</m:t>
                          </m:r>
                        </m:e>
                        <m:sup>
                          <m:r>
                            <a:rPr lang="en-ZA" sz="2400" i="1" dirty="0">
                              <a:latin typeface="Cambria Math" panose="02040503050406030204" pitchFamily="18" charset="0"/>
                              <a:cs typeface="Arial" panose="020B0604020202020204" pitchFamily="34" charset="0"/>
                            </a:rPr>
                            <m:t>2</m:t>
                          </m:r>
                        </m:sup>
                      </m:sSup>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sin</m:t>
                          </m:r>
                        </m:e>
                        <m:sup>
                          <m:r>
                            <a:rPr lang="en-ZA" sz="2400" i="1" dirty="0">
                              <a:latin typeface="Cambria Math" panose="02040503050406030204" pitchFamily="18" charset="0"/>
                              <a:cs typeface="Arial" panose="020B0604020202020204" pitchFamily="34" charset="0"/>
                            </a:rPr>
                            <m:t>2</m:t>
                          </m:r>
                        </m:sup>
                      </m:sSup>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1 – 2</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sin</m:t>
                          </m:r>
                        </m:e>
                        <m:sup>
                          <m:r>
                            <a:rPr lang="en-ZA" sz="2400" i="1" dirty="0">
                              <a:latin typeface="Cambria Math" panose="02040503050406030204" pitchFamily="18" charset="0"/>
                              <a:cs typeface="Arial" panose="020B0604020202020204" pitchFamily="34" charset="0"/>
                            </a:rPr>
                            <m:t>2</m:t>
                          </m:r>
                        </m:sup>
                      </m:sSup>
                      <m:r>
                        <a:rPr lang="en-ZA" sz="2400" i="1" dirty="0">
                          <a:latin typeface="Cambria Math" panose="02040503050406030204" pitchFamily="18" charset="0"/>
                          <a:cs typeface="Arial" panose="020B0604020202020204" pitchFamily="34" charset="0"/>
                        </a:rPr>
                        <m:t> </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m:t>
                      </m:r>
                    </m:oMath>
                  </m:oMathPara>
                </a14:m>
                <a:endParaRPr lang="en-GB" sz="2400" dirty="0">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Therefore: </a:t>
                </a:r>
              </a:p>
              <a:p>
                <a:pPr>
                  <a:lnSpc>
                    <a:spcPct val="150000"/>
                  </a:lnSpc>
                </a:pPr>
                <a14:m>
                  <m:oMathPara xmlns:m="http://schemas.openxmlformats.org/officeDocument/2006/math">
                    <m:oMathParaPr>
                      <m:jc m:val="centerGroup"/>
                    </m:oMathParaPr>
                    <m:oMath xmlns:m="http://schemas.openxmlformats.org/officeDocument/2006/math">
                      <m:r>
                        <m:rPr>
                          <m:sty m:val="p"/>
                        </m:rPr>
                        <a:rPr lang="en-ZA" sz="2400" i="1" dirty="0" smtClean="0">
                          <a:latin typeface="Cambria Math" panose="02040503050406030204" pitchFamily="18" charset="0"/>
                          <a:cs typeface="Arial" panose="020B0604020202020204" pitchFamily="34" charset="0"/>
                        </a:rPr>
                        <m:t>cos</m:t>
                      </m:r>
                      <m:r>
                        <a:rPr lang="en-ZA" sz="2400" i="1" dirty="0" smtClean="0">
                          <a:latin typeface="Cambria Math" panose="02040503050406030204" pitchFamily="18" charset="0"/>
                          <a:cs typeface="Arial" panose="020B0604020202020204" pitchFamily="34" charset="0"/>
                        </a:rPr>
                        <m:t>⁡2</m:t>
                      </m:r>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 1 – 2</m:t>
                      </m:r>
                      <m:sSup>
                        <m:sSupPr>
                          <m:ctrlPr>
                            <a:rPr lang="en-GB" sz="2400" b="0" i="1" dirty="0" smtClean="0">
                              <a:latin typeface="Cambria Math" panose="02040503050406030204" pitchFamily="18" charset="0"/>
                              <a:cs typeface="Arial" panose="020B0604020202020204" pitchFamily="34" charset="0"/>
                            </a:rPr>
                          </m:ctrlPr>
                        </m:sSupPr>
                        <m:e>
                          <m:r>
                            <m:rPr>
                              <m:sty m:val="p"/>
                            </m:rPr>
                            <a:rPr lang="en-ZA" sz="2400" i="0" dirty="0">
                              <a:latin typeface="Cambria Math" panose="02040503050406030204" pitchFamily="18" charset="0"/>
                              <a:cs typeface="Arial" panose="020B0604020202020204" pitchFamily="34" charset="0"/>
                            </a:rPr>
                            <m:t>sin</m:t>
                          </m:r>
                        </m:e>
                        <m:sup>
                          <m:r>
                            <a:rPr lang="en-ZA" sz="2400" i="1" dirty="0">
                              <a:latin typeface="Cambria Math" panose="02040503050406030204" pitchFamily="18" charset="0"/>
                              <a:cs typeface="Arial" panose="020B0604020202020204" pitchFamily="34" charset="0"/>
                            </a:rPr>
                            <m:t>2</m:t>
                          </m:r>
                        </m:sup>
                      </m:sSup>
                      <m:r>
                        <a:rPr lang="el-GR" sz="2400" i="1" dirty="0">
                          <a:latin typeface="Cambria Math" panose="02040503050406030204" pitchFamily="18" charset="0"/>
                          <a:cs typeface="Arial" panose="020B0604020202020204" pitchFamily="34" charset="0"/>
                        </a:rPr>
                        <m:t>𝛼</m:t>
                      </m:r>
                      <m:r>
                        <a:rPr lang="el-GR" sz="2400" i="1" dirty="0">
                          <a:latin typeface="Cambria Math" panose="02040503050406030204" pitchFamily="18" charset="0"/>
                          <a:cs typeface="Arial" panose="020B0604020202020204" pitchFamily="34" charset="0"/>
                        </a:rPr>
                        <m:t> </m:t>
                      </m:r>
                    </m:oMath>
                  </m:oMathPara>
                </a14:m>
                <a:endParaRPr lang="el-GR" sz="2400" dirty="0">
                  <a:latin typeface="Arial" panose="020B0604020202020204" pitchFamily="34" charset="0"/>
                  <a:cs typeface="Arial" panose="020B0604020202020204" pitchFamily="34" charset="0"/>
                </a:endParaRPr>
              </a:p>
              <a:p>
                <a:pPr>
                  <a:lnSpc>
                    <a:spcPct val="150000"/>
                  </a:lnSpc>
                </a:pPr>
                <a:endParaRPr lang="en-ZA"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347840"/>
              </a:xfrm>
              <a:prstGeom prst="rect">
                <a:avLst/>
              </a:prstGeom>
              <a:blipFill>
                <a:blip r:embed="rId3"/>
                <a:stretch>
                  <a:fillRect l="-958"/>
                </a:stretch>
              </a:blipFill>
            </p:spPr>
            <p:txBody>
              <a:bodyPr/>
              <a:lstStyle/>
              <a:p>
                <a:r>
                  <a:rPr lang="en-GB">
                    <a:noFill/>
                  </a:rPr>
                  <a:t> </a:t>
                </a:r>
              </a:p>
            </p:txBody>
          </p:sp>
        </mc:Fallback>
      </mc:AlternateContent>
    </p:spTree>
    <p:extLst>
      <p:ext uri="{BB962C8B-B14F-4D97-AF65-F5344CB8AC3E}">
        <p14:creationId xmlns:p14="http://schemas.microsoft.com/office/powerpoint/2010/main" val="3236593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SINE RULE</a:t>
            </a:r>
          </a:p>
          <a:p>
            <a:pPr>
              <a:lnSpc>
                <a:spcPct val="150000"/>
              </a:lnSpc>
            </a:pPr>
            <a:r>
              <a:rPr lang="en-ZA" sz="2400" dirty="0">
                <a:latin typeface="Arial" panose="020B0604020202020204" pitchFamily="34" charset="0"/>
                <a:cs typeface="Arial" panose="020B0604020202020204" pitchFamily="34" charset="0"/>
              </a:rPr>
              <a:t>The sine and cosine rules are applied to non-right-angled triangles. The sine rule is used for non-right-angled triangles where: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Two sides and one non-included angle are given</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Two angles and one side are given</a:t>
            </a:r>
          </a:p>
        </p:txBody>
      </p:sp>
      <p:pic>
        <p:nvPicPr>
          <p:cNvPr id="3" name="Picture 2" descr="Diagram&#10;&#10;Description automatically generated">
            <a:extLst>
              <a:ext uri="{FF2B5EF4-FFF2-40B4-BE49-F238E27FC236}">
                <a16:creationId xmlns:a16="http://schemas.microsoft.com/office/drawing/2014/main" id="{6EE0C444-BB5C-9A40-BDFD-EB88F81E18E7}"/>
              </a:ext>
            </a:extLst>
          </p:cNvPr>
          <p:cNvPicPr>
            <a:picLocks noChangeAspect="1"/>
          </p:cNvPicPr>
          <p:nvPr/>
        </p:nvPicPr>
        <p:blipFill>
          <a:blip r:embed="rId3"/>
          <a:stretch>
            <a:fillRect/>
          </a:stretch>
        </p:blipFill>
        <p:spPr>
          <a:xfrm>
            <a:off x="8532934" y="2931073"/>
            <a:ext cx="2856725" cy="2941244"/>
          </a:xfrm>
          <a:prstGeom prst="rect">
            <a:avLst/>
          </a:prstGeom>
        </p:spPr>
      </p:pic>
    </p:spTree>
    <p:extLst>
      <p:ext uri="{BB962C8B-B14F-4D97-AF65-F5344CB8AC3E}">
        <p14:creationId xmlns:p14="http://schemas.microsoft.com/office/powerpoint/2010/main" val="4170941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7" y="1802775"/>
            <a:ext cx="6883330"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COSINE RULE</a:t>
            </a:r>
          </a:p>
          <a:p>
            <a:pPr>
              <a:lnSpc>
                <a:spcPct val="150000"/>
              </a:lnSpc>
            </a:pPr>
            <a:r>
              <a:rPr lang="en-ZA" sz="2400" dirty="0">
                <a:latin typeface="Arial" panose="020B0604020202020204" pitchFamily="34" charset="0"/>
                <a:cs typeface="Arial" panose="020B0604020202020204" pitchFamily="34" charset="0"/>
              </a:rPr>
              <a:t>The cosine rule is used for non-right-angled triangles where: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Two sides and one included angle are given.</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Three sides are given. </a:t>
            </a:r>
          </a:p>
        </p:txBody>
      </p:sp>
      <p:pic>
        <p:nvPicPr>
          <p:cNvPr id="4" name="Picture 3" descr="Diagram&#10;&#10;Description automatically generated">
            <a:extLst>
              <a:ext uri="{FF2B5EF4-FFF2-40B4-BE49-F238E27FC236}">
                <a16:creationId xmlns:a16="http://schemas.microsoft.com/office/drawing/2014/main" id="{897D6ACF-3147-6043-A9BC-53FBBD3DA0B1}"/>
              </a:ext>
            </a:extLst>
          </p:cNvPr>
          <p:cNvPicPr>
            <a:picLocks noChangeAspect="1"/>
          </p:cNvPicPr>
          <p:nvPr/>
        </p:nvPicPr>
        <p:blipFill>
          <a:blip r:embed="rId3"/>
          <a:stretch>
            <a:fillRect/>
          </a:stretch>
        </p:blipFill>
        <p:spPr>
          <a:xfrm>
            <a:off x="7676707" y="1754266"/>
            <a:ext cx="3279318" cy="4158310"/>
          </a:xfrm>
          <a:prstGeom prst="rect">
            <a:avLst/>
          </a:prstGeom>
        </p:spPr>
      </p:pic>
    </p:spTree>
    <p:extLst>
      <p:ext uri="{BB962C8B-B14F-4D97-AF65-F5344CB8AC3E}">
        <p14:creationId xmlns:p14="http://schemas.microsoft.com/office/powerpoint/2010/main" val="2600821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DATA ANALYSIS USING VARIOUS TECHNIQUES</a:t>
            </a:r>
          </a:p>
          <a:p>
            <a:pPr>
              <a:lnSpc>
                <a:spcPct val="150000"/>
              </a:lnSpc>
            </a:pPr>
            <a:r>
              <a:rPr lang="en-ZA" sz="2400" dirty="0">
                <a:latin typeface="Arial" panose="020B0604020202020204" pitchFamily="34" charset="0"/>
                <a:cs typeface="Arial" panose="020B0604020202020204" pitchFamily="34" charset="0"/>
              </a:rPr>
              <a:t>A sample is defined as a subset of items drawn from the population, that represents every possible item. </a:t>
            </a:r>
          </a:p>
          <a:p>
            <a:pPr>
              <a:lnSpc>
                <a:spcPct val="150000"/>
              </a:lnSpc>
            </a:pPr>
            <a:r>
              <a:rPr lang="en-ZA" sz="2400" dirty="0">
                <a:latin typeface="Arial" panose="020B0604020202020204" pitchFamily="34" charset="0"/>
                <a:cs typeface="Arial" panose="020B0604020202020204" pitchFamily="34" charset="0"/>
              </a:rPr>
              <a:t>Graphical representations and numerical summaries that are consistent with the data, and clear and appropriate to the situation and target audience. </a:t>
            </a:r>
          </a:p>
          <a:p>
            <a:pPr>
              <a:lnSpc>
                <a:spcPct val="150000"/>
              </a:lnSpc>
            </a:pPr>
            <a:r>
              <a:rPr lang="en-ZA" sz="2400" dirty="0">
                <a:latin typeface="Arial" panose="020B0604020202020204" pitchFamily="34" charset="0"/>
                <a:cs typeface="Arial" panose="020B0604020202020204" pitchFamily="34" charset="0"/>
              </a:rPr>
              <a:t>A frequency table is the figure that represents the number of times a specific incident occurred. </a:t>
            </a:r>
          </a:p>
          <a:p>
            <a:pPr>
              <a:lnSpc>
                <a:spcPct val="150000"/>
              </a:lnSpc>
            </a:pPr>
            <a:r>
              <a:rPr lang="en-ZA" sz="2400" dirty="0">
                <a:latin typeface="Arial" panose="020B0604020202020204" pitchFamily="34" charset="0"/>
                <a:cs typeface="Arial" panose="020B0604020202020204" pitchFamily="34" charset="0"/>
              </a:rPr>
              <a:t>Bar graphs are a good way of representing discrete data.</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4: Data Handling</a:t>
            </a:r>
          </a:p>
        </p:txBody>
      </p:sp>
      <p:pic>
        <p:nvPicPr>
          <p:cNvPr id="9217" name="Picture 1" descr="page274image3345937904">
            <a:extLst>
              <a:ext uri="{FF2B5EF4-FFF2-40B4-BE49-F238E27FC236}">
                <a16:creationId xmlns:a16="http://schemas.microsoft.com/office/drawing/2014/main" id="{3C151B55-816E-3B42-AD27-864F7183D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119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639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DATA ANALYSIS USING VARIOUS TECHNIQUES (CONT)</a:t>
            </a:r>
          </a:p>
          <a:p>
            <a:pPr>
              <a:lnSpc>
                <a:spcPct val="150000"/>
              </a:lnSpc>
            </a:pPr>
            <a:r>
              <a:rPr lang="en-ZA" sz="2400" dirty="0">
                <a:latin typeface="Arial" panose="020B0604020202020204" pitchFamily="34" charset="0"/>
                <a:cs typeface="Arial" panose="020B0604020202020204" pitchFamily="34" charset="0"/>
              </a:rPr>
              <a:t>A bar graph that comprises two or more components is called a compound bar graph. </a:t>
            </a:r>
          </a:p>
          <a:p>
            <a:pPr>
              <a:lnSpc>
                <a:spcPct val="150000"/>
              </a:lnSpc>
            </a:pPr>
            <a:r>
              <a:rPr lang="en-ZA" sz="2400" dirty="0">
                <a:latin typeface="Arial" panose="020B0604020202020204" pitchFamily="34" charset="0"/>
                <a:cs typeface="Arial" panose="020B0604020202020204" pitchFamily="34" charset="0"/>
              </a:rPr>
              <a:t>The stem and leave plot is similar to a histogram, in that it also presents data in a graphical format.</a:t>
            </a:r>
            <a:br>
              <a:rPr lang="en-ZA" sz="2400" dirty="0">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A histogram is a graphical representation of grouped data in terms frequency. </a:t>
            </a:r>
          </a:p>
          <a:p>
            <a:pPr>
              <a:lnSpc>
                <a:spcPct val="150000"/>
              </a:lnSpc>
            </a:pPr>
            <a:r>
              <a:rPr lang="en-ZA" sz="2400" dirty="0">
                <a:latin typeface="Arial" panose="020B0604020202020204" pitchFamily="34" charset="0"/>
                <a:cs typeface="Arial" panose="020B0604020202020204" pitchFamily="34" charset="0"/>
              </a:rPr>
              <a:t>Frequency polygons are very similar to histograms and can therefore be drawn from histograms. </a:t>
            </a:r>
          </a:p>
        </p:txBody>
      </p:sp>
    </p:spTree>
    <p:extLst>
      <p:ext uri="{BB962C8B-B14F-4D97-AF65-F5344CB8AC3E}">
        <p14:creationId xmlns:p14="http://schemas.microsoft.com/office/powerpoint/2010/main" val="3708887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563831"/>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DATA ANALYSIS USING VARIOUS TECHNIQUES (CONT)</a:t>
            </a:r>
          </a:p>
          <a:p>
            <a:pPr>
              <a:lnSpc>
                <a:spcPct val="150000"/>
              </a:lnSpc>
            </a:pPr>
            <a:r>
              <a:rPr lang="en-ZA" sz="2400" dirty="0">
                <a:latin typeface="Arial" panose="020B0604020202020204" pitchFamily="34" charset="0"/>
                <a:cs typeface="Arial" panose="020B0604020202020204" pitchFamily="34" charset="0"/>
              </a:rPr>
              <a:t>Pie charts are circular charts divided into sectors. These sectors represent the proportion of the quantities.</a:t>
            </a:r>
          </a:p>
          <a:p>
            <a:pPr>
              <a:lnSpc>
                <a:spcPct val="150000"/>
              </a:lnSpc>
            </a:pPr>
            <a:r>
              <a:rPr lang="en-ZA" sz="2400" dirty="0">
                <a:latin typeface="Arial" panose="020B0604020202020204" pitchFamily="34" charset="0"/>
                <a:cs typeface="Arial" panose="020B0604020202020204" pitchFamily="34" charset="0"/>
              </a:rPr>
              <a:t>Line graphs are used to show how a dependent variable changes in terms of an independent variable. </a:t>
            </a:r>
          </a:p>
          <a:p>
            <a:pPr>
              <a:lnSpc>
                <a:spcPct val="150000"/>
              </a:lnSpc>
            </a:pPr>
            <a:r>
              <a:rPr lang="en-ZA" sz="2400" dirty="0">
                <a:latin typeface="Arial" panose="020B0604020202020204" pitchFamily="34" charset="0"/>
                <a:cs typeface="Arial" panose="020B0604020202020204" pitchFamily="34" charset="0"/>
              </a:rPr>
              <a:t>A broken line graph relates specifically to data in which the independent variable is time.</a:t>
            </a:r>
          </a:p>
          <a:p>
            <a:pPr>
              <a:lnSpc>
                <a:spcPct val="150000"/>
              </a:lnSpc>
            </a:pPr>
            <a:r>
              <a:rPr lang="en-ZA" sz="2400" dirty="0">
                <a:latin typeface="Arial" panose="020B0604020202020204" pitchFamily="34" charset="0"/>
                <a:cs typeface="Arial" panose="020B0604020202020204" pitchFamily="34" charset="0"/>
              </a:rPr>
              <a:t>The box and whisker plot is a representation of the five number summary. </a:t>
            </a:r>
          </a:p>
          <a:p>
            <a:pPr>
              <a:lnSpc>
                <a:spcPct val="150000"/>
              </a:lnSpc>
            </a:pPr>
            <a:endParaRPr lang="en-ZA" sz="2400" dirty="0">
              <a:latin typeface="Arial" panose="020B0604020202020204" pitchFamily="34" charset="0"/>
              <a:cs typeface="Arial" panose="020B0604020202020204" pitchFamily="34" charset="0"/>
            </a:endParaRP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0888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DATA ANALYSIS USING VARIOUS TECHNIQUES (CONT)</a:t>
            </a:r>
          </a:p>
          <a:p>
            <a:pPr>
              <a:lnSpc>
                <a:spcPct val="150000"/>
              </a:lnSpc>
            </a:pPr>
            <a:r>
              <a:rPr lang="en-ZA" sz="2400" dirty="0">
                <a:latin typeface="Arial" panose="020B0604020202020204" pitchFamily="34" charset="0"/>
                <a:cs typeface="Arial" panose="020B0604020202020204" pitchFamily="34" charset="0"/>
              </a:rPr>
              <a:t>The ogive curve is a graphical representation of the cumulative frequency distribution table (or ogive). The main purpose of the ogive is to answer questions of a more than or less than nature. </a:t>
            </a:r>
          </a:p>
        </p:txBody>
      </p:sp>
    </p:spTree>
    <p:extLst>
      <p:ext uri="{BB962C8B-B14F-4D97-AF65-F5344CB8AC3E}">
        <p14:creationId xmlns:p14="http://schemas.microsoft.com/office/powerpoint/2010/main" val="2417709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Complex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 MOIVRE’S THEOREM</a:t>
            </a:r>
          </a:p>
          <a:p>
            <a:pPr>
              <a:lnSpc>
                <a:spcPct val="150000"/>
              </a:lnSpc>
            </a:pPr>
            <a:r>
              <a:rPr lang="en-ZA" sz="2400" dirty="0">
                <a:latin typeface="Arial" panose="020B0604020202020204" pitchFamily="34" charset="0"/>
                <a:cs typeface="Arial" panose="020B0604020202020204" pitchFamily="34" charset="0"/>
              </a:rPr>
              <a:t>De </a:t>
            </a:r>
            <a:r>
              <a:rPr lang="en-ZA" sz="2400" dirty="0" err="1">
                <a:latin typeface="Arial" panose="020B0604020202020204" pitchFamily="34" charset="0"/>
                <a:cs typeface="Arial" panose="020B0604020202020204" pitchFamily="34" charset="0"/>
              </a:rPr>
              <a:t>Moivre’s</a:t>
            </a:r>
            <a:r>
              <a:rPr lang="en-ZA" sz="2400" dirty="0">
                <a:latin typeface="Arial" panose="020B0604020202020204" pitchFamily="34" charset="0"/>
                <a:cs typeface="Arial" panose="020B0604020202020204" pitchFamily="34" charset="0"/>
              </a:rPr>
              <a:t> theorem is used to raise complex numbers to powers. This theorem provides a simple way to determine a power of a complex number in polar form. </a:t>
            </a:r>
          </a:p>
        </p:txBody>
      </p:sp>
    </p:spTree>
    <p:extLst>
      <p:ext uri="{BB962C8B-B14F-4D97-AF65-F5344CB8AC3E}">
        <p14:creationId xmlns:p14="http://schemas.microsoft.com/office/powerpoint/2010/main" val="3710888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NUMERICAL SUMMARIES OF DATA</a:t>
            </a:r>
          </a:p>
          <a:p>
            <a:pPr>
              <a:lnSpc>
                <a:spcPct val="150000"/>
              </a:lnSpc>
            </a:pPr>
            <a:r>
              <a:rPr lang="en-ZA" sz="2400" dirty="0">
                <a:latin typeface="Arial" panose="020B0604020202020204" pitchFamily="34" charset="0"/>
                <a:cs typeface="Arial" panose="020B0604020202020204" pitchFamily="34" charset="0"/>
              </a:rPr>
              <a:t>Measure of central tendency describes the mean, median and mode. </a:t>
            </a:r>
          </a:p>
          <a:p>
            <a:pPr>
              <a:lnSpc>
                <a:spcPct val="150000"/>
              </a:lnSpc>
            </a:pPr>
            <a:r>
              <a:rPr lang="en-ZA" sz="2400" dirty="0">
                <a:latin typeface="Arial" panose="020B0604020202020204" pitchFamily="34" charset="0"/>
                <a:cs typeface="Arial" panose="020B0604020202020204" pitchFamily="34" charset="0"/>
              </a:rPr>
              <a:t>Measure of dispersion describes the range, quartiles, interquartile range, semi-interquartile range. These measures are rank-sensitive, therefore the data first need to be arranged in ascending order.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648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USE VARIANCE AND REGRESSION ANALYSIS TO INTERPOLATE AND EXTRAPOLATE BIVARIATE DATA</a:t>
            </a:r>
          </a:p>
          <a:p>
            <a:pPr>
              <a:lnSpc>
                <a:spcPct val="150000"/>
              </a:lnSpc>
            </a:pPr>
            <a:r>
              <a:rPr lang="en-ZA" sz="2400" dirty="0">
                <a:latin typeface="Arial" panose="020B0604020202020204" pitchFamily="34" charset="0"/>
                <a:cs typeface="Arial" panose="020B0604020202020204" pitchFamily="34" charset="0"/>
              </a:rPr>
              <a:t>A sample variance is described as the measure of dispersion within a set of sample data. The sample variance is defined as the sum of the squared deviations from their mean divided by one less than the number of observations in the data set. A standard deviation is also a measure of the spread or dispersion of a data set. The standard deviation is calculated by taking the square root of the variance. </a:t>
            </a:r>
          </a:p>
          <a:p>
            <a:pPr>
              <a:lnSpc>
                <a:spcPct val="150000"/>
              </a:lnSpc>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454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PROBABILITY TERMINOLOGY</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sample space, S, is the set of all possible outcomes of an experiment.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An event is any subset of the sample space.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Two events, A and B, are statistically dependent if the one event affects the outcome of the other event.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Two events, A and B, are statistically independent if there is no influence of one event on the other event. </a:t>
            </a:r>
          </a:p>
          <a:p>
            <a:pPr marL="342900" indent="-342900">
              <a:lnSpc>
                <a:spcPct val="150000"/>
              </a:lnSpc>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654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PROBABILITY TERMINOLOGY (CONT)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Two events, A and B, are </a:t>
            </a:r>
            <a:r>
              <a:rPr lang="en-ZA" sz="2400" b="1" dirty="0">
                <a:latin typeface="Arial" panose="020B0604020202020204" pitchFamily="34" charset="0"/>
                <a:cs typeface="Arial" panose="020B0604020202020204" pitchFamily="34" charset="0"/>
              </a:rPr>
              <a:t>mutually exclusive </a:t>
            </a:r>
            <a:r>
              <a:rPr lang="en-ZA" sz="2400" dirty="0">
                <a:latin typeface="Arial" panose="020B0604020202020204" pitchFamily="34" charset="0"/>
                <a:cs typeface="Arial" panose="020B0604020202020204" pitchFamily="34" charset="0"/>
              </a:rPr>
              <a:t>if they cannot both have a successful outcome at the same time.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Two events, A and B, are </a:t>
            </a:r>
            <a:r>
              <a:rPr lang="en-ZA" sz="2400" b="1" dirty="0">
                <a:latin typeface="Arial" panose="020B0604020202020204" pitchFamily="34" charset="0"/>
                <a:cs typeface="Arial" panose="020B0604020202020204" pitchFamily="34" charset="0"/>
              </a:rPr>
              <a:t>mutually inclusive </a:t>
            </a:r>
            <a:r>
              <a:rPr lang="en-ZA" sz="2400" dirty="0">
                <a:latin typeface="Arial" panose="020B0604020202020204" pitchFamily="34" charset="0"/>
                <a:cs typeface="Arial" panose="020B0604020202020204" pitchFamily="34" charset="0"/>
              </a:rPr>
              <a:t>if they happen at the same time, that is, successful outcomes at the same time. </a:t>
            </a:r>
          </a:p>
          <a:p>
            <a:pPr marL="342900" indent="-342900">
              <a:lnSpc>
                <a:spcPct val="150000"/>
              </a:lnSpc>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815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HIRE PURCHASE</a:t>
            </a:r>
          </a:p>
          <a:p>
            <a:pPr>
              <a:lnSpc>
                <a:spcPct val="150000"/>
              </a:lnSpc>
            </a:pPr>
            <a:r>
              <a:rPr lang="en-ZA" sz="2400" dirty="0">
                <a:latin typeface="Arial" panose="020B0604020202020204" pitchFamily="34" charset="0"/>
                <a:cs typeface="Arial" panose="020B0604020202020204" pitchFamily="34" charset="0"/>
              </a:rPr>
              <a:t>Hire purchase is a system of purchasing a product where the customer takes possession of the product on payment of a deposit and completes the purchase by paying a series of regular instalments. The customer only becomes the owner of the product once the final instalment has been paid. For a hire purchase loan the interest is computed at a simple interest rate, and it is only applicable to the amount owing.</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5: Financial Mathematics</a:t>
            </a:r>
          </a:p>
        </p:txBody>
      </p:sp>
    </p:spTree>
    <p:extLst>
      <p:ext uri="{BB962C8B-B14F-4D97-AF65-F5344CB8AC3E}">
        <p14:creationId xmlns:p14="http://schemas.microsoft.com/office/powerpoint/2010/main" val="3781925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5: Financial Mathematics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a:solidFill>
                  <a:schemeClr val="accent2"/>
                </a:solidFill>
                <a:latin typeface="Arial" panose="020B0604020202020204" pitchFamily="34" charset="0"/>
                <a:cs typeface="Arial" panose="020B0604020202020204" pitchFamily="34" charset="0"/>
              </a:rPr>
              <a:t>INFLATION</a:t>
            </a:r>
            <a:endParaRPr lang="en-GB" sz="2400" b="1" dirty="0">
              <a:solidFill>
                <a:schemeClr val="accent2"/>
              </a:solidFill>
              <a:latin typeface="Arial" panose="020B0604020202020204" pitchFamily="34" charset="0"/>
              <a:cs typeface="Arial" panose="020B0604020202020204" pitchFamily="34" charset="0"/>
            </a:endParaRPr>
          </a:p>
          <a:p>
            <a:pPr>
              <a:lnSpc>
                <a:spcPct val="150000"/>
              </a:lnSpc>
            </a:pPr>
            <a:r>
              <a:rPr lang="en-ZA" sz="2400" dirty="0">
                <a:latin typeface="Arial" panose="020B0604020202020204" pitchFamily="34" charset="0"/>
                <a:cs typeface="Arial" panose="020B0604020202020204" pitchFamily="34" charset="0"/>
              </a:rPr>
              <a:t>Inflation refers to an average percentage increase in the price of goods from year to year. This progressive increase of prices is often brought about by an expansion in demand or autonomous increases in costs. As a result of these average percentage increases from year to year, the compound growth formula will be utilised. </a:t>
            </a:r>
          </a:p>
        </p:txBody>
      </p:sp>
    </p:spTree>
    <p:extLst>
      <p:ext uri="{BB962C8B-B14F-4D97-AF65-F5344CB8AC3E}">
        <p14:creationId xmlns:p14="http://schemas.microsoft.com/office/powerpoint/2010/main" val="1833903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Complex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SOLVE PROBLEMS USING COMPLEX NUMBERS</a:t>
            </a:r>
          </a:p>
          <a:p>
            <a:pPr>
              <a:lnSpc>
                <a:spcPct val="150000"/>
              </a:lnSpc>
            </a:pPr>
            <a:r>
              <a:rPr lang="en-ZA" sz="2400" dirty="0">
                <a:latin typeface="Arial" panose="020B0604020202020204" pitchFamily="34" charset="0"/>
                <a:cs typeface="Arial" panose="020B0604020202020204" pitchFamily="34" charset="0"/>
              </a:rPr>
              <a:t>Just as you can have equations with real numbers you can have equations with complex numbers. There are several ways of solving simultaneous equations, the most common being by a combination of substitution (replacing) and elimination (to remove or to get rid of). To solve simultaneous equations, you need to find the values for x and y that will satisfy both equations. </a:t>
            </a:r>
          </a:p>
        </p:txBody>
      </p:sp>
    </p:spTree>
    <p:extLst>
      <p:ext uri="{BB962C8B-B14F-4D97-AF65-F5344CB8AC3E}">
        <p14:creationId xmlns:p14="http://schemas.microsoft.com/office/powerpoint/2010/main" val="2905545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REMAINDER AND THE FACTOR THEOREMS</a:t>
            </a:r>
          </a:p>
          <a:p>
            <a:pPr>
              <a:lnSpc>
                <a:spcPct val="150000"/>
              </a:lnSpc>
            </a:pPr>
            <a:r>
              <a:rPr lang="en-ZA" sz="2400" dirty="0">
                <a:latin typeface="Arial" panose="020B0604020202020204" pitchFamily="34" charset="0"/>
                <a:cs typeface="Arial" panose="020B0604020202020204" pitchFamily="34" charset="0"/>
              </a:rPr>
              <a:t>The remainder and factor theorems are used to solve cubic equations and also to draw graphs. The remainder theorem is used to factorise polynomials of the third degree. (The remainder is the amount left over in a division operation when one quantity cannot be divided exactly by another. ) The factor theorem enables us to factorise polynomials of a degree higher than two. The factor theorem is a direct result of the remainder theorem.</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2: Functions and Algebra</a:t>
            </a:r>
          </a:p>
        </p:txBody>
      </p:sp>
    </p:spTree>
    <p:extLst>
      <p:ext uri="{BB962C8B-B14F-4D97-AF65-F5344CB8AC3E}">
        <p14:creationId xmlns:p14="http://schemas.microsoft.com/office/powerpoint/2010/main" val="1371397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INVERSE GRAPHS OF FUNCTIONS</a:t>
            </a:r>
          </a:p>
          <a:p>
            <a:pPr>
              <a:lnSpc>
                <a:spcPct val="150000"/>
              </a:lnSpc>
            </a:pPr>
            <a:r>
              <a:rPr lang="en-ZA" sz="2400" dirty="0">
                <a:latin typeface="Arial" panose="020B0604020202020204" pitchFamily="34" charset="0"/>
                <a:cs typeface="Arial" panose="020B0604020202020204" pitchFamily="34" charset="0"/>
              </a:rPr>
              <a:t>Relations describe any relationship between the dependent (</a:t>
            </a:r>
            <a:r>
              <a:rPr lang="en-ZA" sz="2400" i="1" dirty="0">
                <a:latin typeface="Arial" panose="020B0604020202020204" pitchFamily="34" charset="0"/>
                <a:cs typeface="Arial" panose="020B0604020202020204" pitchFamily="34" charset="0"/>
              </a:rPr>
              <a:t>y</a:t>
            </a:r>
            <a:r>
              <a:rPr lang="en-ZA" sz="2400" dirty="0">
                <a:latin typeface="Arial" panose="020B0604020202020204" pitchFamily="34" charset="0"/>
                <a:cs typeface="Arial" panose="020B0604020202020204" pitchFamily="34" charset="0"/>
              </a:rPr>
              <a:t>) and the independent (</a:t>
            </a:r>
            <a:r>
              <a:rPr lang="en-ZA" sz="2400" i="1" dirty="0">
                <a:latin typeface="Arial" panose="020B0604020202020204" pitchFamily="34" charset="0"/>
                <a:cs typeface="Arial" panose="020B0604020202020204" pitchFamily="34" charset="0"/>
              </a:rPr>
              <a:t>x</a:t>
            </a:r>
            <a:r>
              <a:rPr lang="en-ZA" sz="2400" dirty="0">
                <a:latin typeface="Arial" panose="020B0604020202020204" pitchFamily="34" charset="0"/>
                <a:cs typeface="Arial" panose="020B0604020202020204" pitchFamily="34" charset="0"/>
              </a:rPr>
              <a:t>) variables. Functions are special kind of relations. An inverse function is a second relation that reverses the direction of the mapping produced by a first function. For an inverse to exist, the first function must produce a one-to-one correspondence. An inverse function can also be defined as the set of ordered pairs obtained by swapping the</a:t>
            </a:r>
            <a:r>
              <a:rPr lang="en-ZA" sz="2400" i="1" dirty="0">
                <a:latin typeface="Arial" panose="020B0604020202020204" pitchFamily="34" charset="0"/>
                <a:cs typeface="Arial" panose="020B0604020202020204" pitchFamily="34" charset="0"/>
              </a:rPr>
              <a:t> x-</a:t>
            </a:r>
            <a:r>
              <a:rPr lang="en-ZA" sz="2400" dirty="0">
                <a:latin typeface="Arial" panose="020B0604020202020204" pitchFamily="34" charset="0"/>
                <a:cs typeface="Arial" panose="020B0604020202020204" pitchFamily="34" charset="0"/>
              </a:rPr>
              <a:t> and </a:t>
            </a:r>
            <a:r>
              <a:rPr lang="en-ZA" sz="2400" i="1" dirty="0">
                <a:latin typeface="Arial" panose="020B0604020202020204" pitchFamily="34" charset="0"/>
                <a:cs typeface="Arial" panose="020B0604020202020204" pitchFamily="34" charset="0"/>
              </a:rPr>
              <a:t>y-</a:t>
            </a:r>
            <a:r>
              <a:rPr lang="en-ZA" sz="2400" dirty="0">
                <a:latin typeface="Arial" panose="020B0604020202020204" pitchFamily="34" charset="0"/>
                <a:cs typeface="Arial" panose="020B0604020202020204" pitchFamily="34" charset="0"/>
              </a:rPr>
              <a:t>elements of each ordered number pair in the original function. </a:t>
            </a:r>
          </a:p>
        </p:txBody>
      </p:sp>
    </p:spTree>
    <p:extLst>
      <p:ext uri="{BB962C8B-B14F-4D97-AF65-F5344CB8AC3E}">
        <p14:creationId xmlns:p14="http://schemas.microsoft.com/office/powerpoint/2010/main" val="3822675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LINEAR PROGRAMMING</a:t>
            </a:r>
          </a:p>
          <a:p>
            <a:pPr>
              <a:lnSpc>
                <a:spcPct val="150000"/>
              </a:lnSpc>
            </a:pPr>
            <a:r>
              <a:rPr lang="en-ZA" sz="2400" dirty="0">
                <a:latin typeface="Arial" panose="020B0604020202020204" pitchFamily="34" charset="0"/>
                <a:cs typeface="Arial" panose="020B0604020202020204" pitchFamily="34" charset="0"/>
              </a:rPr>
              <a:t>Linear programming is used every day by people (for example in businesses and in industrial contexts) who are interested to know the most efficient way of carrying out a task or achieving a goal. Linear programming is the mathematical method used to find the best solution to problems that can be expressed in terms of linear equations, straight-line graphs and linear inequalities. It is used to achieve the best outcome, such as maximum profits or lowest costs and production levels. </a:t>
            </a:r>
          </a:p>
        </p:txBody>
      </p:sp>
    </p:spTree>
    <p:extLst>
      <p:ext uri="{BB962C8B-B14F-4D97-AF65-F5344CB8AC3E}">
        <p14:creationId xmlns:p14="http://schemas.microsoft.com/office/powerpoint/2010/main" val="2263551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INSTANEOUS RATE OF CHANGE</a:t>
            </a:r>
          </a:p>
          <a:p>
            <a:pPr>
              <a:lnSpc>
                <a:spcPct val="150000"/>
              </a:lnSpc>
            </a:pPr>
            <a:r>
              <a:rPr lang="en-ZA" sz="2400" dirty="0">
                <a:latin typeface="Arial" panose="020B0604020202020204" pitchFamily="34" charset="0"/>
                <a:cs typeface="Arial" panose="020B0604020202020204" pitchFamily="34" charset="0"/>
              </a:rPr>
              <a:t>The derivative tells us the rate of change of one quantity to another at a particular point (instant). This is called the instantaneous rate of change. It has many applications in electricity, economics, population modelling, and so on. When a quantity is always changing in value, such as population, we use calculus (differentiation and integration) to model its behaviour. </a:t>
            </a:r>
          </a:p>
        </p:txBody>
      </p:sp>
    </p:spTree>
    <p:extLst>
      <p:ext uri="{BB962C8B-B14F-4D97-AF65-F5344CB8AC3E}">
        <p14:creationId xmlns:p14="http://schemas.microsoft.com/office/powerpoint/2010/main" val="3673624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38516</TotalTime>
  <Words>3483</Words>
  <Application>Microsoft Office PowerPoint</Application>
  <PresentationFormat>Widescreen</PresentationFormat>
  <Paragraphs>258</Paragraphs>
  <Slides>45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Brandon Grotesque Medium</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Gabrielle Jacobs</cp:lastModifiedBy>
  <cp:revision>242</cp:revision>
  <dcterms:created xsi:type="dcterms:W3CDTF">2018-09-18T08:47:31Z</dcterms:created>
  <dcterms:modified xsi:type="dcterms:W3CDTF">2021-08-26T06:55:11Z</dcterms:modified>
</cp:coreProperties>
</file>