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8" r:id="rId4"/>
    <p:sldId id="303" r:id="rId5"/>
    <p:sldId id="304" r:id="rId6"/>
    <p:sldId id="305" r:id="rId7"/>
    <p:sldId id="299" r:id="rId8"/>
    <p:sldId id="306" r:id="rId9"/>
    <p:sldId id="313" r:id="rId10"/>
    <p:sldId id="307" r:id="rId11"/>
    <p:sldId id="308" r:id="rId12"/>
    <p:sldId id="309" r:id="rId13"/>
    <p:sldId id="300" r:id="rId14"/>
    <p:sldId id="310" r:id="rId15"/>
    <p:sldId id="301" r:id="rId16"/>
    <p:sldId id="311" r:id="rId17"/>
    <p:sldId id="314"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9"/>
    <p:restoredTop sz="94497"/>
  </p:normalViewPr>
  <p:slideViewPr>
    <p:cSldViewPr snapToGrid="0" snapToObjects="1">
      <p:cViewPr>
        <p:scale>
          <a:sx n="36" d="100"/>
          <a:sy n="36" d="100"/>
        </p:scale>
        <p:origin x="800" y="16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61DFCAA3-566A-784A-B659-515B500D5C5F}"/>
              </a:ext>
            </a:extLst>
          </p:cNvPr>
          <p:cNvPicPr>
            <a:picLocks noChangeAspect="1"/>
          </p:cNvPicPr>
          <p:nvPr/>
        </p:nvPicPr>
        <p:blipFill rotWithShape="1">
          <a:blip r:embed="rId2"/>
          <a:srcRect t="35998" b="23951"/>
          <a:stretch/>
        </p:blipFill>
        <p:spPr>
          <a:xfrm>
            <a:off x="0" y="0"/>
            <a:ext cx="1219302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a:solidFill>
                  <a:schemeClr val="bg1"/>
                </a:solidFill>
                <a:latin typeface="Brandon Grotesque Medium" panose="020B0603020203060202" pitchFamily="34" charset="77"/>
              </a:rPr>
              <a:t>Mathematical Literacy</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NCV4</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INTEREST IN THE WORKPLACE</a:t>
            </a:r>
          </a:p>
          <a:p>
            <a:pPr>
              <a:lnSpc>
                <a:spcPct val="150000"/>
              </a:lnSpc>
            </a:pPr>
            <a:r>
              <a:rPr lang="en-ZA" sz="2400" dirty="0">
                <a:latin typeface="Arial" panose="020B0604020202020204" pitchFamily="34" charset="0"/>
                <a:cs typeface="Arial" panose="020B0604020202020204" pitchFamily="34" charset="0"/>
              </a:rPr>
              <a:t>Interest is earned when money is invested or borrowed. If money is invested, interest is earned by the investor, and if money is borrowed, the borrower has to pay the interest. The interest amount is usually calculated as a percentage of the amount invested or borrowed, the principal amount. This percentage is the interest rate. The two types of interest rates include simple interest and compound interest.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69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BANK CHARGES AND DIFFERENT BANKS ACCOUNTS</a:t>
            </a:r>
          </a:p>
          <a:p>
            <a:pPr>
              <a:lnSpc>
                <a:spcPct val="150000"/>
              </a:lnSpc>
            </a:pPr>
            <a:r>
              <a:rPr lang="en-ZA" sz="2400" dirty="0">
                <a:latin typeface="Arial" panose="020B0604020202020204" pitchFamily="34" charset="0"/>
                <a:cs typeface="Arial" panose="020B0604020202020204" pitchFamily="34" charset="0"/>
              </a:rPr>
              <a:t>A bank account is a safe storage facility for a business’s income deposits. All cheque payments received have to pass through a bank account. Different types of bank accounts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Cheque or current account;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Savings account;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Fixed deposit or call account;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Credit card account.</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9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INFLATION</a:t>
            </a:r>
          </a:p>
          <a:p>
            <a:pPr>
              <a:lnSpc>
                <a:spcPct val="150000"/>
              </a:lnSpc>
            </a:pPr>
            <a:r>
              <a:rPr lang="en-ZA" sz="2400" dirty="0">
                <a:latin typeface="Arial" panose="020B0604020202020204" pitchFamily="34" charset="0"/>
                <a:cs typeface="Arial" panose="020B0604020202020204" pitchFamily="34" charset="0"/>
              </a:rPr>
              <a:t>Inflation is the gradual decrease in purchasing power. As this is usually expressed as a percentage rate per annum, it works in the same way as compound interest. Compound interest increases the size of the principal amount and inflation reduces the value of the principal amount. </a:t>
            </a:r>
          </a:p>
        </p:txBody>
      </p:sp>
    </p:spTree>
    <p:extLst>
      <p:ext uri="{BB962C8B-B14F-4D97-AF65-F5344CB8AC3E}">
        <p14:creationId xmlns:p14="http://schemas.microsoft.com/office/powerpoint/2010/main" val="175749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IDENTIFY RELATIONSHIPS AND COMPLETE PATTERNS</a:t>
            </a:r>
          </a:p>
          <a:p>
            <a:pPr>
              <a:lnSpc>
                <a:spcPct val="150000"/>
              </a:lnSpc>
            </a:pPr>
            <a:r>
              <a:rPr lang="en-ZA" sz="2400" dirty="0">
                <a:latin typeface="Arial" panose="020B0604020202020204" pitchFamily="34" charset="0"/>
                <a:cs typeface="Arial" panose="020B0604020202020204" pitchFamily="34" charset="0"/>
              </a:rPr>
              <a:t>A pattern, also called a sequence, is defined as a set of numbers or objects where all the members are related to each other by a specific rule. The elements of a pattern repeat in a predictable manner. There are two types of relationships. These are direct proportional relationships and indirect or inverse proportional relationships.</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Patterns, relationships and representations</a:t>
            </a:r>
          </a:p>
        </p:txBody>
      </p:sp>
    </p:spTree>
    <p:extLst>
      <p:ext uri="{BB962C8B-B14F-4D97-AF65-F5344CB8AC3E}">
        <p14:creationId xmlns:p14="http://schemas.microsoft.com/office/powerpoint/2010/main" val="274426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Patterns, relationships and representations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REPRESENTATIONS OF RELATIONSHIPS</a:t>
            </a:r>
          </a:p>
          <a:p>
            <a:pPr>
              <a:lnSpc>
                <a:spcPct val="150000"/>
              </a:lnSpc>
            </a:pPr>
            <a:r>
              <a:rPr lang="en-ZA" sz="2400" dirty="0">
                <a:latin typeface="Arial" panose="020B0604020202020204" pitchFamily="34" charset="0"/>
                <a:cs typeface="Arial" panose="020B0604020202020204" pitchFamily="34" charset="0"/>
              </a:rPr>
              <a:t>Moving between representations of relationships: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table of values by reading values from a graph.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table of values from given formulae.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50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COLLECT DATA</a:t>
            </a:r>
          </a:p>
          <a:p>
            <a:pPr>
              <a:lnSpc>
                <a:spcPct val="150000"/>
              </a:lnSpc>
            </a:pPr>
            <a:r>
              <a:rPr lang="en-ZA" sz="2400" dirty="0">
                <a:latin typeface="Arial" panose="020B0604020202020204" pitchFamily="34" charset="0"/>
                <a:cs typeface="Arial" panose="020B0604020202020204" pitchFamily="34" charset="0"/>
              </a:rPr>
              <a:t>Data is a collection of information. All the information gathered about a specific aspect or situation, is called a data set. Collection of information in the form of numbers is a commonly used method to solve problems, make predictions or explain behaviour. There are various ways to collect data, such as through questionnaires, observation, existing data bases, and interviews.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Data handling</a:t>
            </a:r>
          </a:p>
        </p:txBody>
      </p:sp>
    </p:spTree>
    <p:extLst>
      <p:ext uri="{BB962C8B-B14F-4D97-AF65-F5344CB8AC3E}">
        <p14:creationId xmlns:p14="http://schemas.microsoft.com/office/powerpoint/2010/main" val="303413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Data handling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ORGANISE DATA </a:t>
            </a:r>
          </a:p>
          <a:p>
            <a:pPr>
              <a:lnSpc>
                <a:spcPct val="150000"/>
              </a:lnSpc>
            </a:pPr>
            <a:r>
              <a:rPr lang="en-ZA" sz="2400" dirty="0">
                <a:latin typeface="Arial" panose="020B0604020202020204" pitchFamily="34" charset="0"/>
                <a:cs typeface="Arial" panose="020B0604020202020204" pitchFamily="34" charset="0"/>
              </a:rPr>
              <a:t>Collected data has to be organised to make sense. When data is properly organised, it is much easier to interpret. Tally and frequency tables are useful for clear, user-friendly presentations.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69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Data handling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REPRESENT AND INTERPRET DATA</a:t>
            </a:r>
          </a:p>
          <a:p>
            <a:pPr>
              <a:lnSpc>
                <a:spcPct val="150000"/>
              </a:lnSpc>
            </a:pPr>
            <a:r>
              <a:rPr lang="en-ZA" sz="2400" dirty="0">
                <a:latin typeface="Arial" panose="020B0604020202020204" pitchFamily="34" charset="0"/>
                <a:cs typeface="Arial" panose="020B0604020202020204" pitchFamily="34" charset="0"/>
              </a:rPr>
              <a:t>Other mathematical calculations can also give useful information. </a:t>
            </a:r>
          </a:p>
          <a:p>
            <a:pPr>
              <a:lnSpc>
                <a:spcPct val="150000"/>
              </a:lnSpc>
            </a:pPr>
            <a:r>
              <a:rPr lang="en-ZA" sz="2400" b="1" dirty="0">
                <a:latin typeface="Arial" panose="020B0604020202020204" pitchFamily="34" charset="0"/>
                <a:cs typeface="Arial" panose="020B0604020202020204" pitchFamily="34" charset="0"/>
              </a:rPr>
              <a:t>Mean</a:t>
            </a:r>
            <a:r>
              <a:rPr lang="en-ZA" sz="2400" dirty="0">
                <a:latin typeface="Arial" panose="020B0604020202020204" pitchFamily="34" charset="0"/>
                <a:cs typeface="Arial" panose="020B0604020202020204" pitchFamily="34" charset="0"/>
              </a:rPr>
              <a:t>: The mean of a data set is the average of all the data items in the set. </a:t>
            </a:r>
            <a:r>
              <a:rPr lang="en-ZA" sz="2400" b="1" dirty="0">
                <a:latin typeface="Arial" panose="020B0604020202020204" pitchFamily="34" charset="0"/>
                <a:cs typeface="Arial" panose="020B0604020202020204" pitchFamily="34" charset="0"/>
              </a:rPr>
              <a:t>Mode:</a:t>
            </a:r>
            <a:r>
              <a:rPr lang="en-ZA" sz="2400" dirty="0">
                <a:latin typeface="Arial" panose="020B0604020202020204" pitchFamily="34" charset="0"/>
                <a:cs typeface="Arial" panose="020B0604020202020204" pitchFamily="34" charset="0"/>
              </a:rPr>
              <a:t> The mode of a data set is the value in the data set that appears most. </a:t>
            </a:r>
            <a:r>
              <a:rPr lang="en-ZA" sz="2400" b="1" dirty="0">
                <a:latin typeface="Arial" panose="020B0604020202020204" pitchFamily="34" charset="0"/>
                <a:cs typeface="Arial" panose="020B0604020202020204" pitchFamily="34" charset="0"/>
              </a:rPr>
              <a:t>Median:</a:t>
            </a:r>
            <a:r>
              <a:rPr lang="en-ZA" sz="2400" dirty="0">
                <a:latin typeface="Arial" panose="020B0604020202020204" pitchFamily="34" charset="0"/>
                <a:cs typeface="Arial" panose="020B0604020202020204" pitchFamily="34" charset="0"/>
              </a:rPr>
              <a:t> The median of a data set is the value in the middle of the sorted </a:t>
            </a:r>
          </a:p>
          <a:p>
            <a:pPr>
              <a:lnSpc>
                <a:spcPct val="150000"/>
              </a:lnSpc>
            </a:pPr>
            <a:r>
              <a:rPr lang="en-ZA" sz="2400" dirty="0">
                <a:latin typeface="Arial" panose="020B0604020202020204" pitchFamily="34" charset="0"/>
                <a:cs typeface="Arial" panose="020B0604020202020204" pitchFamily="34" charset="0"/>
              </a:rPr>
              <a:t>data set.</a:t>
            </a:r>
            <a:br>
              <a:rPr lang="en-ZA" sz="2400"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Range:</a:t>
            </a:r>
            <a:r>
              <a:rPr lang="en-ZA" sz="2400" dirty="0">
                <a:latin typeface="Arial" panose="020B0604020202020204" pitchFamily="34" charset="0"/>
                <a:cs typeface="Arial" panose="020B0604020202020204" pitchFamily="34" charset="0"/>
              </a:rPr>
              <a:t> The range of a data set is the maximum value minus the </a:t>
            </a:r>
          </a:p>
          <a:p>
            <a:pPr>
              <a:lnSpc>
                <a:spcPct val="150000"/>
              </a:lnSpc>
            </a:pPr>
            <a:r>
              <a:rPr lang="en-ZA" sz="2400" dirty="0">
                <a:latin typeface="Arial" panose="020B0604020202020204" pitchFamily="34" charset="0"/>
                <a:cs typeface="Arial" panose="020B0604020202020204" pitchFamily="34" charset="0"/>
              </a:rPr>
              <a:t>minimum value.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329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Data handling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IMPLICATIONS OF THE EXPRESSIONS OF LIKELIHOOD IN THE WORKPLACE</a:t>
            </a:r>
          </a:p>
          <a:p>
            <a:pPr>
              <a:lnSpc>
                <a:spcPct val="150000"/>
              </a:lnSpc>
            </a:pPr>
            <a:r>
              <a:rPr lang="en-ZA" sz="2400" dirty="0">
                <a:latin typeface="Arial" panose="020B0604020202020204" pitchFamily="34" charset="0"/>
                <a:cs typeface="Arial" panose="020B0604020202020204" pitchFamily="34" charset="0"/>
              </a:rPr>
              <a:t>Likelihood refers to the probability or chance of something happening.</a:t>
            </a:r>
          </a:p>
          <a:p>
            <a:pPr>
              <a:lnSpc>
                <a:spcPct val="150000"/>
              </a:lnSpc>
            </a:pPr>
            <a:r>
              <a:rPr lang="en-ZA" sz="2400" b="1" dirty="0">
                <a:latin typeface="Arial" panose="020B0604020202020204" pitchFamily="34" charset="0"/>
                <a:cs typeface="Arial" panose="020B0604020202020204" pitchFamily="34" charset="0"/>
              </a:rPr>
              <a:t>An event</a:t>
            </a:r>
            <a:r>
              <a:rPr lang="en-ZA" sz="2400" dirty="0">
                <a:latin typeface="Arial" panose="020B0604020202020204" pitchFamily="34" charset="0"/>
                <a:cs typeface="Arial" panose="020B0604020202020204" pitchFamily="34" charset="0"/>
              </a:rPr>
              <a:t> is a collection of one or more outcomes.</a:t>
            </a:r>
          </a:p>
          <a:p>
            <a:pPr>
              <a:lnSpc>
                <a:spcPct val="150000"/>
              </a:lnSpc>
            </a:pPr>
            <a:r>
              <a:rPr lang="en-ZA" sz="2400" b="1" dirty="0">
                <a:latin typeface="Arial" panose="020B0604020202020204" pitchFamily="34" charset="0"/>
                <a:cs typeface="Arial" panose="020B0604020202020204" pitchFamily="34" charset="0"/>
              </a:rPr>
              <a:t>An outcome or result</a:t>
            </a:r>
            <a:r>
              <a:rPr lang="en-ZA" sz="2400" dirty="0">
                <a:latin typeface="Arial" panose="020B0604020202020204" pitchFamily="34" charset="0"/>
                <a:cs typeface="Arial" panose="020B0604020202020204" pitchFamily="34" charset="0"/>
              </a:rPr>
              <a:t> is the consequence of a single trial for example. </a:t>
            </a:r>
          </a:p>
          <a:p>
            <a:pPr>
              <a:lnSpc>
                <a:spcPct val="150000"/>
              </a:lnSpc>
            </a:pPr>
            <a:r>
              <a:rPr lang="en-ZA" sz="2400" b="1" dirty="0">
                <a:latin typeface="Arial" panose="020B0604020202020204" pitchFamily="34" charset="0"/>
                <a:cs typeface="Arial" panose="020B0604020202020204" pitchFamily="34" charset="0"/>
              </a:rPr>
              <a:t>A random event</a:t>
            </a:r>
            <a:r>
              <a:rPr lang="en-ZA" sz="2400" dirty="0">
                <a:latin typeface="Arial" panose="020B0604020202020204" pitchFamily="34" charset="0"/>
                <a:cs typeface="Arial" panose="020B0604020202020204" pitchFamily="34" charset="0"/>
              </a:rPr>
              <a:t> is an event where nobody knows what the outcome will be. </a:t>
            </a:r>
            <a:r>
              <a:rPr lang="en-ZA" sz="2400" b="1" dirty="0">
                <a:latin typeface="Arial" panose="020B0604020202020204" pitchFamily="34" charset="0"/>
                <a:cs typeface="Arial" panose="020B0604020202020204" pitchFamily="34" charset="0"/>
              </a:rPr>
              <a:t>A non-random event</a:t>
            </a:r>
            <a:r>
              <a:rPr lang="en-ZA" sz="2400" dirty="0">
                <a:latin typeface="Arial" panose="020B0604020202020204" pitchFamily="34" charset="0"/>
                <a:cs typeface="Arial" panose="020B0604020202020204" pitchFamily="34" charset="0"/>
              </a:rPr>
              <a:t> is an event where the outcome can be predicted fairly accurately.</a:t>
            </a:r>
          </a:p>
        </p:txBody>
      </p:sp>
    </p:spTree>
    <p:extLst>
      <p:ext uri="{BB962C8B-B14F-4D97-AF65-F5344CB8AC3E}">
        <p14:creationId xmlns:p14="http://schemas.microsoft.com/office/powerpoint/2010/main" val="427229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NUMBERS TO WORK WITH PROBLEMS IN THE WORKPLACE </a:t>
            </a:r>
          </a:p>
          <a:p>
            <a:pPr>
              <a:lnSpc>
                <a:spcPct val="150000"/>
              </a:lnSpc>
            </a:pPr>
            <a:r>
              <a:rPr lang="en-ZA" sz="2400" dirty="0">
                <a:latin typeface="Arial" panose="020B0604020202020204" pitchFamily="34" charset="0"/>
                <a:cs typeface="Arial" panose="020B0604020202020204" pitchFamily="34" charset="0"/>
              </a:rPr>
              <a:t>Numbers are used daily in the workplace, nationally and globally. Some examples are forecasting the weather, preparing the national budget, importing and exporting, local, national and international news, planning overseas trips, SARS calculations and doing market research.</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Numbers</a:t>
            </a:r>
          </a:p>
        </p:txBody>
      </p:sp>
    </p:spTree>
    <p:extLst>
      <p:ext uri="{BB962C8B-B14F-4D97-AF65-F5344CB8AC3E}">
        <p14:creationId xmlns:p14="http://schemas.microsoft.com/office/powerpoint/2010/main" val="101251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VOCABULARY FOR SPACE, SHAPE AND ORIENTATION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Dimensions are the length, width (breadth) and height of an object.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Units are the definite magnitude (size) of a physical quantity, for example, length is a physical quantity and metre is a unit of length.</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Faces are the flat parts of prisms and cylinders.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Attributes are characteristics such as the volume, temperature and mass of an object.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Space, shape and orientation</a:t>
            </a:r>
          </a:p>
        </p:txBody>
      </p:sp>
    </p:spTree>
    <p:extLst>
      <p:ext uri="{BB962C8B-B14F-4D97-AF65-F5344CB8AC3E}">
        <p14:creationId xmlns:p14="http://schemas.microsoft.com/office/powerpoint/2010/main" val="257143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Space, shape and orientation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PERFORM CALCULATIONS CORRECTLY</a:t>
            </a:r>
          </a:p>
        </p:txBody>
      </p:sp>
      <p:pic>
        <p:nvPicPr>
          <p:cNvPr id="3" name="Picture 2">
            <a:extLst>
              <a:ext uri="{FF2B5EF4-FFF2-40B4-BE49-F238E27FC236}">
                <a16:creationId xmlns:a16="http://schemas.microsoft.com/office/drawing/2014/main" id="{BA2D73CB-21F3-0E42-966A-975E286FB40C}"/>
              </a:ext>
            </a:extLst>
          </p:cNvPr>
          <p:cNvPicPr>
            <a:picLocks noChangeAspect="1"/>
          </p:cNvPicPr>
          <p:nvPr/>
        </p:nvPicPr>
        <p:blipFill>
          <a:blip r:embed="rId3"/>
          <a:stretch>
            <a:fillRect/>
          </a:stretch>
        </p:blipFill>
        <p:spPr>
          <a:xfrm>
            <a:off x="3040399" y="2496611"/>
            <a:ext cx="6102236" cy="3634296"/>
          </a:xfrm>
          <a:prstGeom prst="rect">
            <a:avLst/>
          </a:prstGeom>
        </p:spPr>
      </p:pic>
    </p:spTree>
    <p:extLst>
      <p:ext uri="{BB962C8B-B14F-4D97-AF65-F5344CB8AC3E}">
        <p14:creationId xmlns:p14="http://schemas.microsoft.com/office/powerpoint/2010/main" val="424091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Space, shape and orientation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READ, INTERPRET AND USE REPRESENTATIONS</a:t>
            </a:r>
          </a:p>
          <a:p>
            <a:pPr>
              <a:lnSpc>
                <a:spcPct val="150000"/>
              </a:lnSpc>
            </a:pPr>
            <a:r>
              <a:rPr lang="en-ZA" sz="2400" dirty="0">
                <a:latin typeface="Arial" panose="020B0604020202020204" pitchFamily="34" charset="0"/>
                <a:cs typeface="Arial" panose="020B0604020202020204" pitchFamily="34" charset="0"/>
              </a:rPr>
              <a:t>Maps and plans are visual representations of the real world. They are tools to find a particular place, such as a hospital in a town or a seat in movie theatre. </a:t>
            </a:r>
          </a:p>
          <a:p>
            <a:pPr>
              <a:lnSpc>
                <a:spcPct val="150000"/>
              </a:lnSpc>
            </a:pPr>
            <a:r>
              <a:rPr lang="en-ZA" sz="2400" dirty="0">
                <a:latin typeface="Arial" panose="020B0604020202020204" pitchFamily="34" charset="0"/>
                <a:cs typeface="Arial" panose="020B0604020202020204" pitchFamily="34" charset="0"/>
              </a:rPr>
              <a:t>Scale is defined as a ratio that shows the relationship between the measurements on a map or plan and the actual distances or measurements. Maps are used to locate places.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01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Space, shape and orientation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PHYSICAL AND DIAGRAMMATIC REPRESENTATIONS OF PROBLEMS AND SOLUTIONS</a:t>
            </a:r>
          </a:p>
          <a:p>
            <a:pPr>
              <a:lnSpc>
                <a:spcPct val="150000"/>
              </a:lnSpc>
            </a:pPr>
            <a:r>
              <a:rPr lang="en-ZA" sz="2400" dirty="0">
                <a:latin typeface="Arial" panose="020B0604020202020204" pitchFamily="34" charset="0"/>
                <a:cs typeface="Arial" panose="020B0604020202020204" pitchFamily="34" charset="0"/>
              </a:rPr>
              <a:t>Packaging is done in two ways: In terms of 2-dimensional shapes and in terms of 3-dimensional shapes. Many goods are packed into boxes, as boxes are easy to stack on shelves to save space. When packing fragile objects, extra protective material (such as polystyrene or bubble wrap) should be used between the objects to make sure they reach their destination unscathed. </a:t>
            </a:r>
          </a:p>
        </p:txBody>
      </p:sp>
    </p:spTree>
    <p:extLst>
      <p:ext uri="{BB962C8B-B14F-4D97-AF65-F5344CB8AC3E}">
        <p14:creationId xmlns:p14="http://schemas.microsoft.com/office/powerpoint/2010/main" val="277772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MANAGE FINANCE IN AREAS OF RESPONSIBILITY</a:t>
            </a:r>
          </a:p>
          <a:p>
            <a:pPr>
              <a:lnSpc>
                <a:spcPct val="150000"/>
              </a:lnSpc>
            </a:pPr>
            <a:r>
              <a:rPr lang="en-ZA" sz="2400" dirty="0">
                <a:latin typeface="Arial" panose="020B0604020202020204" pitchFamily="34" charset="0"/>
                <a:cs typeface="Arial" panose="020B0604020202020204" pitchFamily="34" charset="0"/>
              </a:rPr>
              <a:t>If a person who wants to start or expand a business does not have the necessary funds, he or she has to find ways to finance the business. This could be in the form of a loan, through credit, or by means of a bond.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Finance</a:t>
            </a:r>
          </a:p>
        </p:txBody>
      </p:sp>
    </p:spTree>
    <p:extLst>
      <p:ext uri="{BB962C8B-B14F-4D97-AF65-F5344CB8AC3E}">
        <p14:creationId xmlns:p14="http://schemas.microsoft.com/office/powerpoint/2010/main" val="8239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TAXATION AND FINANCIAL DOCUMENTS</a:t>
            </a:r>
          </a:p>
          <a:p>
            <a:pPr>
              <a:lnSpc>
                <a:spcPct val="150000"/>
              </a:lnSpc>
            </a:pPr>
            <a:r>
              <a:rPr lang="en-ZA" sz="2400" dirty="0">
                <a:latin typeface="Arial" panose="020B0604020202020204" pitchFamily="34" charset="0"/>
                <a:cs typeface="Arial" panose="020B0604020202020204" pitchFamily="34" charset="0"/>
              </a:rPr>
              <a:t>VAT stands for Value Added Tax. It is a tax on the purchase price of an article or on services rendered. In most stores articles are marked with a VAT-inclusive price, so the marked price is the actual price of the article, with the VAT amount already added. The VAT that a business pays to suppliers on goods and services they buy for business use is input VAT. This can be claimed back from SARS at the end of the VAT period. The VAT that a business charges on the products and services that they sell is output VAT.</a:t>
            </a:r>
          </a:p>
        </p:txBody>
      </p:sp>
    </p:spTree>
    <p:extLst>
      <p:ext uri="{BB962C8B-B14F-4D97-AF65-F5344CB8AC3E}">
        <p14:creationId xmlns:p14="http://schemas.microsoft.com/office/powerpoint/2010/main" val="174591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TAXATION AND FINANCIAL DOCUMENTS (CONT)</a:t>
            </a:r>
          </a:p>
          <a:p>
            <a:pPr>
              <a:lnSpc>
                <a:spcPct val="150000"/>
              </a:lnSpc>
            </a:pPr>
            <a:r>
              <a:rPr lang="en-ZA" sz="2400" dirty="0">
                <a:latin typeface="Arial" panose="020B0604020202020204" pitchFamily="34" charset="0"/>
                <a:cs typeface="Arial" panose="020B0604020202020204" pitchFamily="34" charset="0"/>
              </a:rPr>
              <a:t>The Unemployment Insurance Fund (UIF) assists employees who become unemployed for reasons beyond their control, such as retrenchment. Unemployment benefits can be claimed for a period of six months.</a:t>
            </a:r>
          </a:p>
          <a:p>
            <a:pPr>
              <a:lnSpc>
                <a:spcPct val="150000"/>
              </a:lnSpc>
            </a:pPr>
            <a:r>
              <a:rPr lang="en-ZA" sz="2400" dirty="0">
                <a:latin typeface="Arial" panose="020B0604020202020204" pitchFamily="34" charset="0"/>
                <a:cs typeface="Arial" panose="020B0604020202020204" pitchFamily="34" charset="0"/>
              </a:rPr>
              <a:t>Personal income tax is the tax paid on an individual’s personal income. It is usually collected on a pay-as-you-earn (PAYE) basis, with corrections made at the end of the tax year. </a:t>
            </a:r>
          </a:p>
        </p:txBody>
      </p:sp>
    </p:spTree>
    <p:extLst>
      <p:ext uri="{BB962C8B-B14F-4D97-AF65-F5344CB8AC3E}">
        <p14:creationId xmlns:p14="http://schemas.microsoft.com/office/powerpoint/2010/main" val="2871328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28965</TotalTime>
  <Words>1303</Words>
  <Application>Microsoft Macintosh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219</cp:revision>
  <dcterms:created xsi:type="dcterms:W3CDTF">2018-09-18T08:47:31Z</dcterms:created>
  <dcterms:modified xsi:type="dcterms:W3CDTF">2021-02-15T20:07:18Z</dcterms:modified>
</cp:coreProperties>
</file>