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309" r:id="rId5"/>
    <p:sldId id="310" r:id="rId6"/>
    <p:sldId id="311" r:id="rId7"/>
    <p:sldId id="312" r:id="rId8"/>
    <p:sldId id="301" r:id="rId9"/>
    <p:sldId id="313" r:id="rId10"/>
    <p:sldId id="314" r:id="rId11"/>
    <p:sldId id="302" r:id="rId12"/>
    <p:sldId id="298" r:id="rId13"/>
    <p:sldId id="303" r:id="rId14"/>
    <p:sldId id="316" r:id="rId15"/>
    <p:sldId id="299" r:id="rId16"/>
    <p:sldId id="304" r:id="rId17"/>
    <p:sldId id="317" r:id="rId18"/>
    <p:sldId id="318" r:id="rId19"/>
    <p:sldId id="319" r:id="rId20"/>
    <p:sldId id="305" r:id="rId21"/>
    <p:sldId id="320" r:id="rId22"/>
    <p:sldId id="321" r:id="rId23"/>
    <p:sldId id="306" r:id="rId24"/>
    <p:sldId id="323" r:id="rId25"/>
    <p:sldId id="322" r:id="rId26"/>
    <p:sldId id="300" r:id="rId27"/>
    <p:sldId id="307" r:id="rId28"/>
    <p:sldId id="308" r:id="rId29"/>
    <p:sldId id="325" r:id="rId30"/>
    <p:sldId id="32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00"/>
    <p:restoredTop sz="94497"/>
  </p:normalViewPr>
  <p:slideViewPr>
    <p:cSldViewPr snapToGrid="0" snapToObjects="1">
      <p:cViewPr>
        <p:scale>
          <a:sx n="56" d="100"/>
          <a:sy n="56" d="100"/>
        </p:scale>
        <p:origin x="64" y="1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EC52BD3C-4133-C743-B436-6A4E9342C566}"/>
              </a:ext>
            </a:extLst>
          </p:cNvPr>
          <p:cNvPicPr>
            <a:picLocks noChangeAspect="1"/>
          </p:cNvPicPr>
          <p:nvPr/>
        </p:nvPicPr>
        <p:blipFill rotWithShape="1">
          <a:blip r:embed="rId2"/>
          <a:srcRect l="2404" t="36481" b="24850"/>
          <a:stretch/>
        </p:blipFill>
        <p:spPr>
          <a:xfrm>
            <a:off x="0" y="0"/>
            <a:ext cx="1219097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a:solidFill>
                  <a:schemeClr val="bg1"/>
                </a:solidFill>
                <a:latin typeface="Brandon Grotesque Medium" panose="020B0603020203060202" pitchFamily="34" charset="77"/>
              </a:rPr>
              <a:t>Life Orientation Life Skills</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NCV4</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JOB INTERVIEW TYPES (CONT) </a:t>
            </a:r>
          </a:p>
          <a:p>
            <a:pPr>
              <a:lnSpc>
                <a:spcPct val="150000"/>
              </a:lnSpc>
            </a:pPr>
            <a:r>
              <a:rPr lang="en-ZA" sz="2400" dirty="0">
                <a:latin typeface="Arial" panose="020B0604020202020204" pitchFamily="34" charset="0"/>
                <a:cs typeface="Arial" panose="020B0604020202020204" pitchFamily="34" charset="0"/>
              </a:rPr>
              <a:t>In a </a:t>
            </a:r>
            <a:r>
              <a:rPr lang="en-ZA" sz="2400" b="1" dirty="0">
                <a:latin typeface="Arial" panose="020B0604020202020204" pitchFamily="34" charset="0"/>
                <a:cs typeface="Arial" panose="020B0604020202020204" pitchFamily="34" charset="0"/>
              </a:rPr>
              <a:t>case interview</a:t>
            </a:r>
            <a:r>
              <a:rPr lang="en-ZA" sz="2400" dirty="0">
                <a:latin typeface="Arial" panose="020B0604020202020204" pitchFamily="34" charset="0"/>
                <a:cs typeface="Arial" panose="020B0604020202020204" pitchFamily="34" charset="0"/>
              </a:rPr>
              <a:t>, a job candidate is given an assignment, question, situation, problem or challenge and asked to solve or create something while their skills are being assessed. </a:t>
            </a:r>
            <a:r>
              <a:rPr lang="en-ZA" sz="2400" b="1" dirty="0">
                <a:latin typeface="Arial" panose="020B0604020202020204" pitchFamily="34" charset="0"/>
                <a:cs typeface="Arial" panose="020B0604020202020204" pitchFamily="34" charset="0"/>
              </a:rPr>
              <a:t>Testing interviews</a:t>
            </a:r>
            <a:r>
              <a:rPr lang="en-ZA" sz="2400" dirty="0">
                <a:latin typeface="Arial" panose="020B0604020202020204" pitchFamily="34" charset="0"/>
                <a:cs typeface="Arial" panose="020B0604020202020204" pitchFamily="34" charset="0"/>
              </a:rPr>
              <a:t> are used to demonstrate a candidate’s creative or analytical skills that apply to the job.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62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CHALLENGES OF PARENTING</a:t>
            </a:r>
          </a:p>
          <a:p>
            <a:pPr>
              <a:lnSpc>
                <a:spcPct val="150000"/>
              </a:lnSpc>
            </a:pPr>
            <a:r>
              <a:rPr lang="en-ZA" sz="2400" dirty="0">
                <a:latin typeface="Arial" panose="020B0604020202020204" pitchFamily="34" charset="0"/>
                <a:cs typeface="Arial" panose="020B0604020202020204" pitchFamily="34" charset="0"/>
              </a:rPr>
              <a:t>Your role as a parent or caregiver is one of the most important lifelong jobs you will ever have. You are responsible for taking care of your children and making sure they have the tools they need to grow into successful and well-adjusted adults.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86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BE AN ADVANCED CRITICAL THINKER!</a:t>
            </a:r>
          </a:p>
          <a:p>
            <a:pPr>
              <a:lnSpc>
                <a:spcPct val="150000"/>
              </a:lnSpc>
            </a:pPr>
            <a:r>
              <a:rPr lang="en-ZA" sz="2400" dirty="0">
                <a:latin typeface="Arial" panose="020B0604020202020204" pitchFamily="34" charset="0"/>
                <a:cs typeface="Arial" panose="020B0604020202020204" pitchFamily="34" charset="0"/>
              </a:rPr>
              <a:t>You need critical thinking and logical reasoning to build arguments as vital skills in the workplace as well as for further study. You also need to adopt a habit of reflecting on what you have learnt and tasks you have completed, now and in future when you are working. Critical and reflective thinking enables you to improve continuously and pave the way to lifelong learning.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Topic 2 – Learning Skills </a:t>
            </a:r>
          </a:p>
        </p:txBody>
      </p:sp>
    </p:spTree>
    <p:extLst>
      <p:ext uri="{BB962C8B-B14F-4D97-AF65-F5344CB8AC3E}">
        <p14:creationId xmlns:p14="http://schemas.microsoft.com/office/powerpoint/2010/main" val="38604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 Learning Skills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WHAT OF REFLECTIVE THINKING</a:t>
            </a:r>
          </a:p>
          <a:p>
            <a:pPr>
              <a:lnSpc>
                <a:spcPct val="150000"/>
              </a:lnSpc>
            </a:pPr>
            <a:r>
              <a:rPr lang="en-ZA" sz="2400" dirty="0">
                <a:latin typeface="Arial" panose="020B0604020202020204" pitchFamily="34" charset="0"/>
                <a:cs typeface="Arial" panose="020B0604020202020204" pitchFamily="34" charset="0"/>
              </a:rPr>
              <a:t>Thinking is regarded by some experts as problem solving. Therefore, problem solving, critical thinking, reflective thinking, functional thinking and scientific thinking comprise the complete act of thought and the method of intelligence. Reflection helps you to see the relationships between thinking and doing, subject matter and method, content and process, ends and means.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4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 Learning Skills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BEING SMART WHEN WRITING EXAMINATIONS</a:t>
            </a:r>
          </a:p>
          <a:p>
            <a:pPr>
              <a:lnSpc>
                <a:spcPct val="150000"/>
              </a:lnSpc>
            </a:pPr>
            <a:r>
              <a:rPr lang="en-ZA" sz="2400" dirty="0">
                <a:latin typeface="Arial" panose="020B0604020202020204" pitchFamily="34" charset="0"/>
                <a:cs typeface="Arial" panose="020B0604020202020204" pitchFamily="34" charset="0"/>
              </a:rPr>
              <a:t>Be SMART when you prepare for and write your next test or examination:</a:t>
            </a:r>
          </a:p>
          <a:p>
            <a:pPr>
              <a:lnSpc>
                <a:spcPct val="150000"/>
              </a:lnSpc>
            </a:pPr>
            <a:r>
              <a:rPr lang="en-ZA" sz="2400" b="1" dirty="0">
                <a:latin typeface="Arial" panose="020B0604020202020204" pitchFamily="34" charset="0"/>
                <a:cs typeface="Arial" panose="020B0604020202020204" pitchFamily="34" charset="0"/>
              </a:rPr>
              <a:t>S</a:t>
            </a:r>
            <a:r>
              <a:rPr lang="en-ZA" sz="2400" dirty="0">
                <a:latin typeface="Arial" panose="020B0604020202020204" pitchFamily="34" charset="0"/>
                <a:cs typeface="Arial" panose="020B0604020202020204" pitchFamily="34" charset="0"/>
              </a:rPr>
              <a:t>tudy and prepare thoroughly.</a:t>
            </a:r>
          </a:p>
          <a:p>
            <a:pPr>
              <a:lnSpc>
                <a:spcPct val="150000"/>
              </a:lnSpc>
            </a:pPr>
            <a:r>
              <a:rPr lang="en-ZA" sz="2400" b="1" dirty="0">
                <a:latin typeface="Arial" panose="020B0604020202020204" pitchFamily="34" charset="0"/>
                <a:cs typeface="Arial" panose="020B0604020202020204" pitchFamily="34" charset="0"/>
              </a:rPr>
              <a:t>M</a:t>
            </a:r>
            <a:r>
              <a:rPr lang="en-ZA" sz="2400" dirty="0">
                <a:latin typeface="Arial" panose="020B0604020202020204" pitchFamily="34" charset="0"/>
                <a:cs typeface="Arial" panose="020B0604020202020204" pitchFamily="34" charset="0"/>
              </a:rPr>
              <a:t>ind how you write exams.</a:t>
            </a:r>
          </a:p>
          <a:p>
            <a:pPr>
              <a:lnSpc>
                <a:spcPct val="150000"/>
              </a:lnSpc>
            </a:pPr>
            <a:r>
              <a:rPr lang="en-ZA" sz="2400" b="1" dirty="0">
                <a:latin typeface="Arial" panose="020B0604020202020204" pitchFamily="34" charset="0"/>
                <a:cs typeface="Arial" panose="020B0604020202020204" pitchFamily="34" charset="0"/>
              </a:rPr>
              <a:t>A</a:t>
            </a:r>
            <a:r>
              <a:rPr lang="en-ZA" sz="2400" dirty="0">
                <a:latin typeface="Arial" panose="020B0604020202020204" pitchFamily="34" charset="0"/>
                <a:cs typeface="Arial" panose="020B0604020202020204" pitchFamily="34" charset="0"/>
              </a:rPr>
              <a:t>void mistakes and errors.</a:t>
            </a:r>
          </a:p>
          <a:p>
            <a:pPr>
              <a:lnSpc>
                <a:spcPct val="150000"/>
              </a:lnSpc>
            </a:pPr>
            <a:r>
              <a:rPr lang="en-ZA" sz="2400" b="1" dirty="0">
                <a:latin typeface="Arial" panose="020B0604020202020204" pitchFamily="34" charset="0"/>
                <a:cs typeface="Arial" panose="020B0604020202020204" pitchFamily="34" charset="0"/>
              </a:rPr>
              <a:t>R</a:t>
            </a:r>
            <a:r>
              <a:rPr lang="en-ZA" sz="2400" dirty="0">
                <a:latin typeface="Arial" panose="020B0604020202020204" pitchFamily="34" charset="0"/>
                <a:cs typeface="Arial" panose="020B0604020202020204" pitchFamily="34" charset="0"/>
              </a:rPr>
              <a:t>ead instructions carefully and answer questions correctly.</a:t>
            </a:r>
          </a:p>
          <a:p>
            <a:pPr>
              <a:lnSpc>
                <a:spcPct val="150000"/>
              </a:lnSpc>
            </a:pPr>
            <a:r>
              <a:rPr lang="en-ZA" sz="2400" b="1" dirty="0">
                <a:latin typeface="Arial" panose="020B0604020202020204" pitchFamily="34" charset="0"/>
                <a:cs typeface="Arial" panose="020B0604020202020204" pitchFamily="34" charset="0"/>
              </a:rPr>
              <a:t>T</a:t>
            </a:r>
            <a:r>
              <a:rPr lang="en-ZA" sz="2400" dirty="0">
                <a:latin typeface="Arial" panose="020B0604020202020204" pitchFamily="34" charset="0"/>
                <a:cs typeface="Arial" panose="020B0604020202020204" pitchFamily="34" charset="0"/>
              </a:rPr>
              <a:t>rack progress, reflect and revise.</a:t>
            </a:r>
          </a:p>
        </p:txBody>
      </p:sp>
    </p:spTree>
    <p:extLst>
      <p:ext uri="{BB962C8B-B14F-4D97-AF65-F5344CB8AC3E}">
        <p14:creationId xmlns:p14="http://schemas.microsoft.com/office/powerpoint/2010/main" val="101626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STRESS – KILLER OF OUR TIME</a:t>
            </a:r>
          </a:p>
          <a:p>
            <a:pPr>
              <a:lnSpc>
                <a:spcPct val="150000"/>
              </a:lnSpc>
            </a:pPr>
            <a:r>
              <a:rPr lang="en-ZA" sz="2400" dirty="0">
                <a:latin typeface="Arial" panose="020B0604020202020204" pitchFamily="34" charset="0"/>
                <a:cs typeface="Arial" panose="020B0604020202020204" pitchFamily="34" charset="0"/>
              </a:rPr>
              <a:t>Life is full of problems, deadlines, frustrations and demands that cause us to stress about many factors and situations. Stress has become a way of life for most of us and we all have different stressors that cause us to stress. We have to learn to cope with life and its stressors to become successful in what we do.</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Topic 3 – Health and Well-being</a:t>
            </a:r>
          </a:p>
        </p:txBody>
      </p:sp>
    </p:spTree>
    <p:extLst>
      <p:ext uri="{BB962C8B-B14F-4D97-AF65-F5344CB8AC3E}">
        <p14:creationId xmlns:p14="http://schemas.microsoft.com/office/powerpoint/2010/main" val="144487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STRESS AND TYPES OF STRESS</a:t>
            </a:r>
          </a:p>
          <a:p>
            <a:pPr>
              <a:lnSpc>
                <a:spcPct val="150000"/>
              </a:lnSpc>
            </a:pPr>
            <a:r>
              <a:rPr lang="en-ZA" sz="2400" dirty="0">
                <a:latin typeface="Arial" panose="020B0604020202020204" pitchFamily="34" charset="0"/>
                <a:cs typeface="Arial" panose="020B0604020202020204" pitchFamily="34" charset="0"/>
              </a:rPr>
              <a:t>Stress can be defined as how the body reacts to a stressor – real or imagined. Not all stress is bad for you. You might be surprised to discover that there is also good stress that enables you to perform better or do something extraordinary. There are two main types of stress: </a:t>
            </a:r>
          </a:p>
          <a:p>
            <a:pPr>
              <a:lnSpc>
                <a:spcPct val="150000"/>
              </a:lnSpc>
            </a:pPr>
            <a:r>
              <a:rPr lang="en-ZA" sz="2400" dirty="0">
                <a:latin typeface="Arial" panose="020B0604020202020204" pitchFamily="34" charset="0"/>
                <a:cs typeface="Arial" panose="020B0604020202020204" pitchFamily="34" charset="0"/>
              </a:rPr>
              <a:t>“Good” stress, also known as eustress. </a:t>
            </a:r>
          </a:p>
          <a:p>
            <a:pPr>
              <a:lnSpc>
                <a:spcPct val="150000"/>
              </a:lnSpc>
            </a:pPr>
            <a:r>
              <a:rPr lang="en-ZA" sz="2400" dirty="0">
                <a:latin typeface="Arial" panose="020B0604020202020204" pitchFamily="34" charset="0"/>
                <a:cs typeface="Arial" panose="020B0604020202020204" pitchFamily="34" charset="0"/>
              </a:rPr>
              <a:t>“Bad” stress, also known as distress.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2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DEALING WITH DEPRESSION</a:t>
            </a:r>
          </a:p>
          <a:p>
            <a:pPr>
              <a:lnSpc>
                <a:spcPct val="150000"/>
              </a:lnSpc>
            </a:pPr>
            <a:r>
              <a:rPr lang="en-ZA" sz="2400" dirty="0">
                <a:latin typeface="Arial" panose="020B0604020202020204" pitchFamily="34" charset="0"/>
                <a:cs typeface="Arial" panose="020B0604020202020204" pitchFamily="34" charset="0"/>
              </a:rPr>
              <a:t>Depression is regarded as a mood disorder that affects how we feel emotionally. There are many possible ways to cope with depression.</a:t>
            </a:r>
          </a:p>
        </p:txBody>
      </p:sp>
    </p:spTree>
    <p:extLst>
      <p:ext uri="{BB962C8B-B14F-4D97-AF65-F5344CB8AC3E}">
        <p14:creationId xmlns:p14="http://schemas.microsoft.com/office/powerpoint/2010/main" val="301501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DEALING WITH DEPRESSION (CONT)</a:t>
            </a:r>
          </a:p>
          <a:p>
            <a:pPr>
              <a:lnSpc>
                <a:spcPct val="150000"/>
              </a:lnSpc>
            </a:pPr>
            <a:r>
              <a:rPr lang="en-ZA" sz="2400" dirty="0">
                <a:latin typeface="Arial" panose="020B0604020202020204" pitchFamily="34" charset="0"/>
                <a:cs typeface="Arial" panose="020B0604020202020204" pitchFamily="34" charset="0"/>
              </a:rPr>
              <a:t>Use the following strategies or tips to help: </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Keep busy;</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Immerse yourself in something you enjoy;</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Introduce structure to your life;</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Do fun things;</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Change your negative thinking patterns and introduce positive thoughts;</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Replace unhappy thoughts with happy ones;</a:t>
            </a:r>
          </a:p>
        </p:txBody>
      </p:sp>
    </p:spTree>
    <p:extLst>
      <p:ext uri="{BB962C8B-B14F-4D97-AF65-F5344CB8AC3E}">
        <p14:creationId xmlns:p14="http://schemas.microsoft.com/office/powerpoint/2010/main" val="243234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DEALING WITH DEPRESSION (CONT)</a:t>
            </a:r>
          </a:p>
          <a:p>
            <a:pPr marL="457200" indent="-457200">
              <a:lnSpc>
                <a:spcPct val="150000"/>
              </a:lnSpc>
              <a:buFont typeface="+mj-lt"/>
              <a:buAutoNum type="arabicPeriod" startAt="7"/>
            </a:pPr>
            <a:r>
              <a:rPr lang="en-ZA" sz="2400" dirty="0">
                <a:latin typeface="Arial" panose="020B0604020202020204" pitchFamily="34" charset="0"/>
                <a:cs typeface="Arial" panose="020B0604020202020204" pitchFamily="34" charset="0"/>
              </a:rPr>
              <a:t>Start a gratitude journal;</a:t>
            </a:r>
          </a:p>
          <a:p>
            <a:pPr marL="457200" indent="-457200">
              <a:lnSpc>
                <a:spcPct val="150000"/>
              </a:lnSpc>
              <a:buAutoNum type="arabicPeriod" startAt="7"/>
            </a:pPr>
            <a:r>
              <a:rPr lang="en-ZA" sz="2400" dirty="0">
                <a:latin typeface="Arial" panose="020B0604020202020204" pitchFamily="34" charset="0"/>
                <a:cs typeface="Arial" panose="020B0604020202020204" pitchFamily="34" charset="0"/>
              </a:rPr>
              <a:t>Talk to friends, family and colleagues;</a:t>
            </a:r>
          </a:p>
          <a:p>
            <a:pPr marL="457200" indent="-457200">
              <a:lnSpc>
                <a:spcPct val="150000"/>
              </a:lnSpc>
              <a:buAutoNum type="arabicPeriod" startAt="7"/>
            </a:pPr>
            <a:r>
              <a:rPr lang="en-ZA" sz="2400" dirty="0">
                <a:latin typeface="Arial" panose="020B0604020202020204" pitchFamily="34" charset="0"/>
                <a:cs typeface="Arial" panose="020B0604020202020204" pitchFamily="34" charset="0"/>
              </a:rPr>
              <a:t>Reduce your stress levels;</a:t>
            </a:r>
          </a:p>
          <a:p>
            <a:pPr marL="457200" indent="-457200">
              <a:lnSpc>
                <a:spcPct val="150000"/>
              </a:lnSpc>
              <a:buAutoNum type="arabicPeriod" startAt="7"/>
            </a:pPr>
            <a:r>
              <a:rPr lang="en-ZA" sz="2400" dirty="0">
                <a:latin typeface="Arial" panose="020B0604020202020204" pitchFamily="34" charset="0"/>
                <a:cs typeface="Arial" panose="020B0604020202020204" pitchFamily="34" charset="0"/>
              </a:rPr>
              <a:t>Exercise and eat healthy mood-balancing foods;</a:t>
            </a:r>
          </a:p>
          <a:p>
            <a:pPr marL="457200" indent="-457200">
              <a:lnSpc>
                <a:spcPct val="150000"/>
              </a:lnSpc>
              <a:buAutoNum type="arabicPeriod" startAt="7"/>
            </a:pPr>
            <a:r>
              <a:rPr lang="en-ZA" sz="2400" dirty="0">
                <a:latin typeface="Arial" panose="020B0604020202020204" pitchFamily="34" charset="0"/>
                <a:cs typeface="Arial" panose="020B0604020202020204" pitchFamily="34" charset="0"/>
              </a:rPr>
              <a:t>Help others.</a:t>
            </a:r>
          </a:p>
        </p:txBody>
      </p:sp>
    </p:spTree>
    <p:extLst>
      <p:ext uri="{BB962C8B-B14F-4D97-AF65-F5344CB8AC3E}">
        <p14:creationId xmlns:p14="http://schemas.microsoft.com/office/powerpoint/2010/main" val="16159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MY PLAN FOR CAREER DEVELOPMENT</a:t>
            </a:r>
          </a:p>
          <a:p>
            <a:pPr>
              <a:lnSpc>
                <a:spcPct val="150000"/>
              </a:lnSpc>
            </a:pPr>
            <a:r>
              <a:rPr lang="en-ZA" sz="2400" dirty="0">
                <a:latin typeface="Arial" panose="020B0604020202020204" pitchFamily="34" charset="0"/>
                <a:cs typeface="Arial" panose="020B0604020202020204" pitchFamily="34" charset="0"/>
              </a:rPr>
              <a:t>Perform a skills audit to determine which skills you have and which skills to develop. This helps you to draft a skills profile. At this stage, focus on employability skills that you do not have yet. Knowing your skills profile is useful when you are just starting your working life, applying for jobs or considering a new career. You can also use it to boost your confidence or identify any gaps in your skill set.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Topic 1 – Personal and Career Development</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LIVING WITH HIV/AIDS </a:t>
            </a:r>
          </a:p>
          <a:p>
            <a:pPr>
              <a:lnSpc>
                <a:spcPct val="150000"/>
              </a:lnSpc>
            </a:pPr>
            <a:r>
              <a:rPr lang="en-ZA" sz="2400" dirty="0">
                <a:latin typeface="Arial" panose="020B0604020202020204" pitchFamily="34" charset="0"/>
                <a:cs typeface="Arial" panose="020B0604020202020204" pitchFamily="34" charset="0"/>
              </a:rPr>
              <a:t>Antiretrovirals (ARVs) are the only medicines that can stop the HI virus from multiplying in your body. They keep the HI virus weak and the level of the virus in your blood low. In this way, your immune system is protected. ARVs are all the medicines that are used to fight the infection of HIV/AIDS and include more than one medicine.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295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LIVING WITH HIV/AIDS (CONT)</a:t>
            </a:r>
          </a:p>
          <a:p>
            <a:pPr>
              <a:lnSpc>
                <a:spcPct val="150000"/>
              </a:lnSpc>
            </a:pPr>
            <a:r>
              <a:rPr lang="en-ZA" sz="2400" dirty="0">
                <a:latin typeface="Arial" panose="020B0604020202020204" pitchFamily="34" charset="0"/>
                <a:cs typeface="Arial" panose="020B0604020202020204" pitchFamily="34" charset="0"/>
              </a:rPr>
              <a:t>Nutrition is a general health issue for everyone and is of particular importance to people with HIV/AIDS. Healthy eating habits and maintaining your ideal weight strengthen the immune system, which in turn fights off opportunistic diseases and delays the progression from HIV infection to AIDS. </a:t>
            </a:r>
          </a:p>
        </p:txBody>
      </p:sp>
    </p:spTree>
    <p:extLst>
      <p:ext uri="{BB962C8B-B14F-4D97-AF65-F5344CB8AC3E}">
        <p14:creationId xmlns:p14="http://schemas.microsoft.com/office/powerpoint/2010/main" val="244074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LIVING WITH HIV/AIDS (CONT)</a:t>
            </a:r>
          </a:p>
          <a:p>
            <a:pPr>
              <a:lnSpc>
                <a:spcPct val="150000"/>
              </a:lnSpc>
            </a:pPr>
            <a:r>
              <a:rPr lang="en-ZA" sz="2400" dirty="0">
                <a:latin typeface="Arial" panose="020B0604020202020204" pitchFamily="34" charset="0"/>
                <a:cs typeface="Arial" panose="020B0604020202020204" pitchFamily="34" charset="0"/>
              </a:rPr>
              <a:t>Organisations can take the following measures and actions to ensure that employees with HIV and AIDS remain productive at work:</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Fight stigma and discrimination and respect the rights of all employees;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Raise awareness and educate all employees.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Treat all employees the same, but provide care and support.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Arrange for voluntary testing/screening and counselling support at work.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Create a safe and supportive atmosphere in the workplace. </a:t>
            </a:r>
          </a:p>
        </p:txBody>
      </p:sp>
    </p:spTree>
    <p:extLst>
      <p:ext uri="{BB962C8B-B14F-4D97-AF65-F5344CB8AC3E}">
        <p14:creationId xmlns:p14="http://schemas.microsoft.com/office/powerpoint/2010/main" val="307493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DISCRIMINATION AND STIGMA</a:t>
            </a:r>
          </a:p>
          <a:p>
            <a:pPr>
              <a:lnSpc>
                <a:spcPct val="150000"/>
              </a:lnSpc>
            </a:pPr>
            <a:r>
              <a:rPr lang="en-ZA" sz="2400" dirty="0">
                <a:latin typeface="Arial" panose="020B0604020202020204" pitchFamily="34" charset="0"/>
                <a:cs typeface="Arial" panose="020B0604020202020204" pitchFamily="34" charset="0"/>
              </a:rPr>
              <a:t>Discrimination occurs when you are treated differently from other people because you have HIV/AIDS. The stigma attached to HIV/AIDS often causes people to become ashamed of their HIV status with the result that they try to hide it. People with HIV/AIDS can also experience reactions, such as others avoiding and isolating them, to name-calling or violence in the form of physical attacks and assaults.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26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TREATING AND CURING TB</a:t>
            </a:r>
          </a:p>
          <a:p>
            <a:pPr>
              <a:lnSpc>
                <a:spcPct val="150000"/>
              </a:lnSpc>
            </a:pPr>
            <a:r>
              <a:rPr lang="en-ZA" sz="2400" dirty="0">
                <a:latin typeface="Arial" panose="020B0604020202020204" pitchFamily="34" charset="0"/>
                <a:cs typeface="Arial" panose="020B0604020202020204" pitchFamily="34" charset="0"/>
              </a:rPr>
              <a:t>TB can be treated by taking antibiotics (medicines) that destroy the TB bacteria. Unlike ARVs, which help your immune system but cannot completely destroy the HI virus, a full regimen (treatment) of TB antibiotics will destroy ALL of the TB bacteria in your body. TB antibiotics can cure TB if they are taken exactly as prescribed. </a:t>
            </a:r>
          </a:p>
        </p:txBody>
      </p:sp>
    </p:spTree>
    <p:extLst>
      <p:ext uri="{BB962C8B-B14F-4D97-AF65-F5344CB8AC3E}">
        <p14:creationId xmlns:p14="http://schemas.microsoft.com/office/powerpoint/2010/main" val="3913806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3 – Health and Well-being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BE SAFE ON THE ROADS </a:t>
            </a:r>
          </a:p>
          <a:p>
            <a:pPr>
              <a:lnSpc>
                <a:spcPct val="150000"/>
              </a:lnSpc>
            </a:pPr>
            <a:r>
              <a:rPr lang="en-ZA" sz="2400" dirty="0">
                <a:latin typeface="Arial" panose="020B0604020202020204" pitchFamily="34" charset="0"/>
                <a:cs typeface="Arial" panose="020B0604020202020204" pitchFamily="34" charset="0"/>
              </a:rPr>
              <a:t>Road accidents are escalating worldwide. Much energy and time are spent on developing safe roads and vehicles, but drivers and pedestrians do not adhere to rules and cause accidents by being negligent. </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083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RIGHT AND RESPONSIBILITY IN WORKER RIGHTS</a:t>
            </a:r>
          </a:p>
          <a:p>
            <a:pPr>
              <a:lnSpc>
                <a:spcPct val="150000"/>
              </a:lnSpc>
            </a:pPr>
            <a:r>
              <a:rPr lang="en-ZA" sz="2400" dirty="0">
                <a:latin typeface="Arial" panose="020B0604020202020204" pitchFamily="34" charset="0"/>
                <a:cs typeface="Arial" panose="020B0604020202020204" pitchFamily="34" charset="0"/>
              </a:rPr>
              <a:t>Whether a worker is permanently employed, on contract or a temporary worker, he or she has certain employment rights (and obligations).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Topic 4 – Citizenship</a:t>
            </a:r>
          </a:p>
        </p:txBody>
      </p:sp>
    </p:spTree>
    <p:extLst>
      <p:ext uri="{BB962C8B-B14F-4D97-AF65-F5344CB8AC3E}">
        <p14:creationId xmlns:p14="http://schemas.microsoft.com/office/powerpoint/2010/main" val="3067279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4 –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DEALING WITH UNFAIR LABOUR PRACTICES AND SETTLING DISPUTES</a:t>
            </a:r>
          </a:p>
          <a:p>
            <a:pPr>
              <a:lnSpc>
                <a:spcPct val="150000"/>
              </a:lnSpc>
            </a:pPr>
            <a:r>
              <a:rPr lang="en-ZA" sz="2400" dirty="0">
                <a:latin typeface="Arial" panose="020B0604020202020204" pitchFamily="34" charset="0"/>
                <a:cs typeface="Arial" panose="020B0604020202020204" pitchFamily="34" charset="0"/>
              </a:rPr>
              <a:t>Labour rights are grounded in fair and just labour practice. Therefore, any violation must be dealt with in line with labour legislation and policy. Grievances and disciplinary action must follow proper procedure to ensure a fair outcome for both worker and employer. </a:t>
            </a:r>
          </a:p>
        </p:txBody>
      </p:sp>
    </p:spTree>
    <p:extLst>
      <p:ext uri="{BB962C8B-B14F-4D97-AF65-F5344CB8AC3E}">
        <p14:creationId xmlns:p14="http://schemas.microsoft.com/office/powerpoint/2010/main" val="2692740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4 –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DEALING WITH RETRENCHMENT</a:t>
            </a:r>
          </a:p>
          <a:p>
            <a:pPr>
              <a:lnSpc>
                <a:spcPct val="150000"/>
              </a:lnSpc>
            </a:pPr>
            <a:r>
              <a:rPr lang="en-ZA" sz="2400" dirty="0">
                <a:latin typeface="Arial" panose="020B0604020202020204" pitchFamily="34" charset="0"/>
                <a:cs typeface="Arial" panose="020B0604020202020204" pitchFamily="34" charset="0"/>
              </a:rPr>
              <a:t>Retrenchment is the forced lay-off of workers, usually to cut down on payroll (wages and salaries to be paid). Useful tips to help deal with retrenchment: </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Keep yourself busy and discipline yourself;</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Plan every day;</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Talk to other people;</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Keep your thoughts positive and healthy;</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Accept the reality and know your rights.</a:t>
            </a:r>
          </a:p>
        </p:txBody>
      </p:sp>
    </p:spTree>
    <p:extLst>
      <p:ext uri="{BB962C8B-B14F-4D97-AF65-F5344CB8AC3E}">
        <p14:creationId xmlns:p14="http://schemas.microsoft.com/office/powerpoint/2010/main" val="1176745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4 –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RIGHT TO STRIKE</a:t>
            </a:r>
          </a:p>
          <a:p>
            <a:pPr>
              <a:lnSpc>
                <a:spcPct val="150000"/>
              </a:lnSpc>
            </a:pPr>
            <a:r>
              <a:rPr lang="en-ZA" sz="2400" dirty="0">
                <a:latin typeface="Arial" panose="020B0604020202020204" pitchFamily="34" charset="0"/>
                <a:cs typeface="Arial" panose="020B0604020202020204" pitchFamily="34" charset="0"/>
              </a:rPr>
              <a:t>A strike is regarded as partial or complete refusal to work. Therefore, obstruction of work, so-called “go- slows”, is considered strike action in terms of the LRA. Strike action must be aimed at correcting a grievance or resolving a dispute. It must be a collective undertaking; therefore it is not possible for one worker to strike. </a:t>
            </a:r>
          </a:p>
        </p:txBody>
      </p:sp>
    </p:spTree>
    <p:extLst>
      <p:ext uri="{BB962C8B-B14F-4D97-AF65-F5344CB8AC3E}">
        <p14:creationId xmlns:p14="http://schemas.microsoft.com/office/powerpoint/2010/main" val="304859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LIFELONG LEARNING</a:t>
            </a:r>
          </a:p>
          <a:p>
            <a:pPr>
              <a:lnSpc>
                <a:spcPct val="150000"/>
              </a:lnSpc>
            </a:pPr>
            <a:r>
              <a:rPr lang="en-ZA" sz="2400" dirty="0">
                <a:latin typeface="Arial" panose="020B0604020202020204" pitchFamily="34" charset="0"/>
                <a:cs typeface="Arial" panose="020B0604020202020204" pitchFamily="34" charset="0"/>
              </a:rPr>
              <a:t>Lifelong learning is enriching and rewarding and benefits you much more than formal classroom knowledge and learning. Learning is not only a collection of theoretical facts and figures, but also application of what you know. Therefore, you should continue learning outside the classroom by absorbing new ideas, experiences and knowledge. A lifelong learner is one who eagerly acquires skills to enhance his/her own career path and to assure continued personal growth.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56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4 – Citizenship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VOTING IS THE RIGHT THING TO DO</a:t>
            </a:r>
          </a:p>
          <a:p>
            <a:pPr>
              <a:lnSpc>
                <a:spcPct val="150000"/>
              </a:lnSpc>
            </a:pPr>
            <a:r>
              <a:rPr lang="en-ZA" sz="2400" dirty="0">
                <a:latin typeface="Arial" panose="020B0604020202020204" pitchFamily="34" charset="0"/>
                <a:cs typeface="Arial" panose="020B0604020202020204" pitchFamily="34" charset="0"/>
              </a:rPr>
              <a:t>The right to vote is a hard-earned right and is enshrined in the Constitution. Voting is a way to speak your mind and let your voice be heard. </a:t>
            </a:r>
            <a:r>
              <a:rPr lang="en-ZA" sz="2400">
                <a:latin typeface="Arial" panose="020B0604020202020204" pitchFamily="34" charset="0"/>
                <a:cs typeface="Arial" panose="020B0604020202020204" pitchFamily="34" charset="0"/>
              </a:rPr>
              <a:t>When you vote, you are actually telling elected officials and lawmakers how you feel about education, public safety, health care and other important issues.</a:t>
            </a:r>
            <a:br>
              <a:rPr lang="en-ZA" sz="2400">
                <a:latin typeface="Arial" panose="020B0604020202020204" pitchFamily="34" charset="0"/>
                <a:cs typeface="Arial" panose="020B0604020202020204" pitchFamily="34" charset="0"/>
              </a:rPr>
            </a:br>
            <a:endParaRPr lang="en-ZA" sz="240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62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PLANNING MY EMPLOYABILITY</a:t>
            </a:r>
          </a:p>
          <a:p>
            <a:pPr>
              <a:lnSpc>
                <a:spcPct val="150000"/>
              </a:lnSpc>
            </a:pPr>
            <a:r>
              <a:rPr lang="en-ZA" sz="2400" dirty="0">
                <a:latin typeface="Arial" panose="020B0604020202020204" pitchFamily="34" charset="0"/>
                <a:cs typeface="Arial" panose="020B0604020202020204" pitchFamily="34" charset="0"/>
              </a:rPr>
              <a:t>Every employee and every business deals with constant change and long-term uncertainty. Only the strongest will survive, so you should be sure you are prepared for the challenges ahead. Having excellent skills will open up a whole new world of possibilities for success. You will be able to adapt more easily, erase shortcomings and become very valuable to your organisation.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21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MY JOB APPLICATION TOOLKIT</a:t>
            </a:r>
          </a:p>
          <a:p>
            <a:pPr>
              <a:lnSpc>
                <a:spcPct val="150000"/>
              </a:lnSpc>
            </a:pPr>
            <a:r>
              <a:rPr lang="en-ZA" sz="2400" dirty="0">
                <a:latin typeface="Arial" panose="020B0604020202020204" pitchFamily="34" charset="0"/>
                <a:cs typeface="Arial" panose="020B0604020202020204" pitchFamily="34" charset="0"/>
              </a:rPr>
              <a:t>Your job application is like an advertisement of yourself. You should take great care to create a winning job application portfolio because it will get you invited to an interview.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27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YOUR CV TO LAND A GREAT JOB</a:t>
            </a:r>
          </a:p>
          <a:p>
            <a:pPr>
              <a:lnSpc>
                <a:spcPct val="150000"/>
              </a:lnSpc>
            </a:pPr>
            <a:r>
              <a:rPr lang="en-ZA" sz="2400" dirty="0">
                <a:latin typeface="Arial" panose="020B0604020202020204" pitchFamily="34" charset="0"/>
                <a:cs typeface="Arial" panose="020B0604020202020204" pitchFamily="34" charset="0"/>
              </a:rPr>
              <a:t>A CV is short for ‘Curriculum Vitae’. Your CV is the story of your life, or your personal history that you use to apply for a job. It should be so convincing that the employer feels that he/she really needs you as an employee. </a:t>
            </a:r>
          </a:p>
          <a:p>
            <a:pPr>
              <a:lnSpc>
                <a:spcPct val="150000"/>
              </a:lnSpc>
            </a:pPr>
            <a:r>
              <a:rPr lang="en-ZA" sz="2400" dirty="0">
                <a:latin typeface="Arial" panose="020B0604020202020204" pitchFamily="34" charset="0"/>
                <a:cs typeface="Arial" panose="020B0604020202020204" pitchFamily="34" charset="0"/>
              </a:rPr>
              <a:t>A CV should present your qualifications in an effective and favourable way. It must be comprehensive, complete and to the point.</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85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JOB APPLICATION</a:t>
            </a:r>
          </a:p>
          <a:p>
            <a:pPr>
              <a:lnSpc>
                <a:spcPct val="150000"/>
              </a:lnSpc>
            </a:pPr>
            <a:r>
              <a:rPr lang="en-ZA" sz="2400" dirty="0">
                <a:latin typeface="Arial" panose="020B0604020202020204" pitchFamily="34" charset="0"/>
                <a:cs typeface="Arial" panose="020B0604020202020204" pitchFamily="34" charset="0"/>
              </a:rPr>
              <a:t>Now that you have a good CV, you need to write an equally impressive covering or application letter. Address it to the person you are to be interviewed by and make specific reference to the position you are applying for. A well-written covering letter or letter of application can land you that job you always wanted. It is important that you master the skill of writing an effective covering letter. </a:t>
            </a:r>
          </a:p>
        </p:txBody>
      </p:sp>
    </p:spTree>
    <p:extLst>
      <p:ext uri="{BB962C8B-B14F-4D97-AF65-F5344CB8AC3E}">
        <p14:creationId xmlns:p14="http://schemas.microsoft.com/office/powerpoint/2010/main" val="261389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STATEGIES FOR SUCCESSFUL INTERVIEWS</a:t>
            </a:r>
          </a:p>
          <a:p>
            <a:pPr>
              <a:lnSpc>
                <a:spcPct val="150000"/>
              </a:lnSpc>
            </a:pPr>
            <a:r>
              <a:rPr lang="en-ZA" sz="2400" dirty="0">
                <a:latin typeface="Arial" panose="020B0604020202020204" pitchFamily="34" charset="0"/>
                <a:cs typeface="Arial" panose="020B0604020202020204" pitchFamily="34" charset="0"/>
              </a:rPr>
              <a:t>Going to an interview can be quite stressful. This is the opportunity to showcase yourself to the best of your ability because you want the job. You will only get one chance so you should be well prepared. Start preparing now already by practising and refining your interviewing skills.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00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 Personal and Career Development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72258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JOB INTERVIEW TYPES </a:t>
            </a:r>
          </a:p>
          <a:p>
            <a:pPr>
              <a:lnSpc>
                <a:spcPct val="150000"/>
              </a:lnSpc>
            </a:pPr>
            <a:r>
              <a:rPr lang="en-ZA" sz="2400" dirty="0">
                <a:latin typeface="Arial" panose="020B0604020202020204" pitchFamily="34" charset="0"/>
                <a:cs typeface="Arial" panose="020B0604020202020204" pitchFamily="34" charset="0"/>
              </a:rPr>
              <a:t>The </a:t>
            </a:r>
            <a:r>
              <a:rPr lang="en-ZA" sz="2400" b="1" dirty="0">
                <a:latin typeface="Arial" panose="020B0604020202020204" pitchFamily="34" charset="0"/>
                <a:cs typeface="Arial" panose="020B0604020202020204" pitchFamily="34" charset="0"/>
              </a:rPr>
              <a:t>one-on-one job interview </a:t>
            </a:r>
            <a:r>
              <a:rPr lang="en-ZA" sz="2400" dirty="0">
                <a:latin typeface="Arial" panose="020B0604020202020204" pitchFamily="34" charset="0"/>
                <a:cs typeface="Arial" panose="020B0604020202020204" pitchFamily="34" charset="0"/>
              </a:rPr>
              <a:t>is conducted by one person, usually somebody from Human Resources. The interview can be structured or unstructured. During a </a:t>
            </a:r>
            <a:r>
              <a:rPr lang="en-ZA" sz="2400" b="1" dirty="0">
                <a:latin typeface="Arial" panose="020B0604020202020204" pitchFamily="34" charset="0"/>
                <a:cs typeface="Arial" panose="020B0604020202020204" pitchFamily="34" charset="0"/>
              </a:rPr>
              <a:t>panel interview</a:t>
            </a:r>
            <a:r>
              <a:rPr lang="en-ZA" sz="2400" dirty="0">
                <a:latin typeface="Arial" panose="020B0604020202020204" pitchFamily="34" charset="0"/>
                <a:cs typeface="Arial" panose="020B0604020202020204" pitchFamily="34" charset="0"/>
              </a:rPr>
              <a:t>, the candidate is questioned by a number of people or a group of interviewers – the panel. A </a:t>
            </a:r>
            <a:r>
              <a:rPr lang="en-ZA" sz="2400" b="1" dirty="0">
                <a:latin typeface="Arial" panose="020B0604020202020204" pitchFamily="34" charset="0"/>
                <a:cs typeface="Arial" panose="020B0604020202020204" pitchFamily="34" charset="0"/>
              </a:rPr>
              <a:t>telephone interview</a:t>
            </a:r>
            <a:r>
              <a:rPr lang="en-ZA" sz="2400" dirty="0">
                <a:latin typeface="Arial" panose="020B0604020202020204" pitchFamily="34" charset="0"/>
                <a:cs typeface="Arial" panose="020B0604020202020204" pitchFamily="34" charset="0"/>
              </a:rPr>
              <a:t> is typically used as the first round of screening for a job opening. </a:t>
            </a:r>
            <a:r>
              <a:rPr lang="en-ZA" sz="2400" b="1" dirty="0">
                <a:latin typeface="Arial" panose="020B0604020202020204" pitchFamily="34" charset="0"/>
                <a:cs typeface="Arial" panose="020B0604020202020204" pitchFamily="34" charset="0"/>
              </a:rPr>
              <a:t>Video interviews</a:t>
            </a:r>
            <a:r>
              <a:rPr lang="en-ZA" sz="2400" dirty="0">
                <a:latin typeface="Arial" panose="020B0604020202020204" pitchFamily="34" charset="0"/>
                <a:cs typeface="Arial" panose="020B0604020202020204" pitchFamily="34" charset="0"/>
              </a:rPr>
              <a:t> are conducted in one of two ways – in real- time via Skype or pre-recorded and sent to the company.</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408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26759</TotalTime>
  <Words>2229</Words>
  <Application>Microsoft Macintosh PowerPoint</Application>
  <PresentationFormat>Widescreen</PresentationFormat>
  <Paragraphs>151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216</cp:revision>
  <dcterms:created xsi:type="dcterms:W3CDTF">2018-09-18T08:47:31Z</dcterms:created>
  <dcterms:modified xsi:type="dcterms:W3CDTF">2021-02-16T04:44:30Z</dcterms:modified>
</cp:coreProperties>
</file>