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97" r:id="rId4"/>
    <p:sldId id="309" r:id="rId5"/>
    <p:sldId id="310" r:id="rId6"/>
    <p:sldId id="308" r:id="rId7"/>
    <p:sldId id="298" r:id="rId8"/>
    <p:sldId id="299" r:id="rId9"/>
    <p:sldId id="304" r:id="rId10"/>
    <p:sldId id="300" r:id="rId11"/>
    <p:sldId id="306" r:id="rId12"/>
    <p:sldId id="301"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2"/>
    <p:restoredTop sz="94497"/>
  </p:normalViewPr>
  <p:slideViewPr>
    <p:cSldViewPr snapToGrid="0" snapToObjects="1">
      <p:cViewPr>
        <p:scale>
          <a:sx n="45" d="100"/>
          <a:sy n="45" d="100"/>
        </p:scale>
        <p:origin x="208" y="14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16/02/2021</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16/02/2021</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lendar&#10;&#10;Description automatically generated">
            <a:extLst>
              <a:ext uri="{FF2B5EF4-FFF2-40B4-BE49-F238E27FC236}">
                <a16:creationId xmlns:a16="http://schemas.microsoft.com/office/drawing/2014/main" id="{57F25B83-BEC8-4441-AB43-17004B752538}"/>
              </a:ext>
            </a:extLst>
          </p:cNvPr>
          <p:cNvPicPr>
            <a:picLocks noChangeAspect="1"/>
          </p:cNvPicPr>
          <p:nvPr/>
        </p:nvPicPr>
        <p:blipFill rotWithShape="1">
          <a:blip r:embed="rId2"/>
          <a:srcRect t="26840" b="32729"/>
          <a:stretch/>
        </p:blipFill>
        <p:spPr>
          <a:xfrm>
            <a:off x="-1020" y="0"/>
            <a:ext cx="12190979"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Life Orientation Computer Skills</a:t>
            </a:r>
          </a:p>
          <a:p>
            <a:pPr algn="r"/>
            <a:r>
              <a:rPr lang="en-GB" sz="5400" b="1">
                <a:solidFill>
                  <a:schemeClr val="bg1"/>
                </a:solidFill>
                <a:latin typeface="Brandon Grotesque Medium" panose="020B0603020203060202" pitchFamily="34" charset="77"/>
              </a:rPr>
              <a:t>NCV4</a:t>
            </a:r>
            <a:endParaRPr lang="en-GB" sz="5400" b="1" dirty="0">
              <a:solidFill>
                <a:schemeClr val="bg1"/>
              </a:solidFill>
              <a:latin typeface="Brandon Grotesque Medium" panose="020B0603020203060202" pitchFamily="34" charset="77"/>
            </a:endParaRP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 DATA STRUCTURE AND CAPTURE INFORMATION IN A DATA TABLE</a:t>
            </a:r>
          </a:p>
          <a:p>
            <a:pPr>
              <a:lnSpc>
                <a:spcPct val="150000"/>
              </a:lnSpc>
            </a:pPr>
            <a:r>
              <a:rPr lang="en-ZA" sz="2400" dirty="0">
                <a:latin typeface="Arial" panose="020B0604020202020204" pitchFamily="34" charset="0"/>
                <a:cs typeface="Arial" panose="020B0604020202020204" pitchFamily="34" charset="0"/>
              </a:rPr>
              <a:t>A database is an organised collection of related information or data. A good example of a database is a telephone directory or a business client card filing system. Data is stored in tables in a database. Tables are subject-based lists that contain data arranged in records. Each record (or row) is divided into separate fields (or columns) of information. A record is information about ONE person or product. A database table may contain any number (within the system limitations) of records.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Basic features of databases Using Microsoft Access 2016 </a:t>
            </a:r>
          </a:p>
        </p:txBody>
      </p:sp>
    </p:spTree>
    <p:extLst>
      <p:ext uri="{BB962C8B-B14F-4D97-AF65-F5344CB8AC3E}">
        <p14:creationId xmlns:p14="http://schemas.microsoft.com/office/powerpoint/2010/main" val="271857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Basic features of databases Using Microsoft Access 2016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CREATE A REPORT BASED ON A TABLE USING BASIC FEATURES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Open the database and table to be used for the creating of a report.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Click Create | Reports group: Report Wizard.</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Include all fields except the ID and click </a:t>
            </a:r>
            <a:r>
              <a:rPr lang="en-ZA" sz="2400" i="1" dirty="0">
                <a:latin typeface="Arial" panose="020B0604020202020204" pitchFamily="34" charset="0"/>
                <a:cs typeface="Arial" panose="020B0604020202020204" pitchFamily="34" charset="0"/>
              </a:rPr>
              <a:t>Next.</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Select the sort order you want for your records.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Select the lay out you want for your report.</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790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USE THE INTERNET FOR A VARIETY OF STUDY AND WORK </a:t>
            </a:r>
          </a:p>
          <a:p>
            <a:pPr>
              <a:lnSpc>
                <a:spcPct val="150000"/>
              </a:lnSpc>
            </a:pPr>
            <a:r>
              <a:rPr lang="en-ZA" sz="2400" dirty="0">
                <a:latin typeface="Arial" panose="020B0604020202020204" pitchFamily="34" charset="0"/>
                <a:cs typeface="Arial" panose="020B0604020202020204" pitchFamily="34" charset="0"/>
              </a:rPr>
              <a:t>The world wide web can be used to:</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Conduct online job searching;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Complete an online job application and upload a CV;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Register for job alerts;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Analyse a contract;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Analyse job adverts.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 The internet as communication medium</a:t>
            </a:r>
          </a:p>
        </p:txBody>
      </p:sp>
    </p:spTree>
    <p:extLst>
      <p:ext uri="{BB962C8B-B14F-4D97-AF65-F5344CB8AC3E}">
        <p14:creationId xmlns:p14="http://schemas.microsoft.com/office/powerpoint/2010/main" val="376749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The internet as communication medium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EXPLORE AND USE SOCIAL ELECTRONIC MEDIA AND NETWORKS </a:t>
            </a:r>
          </a:p>
          <a:p>
            <a:pPr>
              <a:lnSpc>
                <a:spcPct val="150000"/>
              </a:lnSpc>
            </a:pPr>
            <a:r>
              <a:rPr lang="en-ZA" sz="2400" dirty="0">
                <a:latin typeface="Arial" panose="020B0604020202020204" pitchFamily="34" charset="0"/>
                <a:cs typeface="Arial" panose="020B0604020202020204" pitchFamily="34" charset="0"/>
              </a:rPr>
              <a:t>Take advantage of social media sites such as Facebook, LinkedIn and Twitter to connect with industry leaders and recruiters, and to show off your unique skills and experience. Keep in mind that many employers check the profiles of potential employees. Unsuitable topics on </a:t>
            </a:r>
            <a:r>
              <a:rPr lang="en-ZA" sz="2400">
                <a:latin typeface="Arial" panose="020B0604020202020204" pitchFamily="34" charset="0"/>
                <a:cs typeface="Arial" panose="020B0604020202020204" pitchFamily="34" charset="0"/>
              </a:rPr>
              <a:t>your social </a:t>
            </a:r>
            <a:r>
              <a:rPr lang="en-ZA" sz="2400" dirty="0">
                <a:latin typeface="Arial" panose="020B0604020202020204" pitchFamily="34" charset="0"/>
                <a:cs typeface="Arial" panose="020B0604020202020204" pitchFamily="34" charset="0"/>
              </a:rPr>
              <a:t>profile will hamper a possible appointment. </a:t>
            </a:r>
          </a:p>
        </p:txBody>
      </p:sp>
    </p:spTree>
    <p:extLst>
      <p:ext uri="{BB962C8B-B14F-4D97-AF65-F5344CB8AC3E}">
        <p14:creationId xmlns:p14="http://schemas.microsoft.com/office/powerpoint/2010/main" val="382371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EFFECTS OF ICT IN TERMS OF A SOCIAL COMPUTER ENVIRONMENT</a:t>
            </a:r>
          </a:p>
          <a:p>
            <a:pPr>
              <a:lnSpc>
                <a:spcPct val="150000"/>
              </a:lnSpc>
            </a:pPr>
            <a:r>
              <a:rPr lang="en-ZA" sz="2400" dirty="0">
                <a:latin typeface="Arial" panose="020B0604020202020204" pitchFamily="34" charset="0"/>
                <a:cs typeface="Arial" panose="020B0604020202020204" pitchFamily="34" charset="0"/>
              </a:rPr>
              <a:t>Information and Communication Technology (ICT) refers to the technologies to record, store, process, retrieve, transfer, and receive information electronically in a digital form. </a:t>
            </a:r>
          </a:p>
          <a:p>
            <a:pPr>
              <a:lnSpc>
                <a:spcPct val="150000"/>
              </a:lnSpc>
            </a:pPr>
            <a:r>
              <a:rPr lang="en-ZA" sz="2400" dirty="0">
                <a:latin typeface="Arial" panose="020B0604020202020204" pitchFamily="34" charset="0"/>
                <a:cs typeface="Arial" panose="020B0604020202020204" pitchFamily="34" charset="0"/>
              </a:rPr>
              <a:t>A social network is a platform on the internet that enables everyone to have daily contact with others, to send messages and to share ideas, photos and videos.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Concepts of Information and Communication Technology (ICT)</a:t>
            </a:r>
          </a:p>
        </p:txBody>
      </p:sp>
    </p:spTree>
    <p:extLst>
      <p:ext uri="{BB962C8B-B14F-4D97-AF65-F5344CB8AC3E}">
        <p14:creationId xmlns:p14="http://schemas.microsoft.com/office/powerpoint/2010/main" val="101251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IMPACT OF SOCIAL NETWORKS AND MEDIA - POSITIVE</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Access to information;</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Improved access to education;</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Entertainment;</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Improved communication;</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Increased job opportunities;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Marketing and advertising;</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Social networking.</a:t>
            </a:r>
          </a:p>
        </p:txBody>
      </p:sp>
    </p:spTree>
    <p:extLst>
      <p:ext uri="{BB962C8B-B14F-4D97-AF65-F5344CB8AC3E}">
        <p14:creationId xmlns:p14="http://schemas.microsoft.com/office/powerpoint/2010/main" val="414556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IMPACT OF SOCIAL NETWORKS AND MEDIA - NEGATIVE</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Cyberbullying and cyber stalking;</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Security risk;</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Negative effect on productivity and good manners;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Reduced personal interactions;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Social media causing moral and ethical problems;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FOMO;</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Health problems and reduced physical activity.</a:t>
            </a:r>
          </a:p>
        </p:txBody>
      </p:sp>
    </p:spTree>
    <p:extLst>
      <p:ext uri="{BB962C8B-B14F-4D97-AF65-F5344CB8AC3E}">
        <p14:creationId xmlns:p14="http://schemas.microsoft.com/office/powerpoint/2010/main" val="202591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PROTOCOLS WHEN USING SOCIAL MEDIA</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Be careful what you publish on social media;</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Do not trust anybody;</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Respect privacy rules;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Use caution when you click on links;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Be cautious about meeting new cyber friends in person;</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Be aware of phishing, fraud and scams;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Be sensible when you use a social site.</a:t>
            </a:r>
          </a:p>
        </p:txBody>
      </p:sp>
    </p:spTree>
    <p:extLst>
      <p:ext uri="{BB962C8B-B14F-4D97-AF65-F5344CB8AC3E}">
        <p14:creationId xmlns:p14="http://schemas.microsoft.com/office/powerpoint/2010/main" val="258778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PRECAUTIONARY AND SAFETY MEASURES IN A LEGAL COMPUTER ENVIRONMENT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Download from secured websites only;</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Use an antivirus and antispyware programs, and a firewall;</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File sharing when using public wireless networks;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Block certain content.</a:t>
            </a:r>
          </a:p>
          <a:p>
            <a:pPr marL="457200" indent="-457200">
              <a:lnSpc>
                <a:spcPct val="150000"/>
              </a:lnSpc>
              <a:buFont typeface="+mj-lt"/>
              <a:buAutoNum type="arabicPeriod"/>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98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INTEGRATE FEATURES AND FUNCTIONS</a:t>
            </a:r>
          </a:p>
          <a:p>
            <a:pPr>
              <a:lnSpc>
                <a:spcPct val="150000"/>
              </a:lnSpc>
            </a:pPr>
            <a:r>
              <a:rPr lang="en-ZA" sz="2400" dirty="0">
                <a:latin typeface="Arial" panose="020B0604020202020204" pitchFamily="34" charset="0"/>
                <a:cs typeface="Arial" panose="020B0604020202020204" pitchFamily="34" charset="0"/>
              </a:rPr>
              <a:t>MS Word allows features such as: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Integrated features of word-processing using Microsoft Word 2016</a:t>
            </a:r>
          </a:p>
        </p:txBody>
      </p:sp>
      <p:sp>
        <p:nvSpPr>
          <p:cNvPr id="2" name="Rectangle 1">
            <a:extLst>
              <a:ext uri="{FF2B5EF4-FFF2-40B4-BE49-F238E27FC236}">
                <a16:creationId xmlns:a16="http://schemas.microsoft.com/office/drawing/2014/main" id="{B24FDF04-BA31-EA47-A3F9-4FFA0A33CC9B}"/>
              </a:ext>
            </a:extLst>
          </p:cNvPr>
          <p:cNvSpPr/>
          <p:nvPr/>
        </p:nvSpPr>
        <p:spPr>
          <a:xfrm>
            <a:off x="793375" y="3014036"/>
            <a:ext cx="10596283" cy="3413563"/>
          </a:xfrm>
          <a:prstGeom prst="rect">
            <a:avLst/>
          </a:prstGeom>
        </p:spPr>
        <p:txBody>
          <a:bodyPr wrap="square" numCol="2">
            <a:spAutoFit/>
          </a:bodyPr>
          <a:lstStyle/>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Automatic numbering on one level;</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Multilevel numbering;</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Remove numbering;</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Set page margins;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Creating and adding columns;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Spellcheck;</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Preview print and print;</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Mail Merge;</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Creating and saving data source.</a:t>
            </a:r>
          </a:p>
        </p:txBody>
      </p:sp>
    </p:spTree>
    <p:extLst>
      <p:ext uri="{BB962C8B-B14F-4D97-AF65-F5344CB8AC3E}">
        <p14:creationId xmlns:p14="http://schemas.microsoft.com/office/powerpoint/2010/main" val="355706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INTEGRATE AND PRACTISE CREATING AND EDITING DOCUMENTS </a:t>
            </a:r>
          </a:p>
          <a:p>
            <a:pPr>
              <a:lnSpc>
                <a:spcPct val="150000"/>
              </a:lnSpc>
            </a:pPr>
            <a:r>
              <a:rPr lang="en-ZA" sz="2400" dirty="0">
                <a:latin typeface="Arial" panose="020B0604020202020204" pitchFamily="34" charset="0"/>
                <a:cs typeface="Arial" panose="020B0604020202020204" pitchFamily="34" charset="0"/>
              </a:rPr>
              <a:t>Microsoft Excel allows features such as:</a:t>
            </a:r>
          </a:p>
          <a:p>
            <a:pPr>
              <a:lnSpc>
                <a:spcPct val="150000"/>
              </a:lnSpc>
            </a:pPr>
            <a:r>
              <a:rPr lang="en-ZA" sz="2400" dirty="0">
                <a:latin typeface="Arial" panose="020B0604020202020204" pitchFamily="34" charset="0"/>
                <a:cs typeface="Arial" panose="020B0604020202020204" pitchFamily="34" charset="0"/>
              </a:rPr>
              <a:t>Cloud storage;</a:t>
            </a:r>
          </a:p>
          <a:p>
            <a:pPr>
              <a:lnSpc>
                <a:spcPct val="150000"/>
              </a:lnSpc>
            </a:pPr>
            <a:r>
              <a:rPr lang="en-ZA" sz="2400" dirty="0">
                <a:latin typeface="Arial" panose="020B0604020202020204" pitchFamily="34" charset="0"/>
                <a:cs typeface="Arial" panose="020B0604020202020204" pitchFamily="34" charset="0"/>
              </a:rPr>
              <a:t>Templates;</a:t>
            </a:r>
          </a:p>
          <a:p>
            <a:pPr>
              <a:lnSpc>
                <a:spcPct val="150000"/>
              </a:lnSpc>
            </a:pPr>
            <a:r>
              <a:rPr lang="en-ZA" sz="2400" dirty="0" err="1">
                <a:latin typeface="Arial" panose="020B0604020202020204" pitchFamily="34" charset="0"/>
                <a:cs typeface="Arial" panose="020B0604020202020204" pitchFamily="34" charset="0"/>
              </a:rPr>
              <a:t>FlashFilling</a:t>
            </a:r>
            <a:r>
              <a:rPr lang="en-ZA" sz="2400" dirty="0">
                <a:latin typeface="Arial" panose="020B0604020202020204" pitchFamily="34" charset="0"/>
                <a:cs typeface="Arial" panose="020B0604020202020204" pitchFamily="34" charset="0"/>
              </a:rPr>
              <a:t> data;</a:t>
            </a:r>
          </a:p>
          <a:p>
            <a:pPr>
              <a:lnSpc>
                <a:spcPct val="150000"/>
              </a:lnSpc>
            </a:pPr>
            <a:r>
              <a:rPr lang="en-ZA" sz="2400" dirty="0">
                <a:latin typeface="Arial" panose="020B0604020202020204" pitchFamily="34" charset="0"/>
                <a:cs typeface="Arial" panose="020B0604020202020204" pitchFamily="34" charset="0"/>
              </a:rPr>
              <a:t>Formatting cells;</a:t>
            </a:r>
          </a:p>
          <a:p>
            <a:pPr>
              <a:lnSpc>
                <a:spcPct val="150000"/>
              </a:lnSpc>
            </a:pPr>
            <a:r>
              <a:rPr lang="en-ZA" sz="2400" dirty="0">
                <a:latin typeface="Arial" panose="020B0604020202020204" pitchFamily="34" charset="0"/>
                <a:cs typeface="Arial" panose="020B0604020202020204" pitchFamily="34" charset="0"/>
              </a:rPr>
              <a:t>Spellcheck, preview and printing;</a:t>
            </a:r>
          </a:p>
          <a:p>
            <a:pPr>
              <a:lnSpc>
                <a:spcPct val="150000"/>
              </a:lnSpc>
            </a:pPr>
            <a:r>
              <a:rPr lang="en-ZA" sz="2400" dirty="0">
                <a:latin typeface="Arial" panose="020B0604020202020204" pitchFamily="34" charset="0"/>
                <a:cs typeface="Arial" panose="020B0604020202020204" pitchFamily="34" charset="0"/>
              </a:rPr>
              <a:t>Basic and advanced calculations.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Integrated features of spreadsheets using Microsoft Excel 2016</a:t>
            </a:r>
          </a:p>
        </p:txBody>
      </p:sp>
    </p:spTree>
    <p:extLst>
      <p:ext uri="{BB962C8B-B14F-4D97-AF65-F5344CB8AC3E}">
        <p14:creationId xmlns:p14="http://schemas.microsoft.com/office/powerpoint/2010/main" val="160943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Integrated features of spreadsheets using Microsoft Excel 2016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CHARTS FOR DIFFERENT CONTEXTS </a:t>
            </a:r>
          </a:p>
          <a:p>
            <a:pPr>
              <a:lnSpc>
                <a:spcPct val="150000"/>
              </a:lnSpc>
            </a:pPr>
            <a:r>
              <a:rPr lang="en-ZA" sz="2400" dirty="0">
                <a:latin typeface="Arial" panose="020B0604020202020204" pitchFamily="34" charset="0"/>
                <a:cs typeface="Arial" panose="020B0604020202020204" pitchFamily="34" charset="0"/>
              </a:rPr>
              <a:t>Charts make data visual. With a chart, spreadsheet data can be transformed to show comparisons, patterns, and trends.</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210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26695</TotalTime>
  <Words>858</Words>
  <Application>Microsoft Macintosh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214</cp:revision>
  <dcterms:created xsi:type="dcterms:W3CDTF">2018-09-18T08:47:31Z</dcterms:created>
  <dcterms:modified xsi:type="dcterms:W3CDTF">2021-02-16T04:41:32Z</dcterms:modified>
</cp:coreProperties>
</file>