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312" r:id="rId5"/>
    <p:sldId id="313" r:id="rId6"/>
    <p:sldId id="314" r:id="rId7"/>
    <p:sldId id="315" r:id="rId8"/>
    <p:sldId id="298" r:id="rId9"/>
    <p:sldId id="305" r:id="rId10"/>
    <p:sldId id="316" r:id="rId11"/>
    <p:sldId id="317" r:id="rId12"/>
    <p:sldId id="299" r:id="rId13"/>
    <p:sldId id="306" r:id="rId14"/>
    <p:sldId id="318" r:id="rId15"/>
    <p:sldId id="319" r:id="rId16"/>
    <p:sldId id="320" r:id="rId17"/>
    <p:sldId id="321" r:id="rId18"/>
    <p:sldId id="322" r:id="rId19"/>
    <p:sldId id="300" r:id="rId20"/>
    <p:sldId id="323" r:id="rId21"/>
    <p:sldId id="340" r:id="rId22"/>
    <p:sldId id="341" r:id="rId23"/>
    <p:sldId id="324" r:id="rId24"/>
    <p:sldId id="325" r:id="rId25"/>
    <p:sldId id="326" r:id="rId26"/>
    <p:sldId id="327" r:id="rId27"/>
    <p:sldId id="301" r:id="rId28"/>
    <p:sldId id="308" r:id="rId29"/>
    <p:sldId id="328" r:id="rId30"/>
    <p:sldId id="329" r:id="rId31"/>
    <p:sldId id="330" r:id="rId32"/>
    <p:sldId id="331" r:id="rId33"/>
    <p:sldId id="332" r:id="rId34"/>
    <p:sldId id="333" r:id="rId35"/>
    <p:sldId id="302" r:id="rId36"/>
    <p:sldId id="309" r:id="rId37"/>
    <p:sldId id="303" r:id="rId38"/>
    <p:sldId id="310" r:id="rId39"/>
    <p:sldId id="336" r:id="rId40"/>
    <p:sldId id="342" r:id="rId41"/>
    <p:sldId id="343" r:id="rId42"/>
    <p:sldId id="344" r:id="rId43"/>
    <p:sldId id="345" r:id="rId44"/>
    <p:sldId id="304" r:id="rId45"/>
    <p:sldId id="337" r:id="rId46"/>
    <p:sldId id="33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77"/>
    <p:restoredTop sz="94654"/>
  </p:normalViewPr>
  <p:slideViewPr>
    <p:cSldViewPr snapToGrid="0" snapToObjects="1">
      <p:cViewPr>
        <p:scale>
          <a:sx n="137" d="100"/>
          <a:sy n="137" d="100"/>
        </p:scale>
        <p:origin x="-440" y="-4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7B9E0B00-9CD8-1F4C-9028-2E7261CC064B}"/>
              </a:ext>
            </a:extLst>
          </p:cNvPr>
          <p:cNvPicPr>
            <a:picLocks noChangeAspect="1"/>
          </p:cNvPicPr>
          <p:nvPr/>
        </p:nvPicPr>
        <p:blipFill rotWithShape="1">
          <a:blip r:embed="rId2"/>
          <a:srcRect t="20417" b="32490"/>
          <a:stretch/>
        </p:blipFill>
        <p:spPr>
          <a:xfrm>
            <a:off x="-1021" y="0"/>
            <a:ext cx="1219199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Language</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Handling conflict situations, debating and making speeches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UNPREPARED SPEECH</a:t>
            </a:r>
          </a:p>
          <a:p>
            <a:pPr>
              <a:lnSpc>
                <a:spcPct val="150000"/>
              </a:lnSpc>
            </a:pPr>
            <a:r>
              <a:rPr lang="en-ZA" sz="2400" dirty="0">
                <a:latin typeface="Arial" panose="020B0604020202020204" pitchFamily="34" charset="0"/>
                <a:cs typeface="Arial" panose="020B0604020202020204" pitchFamily="34" charset="0"/>
              </a:rPr>
              <a:t>There are always occasions when you will be expected to speak without having had a chance to prepare. It can be very unnerving to think on your feet in this way, so build confidence by building your vocabulary and preparing thoroughly for your prepared speeches. </a:t>
            </a:r>
          </a:p>
        </p:txBody>
      </p:sp>
    </p:spTree>
    <p:extLst>
      <p:ext uri="{BB962C8B-B14F-4D97-AF65-F5344CB8AC3E}">
        <p14:creationId xmlns:p14="http://schemas.microsoft.com/office/powerpoint/2010/main" val="12118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Handling conflict situations, debating and making speeches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FORMAL PRESENTATION (REVISION)</a:t>
            </a:r>
          </a:p>
          <a:p>
            <a:pPr>
              <a:lnSpc>
                <a:spcPct val="150000"/>
              </a:lnSpc>
            </a:pPr>
            <a:r>
              <a:rPr lang="en-ZA" sz="2400" dirty="0">
                <a:latin typeface="Arial" panose="020B0604020202020204" pitchFamily="34" charset="0"/>
                <a:cs typeface="Arial" panose="020B0604020202020204" pitchFamily="34" charset="0"/>
              </a:rPr>
              <a:t>When making a formal presentation, make sure you:</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Do research and organise your material coherently.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Choose and develop main ideas and support them with examples.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an attention-grabbing introduction and a powerful conclusion.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appropriate style and register.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Incorporate appropriate visual, audio and/or audio-visual aids.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42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A TEXT (REVISION)</a:t>
            </a:r>
          </a:p>
          <a:p>
            <a:pPr>
              <a:lnSpc>
                <a:spcPct val="150000"/>
              </a:lnSpc>
            </a:pPr>
            <a:r>
              <a:rPr lang="en-ZA" sz="2400" dirty="0">
                <a:latin typeface="Arial" panose="020B0604020202020204" pitchFamily="34" charset="0"/>
                <a:cs typeface="Arial" panose="020B0604020202020204" pitchFamily="34" charset="0"/>
              </a:rPr>
              <a:t>The following represents different purposes of different texts: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 Critical reading and </a:t>
            </a:r>
            <a:r>
              <a:rPr lang="en-GB" sz="3600" b="1" dirty="0" err="1">
                <a:latin typeface="Arial" panose="020B0604020202020204" pitchFamily="34" charset="0"/>
                <a:cs typeface="Arial" panose="020B0604020202020204" pitchFamily="34" charset="0"/>
              </a:rPr>
              <a:t>précis</a:t>
            </a:r>
            <a:endParaRPr lang="en-GB" sz="3600" b="1"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B75B2696-EEF2-8042-89BA-F5C2FED0BA60}"/>
              </a:ext>
            </a:extLst>
          </p:cNvPr>
          <p:cNvGraphicFramePr>
            <a:graphicFrameLocks noGrp="1"/>
          </p:cNvGraphicFramePr>
          <p:nvPr>
            <p:extLst>
              <p:ext uri="{D42A27DB-BD31-4B8C-83A1-F6EECF244321}">
                <p14:modId xmlns:p14="http://schemas.microsoft.com/office/powerpoint/2010/main" val="4218787491"/>
              </p:ext>
            </p:extLst>
          </p:nvPr>
        </p:nvGraphicFramePr>
        <p:xfrm>
          <a:off x="838198" y="3193575"/>
          <a:ext cx="10656284" cy="2102328"/>
        </p:xfrm>
        <a:graphic>
          <a:graphicData uri="http://schemas.openxmlformats.org/drawingml/2006/table">
            <a:tbl>
              <a:tblPr/>
              <a:tblGrid>
                <a:gridCol w="5328142">
                  <a:extLst>
                    <a:ext uri="{9D8B030D-6E8A-4147-A177-3AD203B41FA5}">
                      <a16:colId xmlns:a16="http://schemas.microsoft.com/office/drawing/2014/main" val="3901113240"/>
                    </a:ext>
                  </a:extLst>
                </a:gridCol>
                <a:gridCol w="5328142">
                  <a:extLst>
                    <a:ext uri="{9D8B030D-6E8A-4147-A177-3AD203B41FA5}">
                      <a16:colId xmlns:a16="http://schemas.microsoft.com/office/drawing/2014/main" val="2836718795"/>
                    </a:ext>
                  </a:extLst>
                </a:gridCol>
              </a:tblGrid>
              <a:tr h="277666">
                <a:tc>
                  <a:txBody>
                    <a:bodyPr/>
                    <a:lstStyle/>
                    <a:p>
                      <a:r>
                        <a:rPr lang="en-ZA" sz="800" b="0">
                          <a:solidFill>
                            <a:srgbClr val="FFFFFF"/>
                          </a:solidFill>
                          <a:effectLst/>
                          <a:latin typeface="DroidSerif"/>
                        </a:rPr>
                        <a:t>Purpose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tc>
                  <a:txBody>
                    <a:bodyPr/>
                    <a:lstStyle/>
                    <a:p>
                      <a:r>
                        <a:rPr lang="en-ZA" sz="800" b="0">
                          <a:solidFill>
                            <a:srgbClr val="FFFFFF"/>
                          </a:solidFill>
                          <a:effectLst/>
                          <a:latin typeface="DroidSerif"/>
                        </a:rPr>
                        <a:t>Description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extLst>
                  <a:ext uri="{0D108BD9-81ED-4DB2-BD59-A6C34878D82A}">
                    <a16:rowId xmlns:a16="http://schemas.microsoft.com/office/drawing/2014/main" val="1483862948"/>
                  </a:ext>
                </a:extLst>
              </a:tr>
              <a:tr h="277666">
                <a:tc>
                  <a:txBody>
                    <a:bodyPr/>
                    <a:lstStyle/>
                    <a:p>
                      <a:r>
                        <a:rPr lang="en-ZA" sz="800" b="0">
                          <a:effectLst/>
                          <a:latin typeface="DroidSerif"/>
                        </a:rPr>
                        <a:t>To inform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ZA" sz="800" b="0" dirty="0">
                          <a:effectLst/>
                          <a:latin typeface="DroidSerif"/>
                        </a:rPr>
                        <a:t>To give facts about something </a:t>
                      </a:r>
                      <a:endParaRPr lang="en-ZA" b="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48104854"/>
                  </a:ext>
                </a:extLst>
              </a:tr>
              <a:tr h="436332">
                <a:tc>
                  <a:txBody>
                    <a:bodyPr/>
                    <a:lstStyle/>
                    <a:p>
                      <a:r>
                        <a:rPr lang="en-ZA" sz="800" b="0">
                          <a:effectLst/>
                          <a:latin typeface="DroidSerif"/>
                        </a:rPr>
                        <a:t>To persuade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n-ZA" sz="800" b="0">
                          <a:effectLst/>
                          <a:latin typeface="DroidSerif"/>
                        </a:rPr>
                        <a:t>To present arguments for or against a topic; to influence the reader’s way of thinking; to give an opinion; to advertise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270483838"/>
                  </a:ext>
                </a:extLst>
              </a:tr>
              <a:tr h="277666">
                <a:tc>
                  <a:txBody>
                    <a:bodyPr/>
                    <a:lstStyle/>
                    <a:p>
                      <a:r>
                        <a:rPr lang="en-ZA" sz="800" b="0">
                          <a:effectLst/>
                          <a:latin typeface="DroidSerif"/>
                        </a:rPr>
                        <a:t>To entertain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ZA" sz="800" b="0">
                          <a:effectLst/>
                          <a:latin typeface="DroidSerif"/>
                        </a:rPr>
                        <a:t>To read for pleasure or enjoyment; this can also involve imagination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10660722"/>
                  </a:ext>
                </a:extLst>
              </a:tr>
              <a:tr h="277666">
                <a:tc>
                  <a:txBody>
                    <a:bodyPr/>
                    <a:lstStyle/>
                    <a:p>
                      <a:r>
                        <a:rPr lang="en-ZA" sz="800" b="0">
                          <a:effectLst/>
                          <a:latin typeface="DroidSerif"/>
                        </a:rPr>
                        <a:t>To instruct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n-ZA" sz="800" b="0">
                          <a:effectLst/>
                          <a:latin typeface="DroidSerif"/>
                        </a:rPr>
                        <a:t>To tell how something should be done through a series of steps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046120242"/>
                  </a:ext>
                </a:extLst>
              </a:tr>
              <a:tr h="277666">
                <a:tc>
                  <a:txBody>
                    <a:bodyPr/>
                    <a:lstStyle/>
                    <a:p>
                      <a:r>
                        <a:rPr lang="en-ZA" sz="800" b="0">
                          <a:effectLst/>
                          <a:latin typeface="DroidSerif"/>
                        </a:rPr>
                        <a:t>To explain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ZA" sz="800" b="0">
                          <a:effectLst/>
                          <a:latin typeface="DroidSerif"/>
                        </a:rPr>
                        <a:t>To tell, show or why something happened, e.g. how something works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93422834"/>
                  </a:ext>
                </a:extLst>
              </a:tr>
              <a:tr h="277666">
                <a:tc>
                  <a:txBody>
                    <a:bodyPr/>
                    <a:lstStyle/>
                    <a:p>
                      <a:r>
                        <a:rPr lang="en-ZA" sz="800" b="0">
                          <a:effectLst/>
                          <a:latin typeface="DroidSerif"/>
                        </a:rPr>
                        <a:t>To describe </a:t>
                      </a:r>
                      <a:endParaRPr lang="en-ZA" b="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n-ZA" sz="800" b="0" dirty="0">
                          <a:effectLst/>
                          <a:latin typeface="DroidSerif"/>
                        </a:rPr>
                        <a:t>To make the reader see actual events, places or objects clearly </a:t>
                      </a:r>
                      <a:endParaRPr lang="en-ZA" b="0"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312650513"/>
                  </a:ext>
                </a:extLst>
              </a:tr>
            </a:tbl>
          </a:graphicData>
        </a:graphic>
      </p:graphicFrame>
    </p:spTree>
    <p:extLst>
      <p:ext uri="{BB962C8B-B14F-4D97-AF65-F5344CB8AC3E}">
        <p14:creationId xmlns:p14="http://schemas.microsoft.com/office/powerpoint/2010/main" val="351604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Critical reading and </a:t>
            </a:r>
            <a:r>
              <a:rPr lang="en-GB" sz="2400" b="1" dirty="0" err="1">
                <a:latin typeface="Arial" panose="020B0604020202020204" pitchFamily="34" charset="0"/>
                <a:cs typeface="Arial" panose="020B0604020202020204" pitchFamily="34" charset="0"/>
              </a:rPr>
              <a:t>précis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POINT OF VIEW</a:t>
            </a:r>
          </a:p>
          <a:p>
            <a:pPr>
              <a:lnSpc>
                <a:spcPct val="150000"/>
              </a:lnSpc>
            </a:pPr>
            <a:r>
              <a:rPr lang="en-ZA" sz="2400" dirty="0">
                <a:latin typeface="Arial" panose="020B0604020202020204" pitchFamily="34" charset="0"/>
                <a:cs typeface="Arial" panose="020B0604020202020204" pitchFamily="34" charset="0"/>
              </a:rPr>
              <a:t>A text is produced with a purpose and tells us something from a particular point of view which can be either subjective or objective. A point of view is objective if it simply gives factual information about something. A subjective point of view is a personal view or opinion. It’s not based on fact or general knowledge.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63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Critical reading and </a:t>
            </a:r>
            <a:r>
              <a:rPr lang="en-GB" sz="2400" b="1" dirty="0" err="1">
                <a:latin typeface="Arial" panose="020B0604020202020204" pitchFamily="34" charset="0"/>
                <a:cs typeface="Arial" panose="020B0604020202020204" pitchFamily="34" charset="0"/>
              </a:rPr>
              <a:t>précis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SUBJECTIVE (EMOTIVE) LANGUAGE USE (REVISION)</a:t>
            </a:r>
          </a:p>
          <a:p>
            <a:pPr>
              <a:lnSpc>
                <a:spcPct val="150000"/>
              </a:lnSpc>
            </a:pPr>
            <a:r>
              <a:rPr lang="en-ZA" sz="2400" dirty="0">
                <a:latin typeface="Arial" panose="020B0604020202020204" pitchFamily="34" charset="0"/>
                <a:cs typeface="Arial" panose="020B0604020202020204" pitchFamily="34" charset="0"/>
              </a:rPr>
              <a:t>Subjective (emotive) language conveys personal feelings as well as meaning and makes the listener or reader share in them. It is used in creative writing but also when speakers/writers want to persuade you to their point of view. </a:t>
            </a:r>
          </a:p>
        </p:txBody>
      </p:sp>
    </p:spTree>
    <p:extLst>
      <p:ext uri="{BB962C8B-B14F-4D97-AF65-F5344CB8AC3E}">
        <p14:creationId xmlns:p14="http://schemas.microsoft.com/office/powerpoint/2010/main" val="86230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Critical reading and </a:t>
            </a:r>
            <a:r>
              <a:rPr lang="en-GB" sz="2400" b="1" dirty="0" err="1">
                <a:latin typeface="Arial" panose="020B0604020202020204" pitchFamily="34" charset="0"/>
                <a:cs typeface="Arial" panose="020B0604020202020204" pitchFamily="34" charset="0"/>
              </a:rPr>
              <a:t>précis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MEANING</a:t>
            </a:r>
          </a:p>
          <a:p>
            <a:pPr>
              <a:lnSpc>
                <a:spcPct val="150000"/>
              </a:lnSpc>
            </a:pPr>
            <a:r>
              <a:rPr lang="en-ZA" sz="2400" dirty="0">
                <a:latin typeface="Arial" panose="020B0604020202020204" pitchFamily="34" charset="0"/>
                <a:cs typeface="Arial" panose="020B0604020202020204" pitchFamily="34" charset="0"/>
              </a:rPr>
              <a:t>A text always has meaning – whatever its purpose or whatever the point of view from which it is spoken or written. It tells us things and we understand them. Explicit meaning is direct, implicit meaning is indirect. Inference is defined as a conclusion reached on the basis of evidence and reasoning as well as background knowledge. An assumption means to believe something without having any proof that it is true, e.g. to assume that everyone wants peace. </a:t>
            </a:r>
          </a:p>
        </p:txBody>
      </p:sp>
    </p:spTree>
    <p:extLst>
      <p:ext uri="{BB962C8B-B14F-4D97-AF65-F5344CB8AC3E}">
        <p14:creationId xmlns:p14="http://schemas.microsoft.com/office/powerpoint/2010/main" val="157771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Critical reading and </a:t>
            </a:r>
            <a:r>
              <a:rPr lang="en-GB" sz="2400" b="1" dirty="0" err="1">
                <a:latin typeface="Arial" panose="020B0604020202020204" pitchFamily="34" charset="0"/>
                <a:cs typeface="Arial" panose="020B0604020202020204" pitchFamily="34" charset="0"/>
              </a:rPr>
              <a:t>précis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BIAS</a:t>
            </a:r>
          </a:p>
          <a:p>
            <a:pPr>
              <a:lnSpc>
                <a:spcPct val="150000"/>
              </a:lnSpc>
            </a:pPr>
            <a:r>
              <a:rPr lang="en-ZA" sz="2400" dirty="0">
                <a:latin typeface="Arial" panose="020B0604020202020204" pitchFamily="34" charset="0"/>
                <a:cs typeface="Arial" panose="020B0604020202020204" pitchFamily="34" charset="0"/>
              </a:rPr>
              <a:t>Our assumptions can make us biased. This can prevent us from seeing people and events as they really are. Bias is a tendency to favour one person, group, thing or point of view over another, when we are speaking or writing about them. We are 'slanted’ towards them. Bias can be a personal opinion or a more public opinion, such as a news story that only presents facts supporting one point of view. </a:t>
            </a:r>
          </a:p>
        </p:txBody>
      </p:sp>
    </p:spTree>
    <p:extLst>
      <p:ext uri="{BB962C8B-B14F-4D97-AF65-F5344CB8AC3E}">
        <p14:creationId xmlns:p14="http://schemas.microsoft.com/office/powerpoint/2010/main" val="219836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Critical reading and </a:t>
            </a:r>
            <a:r>
              <a:rPr lang="en-GB" sz="2400" b="1" dirty="0" err="1">
                <a:latin typeface="Arial" panose="020B0604020202020204" pitchFamily="34" charset="0"/>
                <a:cs typeface="Arial" panose="020B0604020202020204" pitchFamily="34" charset="0"/>
              </a:rPr>
              <a:t>précis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CRITICAL LANGUAGE AWARENESS</a:t>
            </a:r>
          </a:p>
          <a:p>
            <a:pPr>
              <a:lnSpc>
                <a:spcPct val="150000"/>
              </a:lnSpc>
            </a:pPr>
            <a:r>
              <a:rPr lang="en-ZA" sz="2400" dirty="0">
                <a:latin typeface="Arial" panose="020B0604020202020204" pitchFamily="34" charset="0"/>
                <a:cs typeface="Arial" panose="020B0604020202020204" pitchFamily="34" charset="0"/>
              </a:rPr>
              <a:t>When we understand how language can 'mess with our minds' we become more critically aware and can see when someone is trying to persuade us, or is trying to gain power over us.  </a:t>
            </a:r>
          </a:p>
        </p:txBody>
      </p:sp>
    </p:spTree>
    <p:extLst>
      <p:ext uri="{BB962C8B-B14F-4D97-AF65-F5344CB8AC3E}">
        <p14:creationId xmlns:p14="http://schemas.microsoft.com/office/powerpoint/2010/main" val="150148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Critical reading and </a:t>
            </a:r>
            <a:r>
              <a:rPr lang="en-GB" sz="2400" b="1" dirty="0" err="1">
                <a:latin typeface="Arial" panose="020B0604020202020204" pitchFamily="34" charset="0"/>
                <a:cs typeface="Arial" panose="020B0604020202020204" pitchFamily="34" charset="0"/>
              </a:rPr>
              <a:t>précis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PRÉCIS </a:t>
            </a:r>
          </a:p>
          <a:p>
            <a:pPr>
              <a:lnSpc>
                <a:spcPct val="150000"/>
              </a:lnSpc>
            </a:pPr>
            <a:r>
              <a:rPr lang="en-ZA" sz="2400" dirty="0">
                <a:latin typeface="Arial" panose="020B0604020202020204" pitchFamily="34" charset="0"/>
                <a:cs typeface="Arial" panose="020B0604020202020204" pitchFamily="34" charset="0"/>
              </a:rPr>
              <a:t>A </a:t>
            </a:r>
            <a:r>
              <a:rPr lang="en-ZA" sz="2400" dirty="0" err="1">
                <a:latin typeface="Arial" panose="020B0604020202020204" pitchFamily="34" charset="0"/>
                <a:cs typeface="Arial" panose="020B0604020202020204" pitchFamily="34" charset="0"/>
              </a:rPr>
              <a:t>précis</a:t>
            </a:r>
            <a:r>
              <a:rPr lang="en-ZA" sz="2400" dirty="0">
                <a:latin typeface="Arial" panose="020B0604020202020204" pitchFamily="34" charset="0"/>
                <a:cs typeface="Arial" panose="020B0604020202020204" pitchFamily="34" charset="0"/>
              </a:rPr>
              <a:t> is a summary of a text written in your own words. </a:t>
            </a:r>
          </a:p>
        </p:txBody>
      </p:sp>
    </p:spTree>
    <p:extLst>
      <p:ext uri="{BB962C8B-B14F-4D97-AF65-F5344CB8AC3E}">
        <p14:creationId xmlns:p14="http://schemas.microsoft.com/office/powerpoint/2010/main" val="362905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SYNOPSIS OF DIFFERENT TYPES OF WRITING</a:t>
            </a:r>
          </a:p>
          <a:p>
            <a:pPr>
              <a:lnSpc>
                <a:spcPct val="150000"/>
              </a:lnSpc>
            </a:pPr>
            <a:r>
              <a:rPr lang="en-ZA" sz="2400" dirty="0">
                <a:latin typeface="Arial" panose="020B0604020202020204" pitchFamily="34" charset="0"/>
                <a:cs typeface="Arial" panose="020B0604020202020204" pitchFamily="34" charset="0"/>
              </a:rPr>
              <a:t>There are different types of writing and many of them are quite similar. The goal of our text will dictate the type of writing that we will choose. In order to write an article or persuasive, discursive, argumentative, reflective or critical text, we first have to find out what exactly the text’s main purpose, features and style are.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 Writing with opinion</a:t>
            </a:r>
          </a:p>
        </p:txBody>
      </p:sp>
    </p:spTree>
    <p:extLst>
      <p:ext uri="{BB962C8B-B14F-4D97-AF65-F5344CB8AC3E}">
        <p14:creationId xmlns:p14="http://schemas.microsoft.com/office/powerpoint/2010/main" val="318305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READING STRATEGIES (REVISION)</a:t>
            </a:r>
          </a:p>
          <a:p>
            <a:pPr>
              <a:lnSpc>
                <a:spcPct val="150000"/>
              </a:lnSpc>
            </a:pPr>
            <a:r>
              <a:rPr lang="en-ZA" sz="2400" dirty="0">
                <a:latin typeface="Arial" panose="020B0604020202020204" pitchFamily="34" charset="0"/>
                <a:cs typeface="Arial" panose="020B0604020202020204" pitchFamily="34" charset="0"/>
              </a:rPr>
              <a:t>The process of active reading for comprehension includes the following: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Pre-reading;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Skimming;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Predicting;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Reading;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Re-reading.</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 Job finder </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Writing with opinion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NEWS ARTICLE/MAGAZINE ARTICLE </a:t>
            </a:r>
          </a:p>
          <a:p>
            <a:pPr>
              <a:lnSpc>
                <a:spcPct val="150000"/>
              </a:lnSpc>
            </a:pPr>
            <a:r>
              <a:rPr lang="en-ZA" sz="2400" dirty="0">
                <a:latin typeface="Arial" panose="020B0604020202020204" pitchFamily="34" charset="0"/>
                <a:cs typeface="Arial" panose="020B0604020202020204" pitchFamily="34" charset="0"/>
              </a:rPr>
              <a:t>How to write a newspaper/magazine article:</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Have an introduction, body and conclusion.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Provide an accurate summary of events by stating the facts briefly.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Start with the most important facts – the who, what, when, where, why, how and how much.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Give the names and positions of the people involved.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Supply dates, times and contact details where necessary. </a:t>
            </a:r>
          </a:p>
        </p:txBody>
      </p:sp>
    </p:spTree>
    <p:extLst>
      <p:ext uri="{BB962C8B-B14F-4D97-AF65-F5344CB8AC3E}">
        <p14:creationId xmlns:p14="http://schemas.microsoft.com/office/powerpoint/2010/main" val="351362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Writing with opinion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NEWS ARTICLE/MAGAZINE ARTICLE (CONT)</a:t>
            </a:r>
          </a:p>
          <a:p>
            <a:pPr marL="457200" indent="-457200">
              <a:lnSpc>
                <a:spcPct val="150000"/>
              </a:lnSpc>
              <a:buFont typeface="+mj-lt"/>
              <a:buAutoNum type="arabicPeriod" startAt="6"/>
            </a:pPr>
            <a:r>
              <a:rPr lang="en-ZA" sz="2400" dirty="0">
                <a:latin typeface="Arial" panose="020B0604020202020204" pitchFamily="34" charset="0"/>
                <a:cs typeface="Arial" panose="020B0604020202020204" pitchFamily="34" charset="0"/>
              </a:rPr>
              <a:t>Give a succinct, but interesting title.</a:t>
            </a:r>
          </a:p>
          <a:p>
            <a:pPr marL="457200" indent="-457200">
              <a:lnSpc>
                <a:spcPct val="150000"/>
              </a:lnSpc>
              <a:buFont typeface="+mj-lt"/>
              <a:buAutoNum type="arabicPeriod" startAt="7"/>
            </a:pPr>
            <a:r>
              <a:rPr lang="en-ZA" sz="2400" dirty="0">
                <a:latin typeface="Arial" panose="020B0604020202020204" pitchFamily="34" charset="0"/>
                <a:cs typeface="Arial" panose="020B0604020202020204" pitchFamily="34" charset="0"/>
              </a:rPr>
              <a:t>Use mostly objective language as you will be dealing more with facts; and not  opinions. </a:t>
            </a:r>
          </a:p>
          <a:p>
            <a:pPr marL="457200" indent="-457200">
              <a:lnSpc>
                <a:spcPct val="150000"/>
              </a:lnSpc>
              <a:buFont typeface="+mj-lt"/>
              <a:buAutoNum type="arabicPeriod" startAt="7"/>
            </a:pPr>
            <a:r>
              <a:rPr lang="en-ZA" sz="2400" dirty="0">
                <a:latin typeface="Arial" panose="020B0604020202020204" pitchFamily="34" charset="0"/>
                <a:cs typeface="Arial" panose="020B0604020202020204" pitchFamily="34" charset="0"/>
              </a:rPr>
              <a:t>Write in the third person (no ‘I’, ‘we’ or ‘you’). </a:t>
            </a:r>
          </a:p>
          <a:p>
            <a:pPr marL="457200" indent="-457200">
              <a:lnSpc>
                <a:spcPct val="150000"/>
              </a:lnSpc>
              <a:buFont typeface="+mj-lt"/>
              <a:buAutoNum type="arabicPeriod" startAt="7"/>
            </a:pPr>
            <a:r>
              <a:rPr lang="en-ZA" sz="2400" dirty="0">
                <a:latin typeface="Arial" panose="020B0604020202020204" pitchFamily="34" charset="0"/>
                <a:cs typeface="Arial" panose="020B0604020202020204" pitchFamily="34" charset="0"/>
              </a:rPr>
              <a:t>Use clear, concise language; short sentences and paragraphs. </a:t>
            </a:r>
          </a:p>
          <a:p>
            <a:pPr marL="457200" indent="-457200">
              <a:lnSpc>
                <a:spcPct val="150000"/>
              </a:lnSpc>
              <a:buFont typeface="+mj-lt"/>
              <a:buAutoNum type="arabicPeriod" startAt="7"/>
            </a:pPr>
            <a:r>
              <a:rPr lang="en-ZA" sz="2400" dirty="0">
                <a:latin typeface="Arial" panose="020B0604020202020204" pitchFamily="34" charset="0"/>
                <a:cs typeface="Arial" panose="020B0604020202020204" pitchFamily="34" charset="0"/>
              </a:rPr>
              <a:t>Use a style that relates to the reader, e.g. an article for teenagers would require an informal style. </a:t>
            </a:r>
          </a:p>
        </p:txBody>
      </p:sp>
    </p:spTree>
    <p:extLst>
      <p:ext uri="{BB962C8B-B14F-4D97-AF65-F5344CB8AC3E}">
        <p14:creationId xmlns:p14="http://schemas.microsoft.com/office/powerpoint/2010/main" val="2165944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Writing with opinion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NEWS ARTICLE/MAGAZINE ARTICLE (CONT)</a:t>
            </a:r>
          </a:p>
          <a:p>
            <a:pPr marL="457200" indent="-457200">
              <a:lnSpc>
                <a:spcPct val="150000"/>
              </a:lnSpc>
              <a:buFont typeface="+mj-lt"/>
              <a:buAutoNum type="arabicPeriod" startAt="11"/>
            </a:pPr>
            <a:r>
              <a:rPr lang="en-ZA" sz="2400" dirty="0">
                <a:latin typeface="Arial" panose="020B0604020202020204" pitchFamily="34" charset="0"/>
                <a:cs typeface="Arial" panose="020B0604020202020204" pitchFamily="34" charset="0"/>
              </a:rPr>
              <a:t>Include comments, opinions or statements from people involved or experts interviewed - these can be in direct speech. </a:t>
            </a:r>
          </a:p>
          <a:p>
            <a:pPr marL="457200" indent="-457200">
              <a:lnSpc>
                <a:spcPct val="150000"/>
              </a:lnSpc>
              <a:buFont typeface="+mj-lt"/>
              <a:buAutoNum type="arabicPeriod" startAt="11"/>
            </a:pPr>
            <a:r>
              <a:rPr lang="en-ZA" sz="2400" dirty="0">
                <a:latin typeface="Arial" panose="020B0604020202020204" pitchFamily="34" charset="0"/>
                <a:cs typeface="Arial" panose="020B0604020202020204" pitchFamily="34" charset="0"/>
              </a:rPr>
              <a:t>Write in a fair and unbiased fashion, but add a few rhetorical questions  emotive words and images.</a:t>
            </a:r>
          </a:p>
        </p:txBody>
      </p:sp>
    </p:spTree>
    <p:extLst>
      <p:ext uri="{BB962C8B-B14F-4D97-AF65-F5344CB8AC3E}">
        <p14:creationId xmlns:p14="http://schemas.microsoft.com/office/powerpoint/2010/main" val="126349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Writing with opinion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PERSUASIVE WRITING</a:t>
            </a:r>
          </a:p>
          <a:p>
            <a:pPr>
              <a:lnSpc>
                <a:spcPct val="150000"/>
              </a:lnSpc>
            </a:pPr>
            <a:r>
              <a:rPr lang="en-ZA" sz="2400" dirty="0">
                <a:latin typeface="Arial" panose="020B0604020202020204" pitchFamily="34" charset="0"/>
                <a:cs typeface="Arial" panose="020B0604020202020204" pitchFamily="34" charset="0"/>
              </a:rPr>
              <a:t>Advertising is a very good example of persuasive writing. Business proposals and motivations are also persuasive texts because they present an argument from one side only.</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70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Writing with opinion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ARGUMENTATIVE WRITING</a:t>
            </a:r>
          </a:p>
          <a:p>
            <a:pPr>
              <a:lnSpc>
                <a:spcPct val="150000"/>
              </a:lnSpc>
            </a:pPr>
            <a:r>
              <a:rPr lang="en-ZA" sz="2400" dirty="0">
                <a:latin typeface="Arial" panose="020B0604020202020204" pitchFamily="34" charset="0"/>
                <a:cs typeface="Arial" panose="020B0604020202020204" pitchFamily="34" charset="0"/>
              </a:rPr>
              <a:t>An argument can be one-sided (as in persuasive writing) or it can give both sides (as in argumentative writing). Argumentative writing can either be discursive or 'straight'. </a:t>
            </a:r>
          </a:p>
        </p:txBody>
      </p:sp>
      <p:pic>
        <p:nvPicPr>
          <p:cNvPr id="3" name="Picture 2" descr="Diagram&#10;&#10;Description automatically generated">
            <a:extLst>
              <a:ext uri="{FF2B5EF4-FFF2-40B4-BE49-F238E27FC236}">
                <a16:creationId xmlns:a16="http://schemas.microsoft.com/office/drawing/2014/main" id="{3678F0E2-78CD-014E-87F1-20BEBBAB7D12}"/>
              </a:ext>
            </a:extLst>
          </p:cNvPr>
          <p:cNvPicPr>
            <a:picLocks noChangeAspect="1"/>
          </p:cNvPicPr>
          <p:nvPr/>
        </p:nvPicPr>
        <p:blipFill>
          <a:blip r:embed="rId3"/>
          <a:stretch>
            <a:fillRect/>
          </a:stretch>
        </p:blipFill>
        <p:spPr>
          <a:xfrm>
            <a:off x="3998089" y="3665568"/>
            <a:ext cx="4167909" cy="2632364"/>
          </a:xfrm>
          <a:prstGeom prst="rect">
            <a:avLst/>
          </a:prstGeom>
        </p:spPr>
      </p:pic>
    </p:spTree>
    <p:extLst>
      <p:ext uri="{BB962C8B-B14F-4D97-AF65-F5344CB8AC3E}">
        <p14:creationId xmlns:p14="http://schemas.microsoft.com/office/powerpoint/2010/main" val="3292391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Writing with opinion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REFLECTIVE WRITING</a:t>
            </a:r>
          </a:p>
          <a:p>
            <a:pPr>
              <a:lnSpc>
                <a:spcPct val="150000"/>
              </a:lnSpc>
            </a:pPr>
            <a:r>
              <a:rPr lang="en-ZA" sz="2400" dirty="0">
                <a:latin typeface="Arial" panose="020B0604020202020204" pitchFamily="34" charset="0"/>
                <a:cs typeface="Arial" panose="020B0604020202020204" pitchFamily="34" charset="0"/>
              </a:rPr>
              <a:t>Reflective writing is normally about a personal experience and a lesson or realisation from it. It is a personal account of what you think and feel during and after that experience. You can express your thoughts or perceptions about a person, event or object. You don’t write to demonstrate your knowledge of a subject, but to reveal a bit about your personality or character.</a:t>
            </a:r>
          </a:p>
        </p:txBody>
      </p:sp>
    </p:spTree>
    <p:extLst>
      <p:ext uri="{BB962C8B-B14F-4D97-AF65-F5344CB8AC3E}">
        <p14:creationId xmlns:p14="http://schemas.microsoft.com/office/powerpoint/2010/main" val="2081639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Writing with opinion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CRITICAL WRITING</a:t>
            </a:r>
          </a:p>
          <a:p>
            <a:pPr>
              <a:lnSpc>
                <a:spcPct val="150000"/>
              </a:lnSpc>
            </a:pPr>
            <a:r>
              <a:rPr lang="en-ZA" sz="2400" dirty="0">
                <a:latin typeface="Arial" panose="020B0604020202020204" pitchFamily="34" charset="0"/>
                <a:cs typeface="Arial" panose="020B0604020202020204" pitchFamily="34" charset="0"/>
              </a:rPr>
              <a:t>Critical writing in the media is usually a review of an arts related work. A critical evaluation should be based on facts, supported by evidence, regardless of whether it is positive or negative. It involves an objective summary – with information about the plot, characters, setting, etc. It also involves your subjective opinion.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5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MULTIMEDIA AND MULTIMODAL</a:t>
            </a:r>
          </a:p>
          <a:p>
            <a:pPr>
              <a:lnSpc>
                <a:spcPct val="150000"/>
              </a:lnSpc>
            </a:pPr>
            <a:r>
              <a:rPr lang="en-ZA" sz="2400" dirty="0">
                <a:latin typeface="Arial" panose="020B0604020202020204" pitchFamily="34" charset="0"/>
                <a:cs typeface="Arial" panose="020B0604020202020204" pitchFamily="34" charset="0"/>
              </a:rPr>
              <a:t>A text is multimedia or multimodal when it combines two or more of the following ways (modes) of communicating: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Language;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Visual;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Audio;</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Gestures;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Space.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 Viewing multimedia and multimodal texts</a:t>
            </a:r>
          </a:p>
        </p:txBody>
      </p:sp>
    </p:spTree>
    <p:extLst>
      <p:ext uri="{BB962C8B-B14F-4D97-AF65-F5344CB8AC3E}">
        <p14:creationId xmlns:p14="http://schemas.microsoft.com/office/powerpoint/2010/main" val="172479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Viewing multimedia and multimodal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VISUAL TEXTS</a:t>
            </a:r>
          </a:p>
          <a:p>
            <a:pPr>
              <a:lnSpc>
                <a:spcPct val="150000"/>
              </a:lnSpc>
            </a:pPr>
            <a:r>
              <a:rPr lang="en-ZA" sz="2400" dirty="0">
                <a:latin typeface="Arial" panose="020B0604020202020204" pitchFamily="34" charset="0"/>
                <a:cs typeface="Arial" panose="020B0604020202020204" pitchFamily="34" charset="0"/>
              </a:rPr>
              <a:t>Here are some reasons why visuals are important to communication: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Visuals evoke emotions and we respond easily  to them.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Visuals convey information in a way that  fully engages the brain and the information is absorbed very quickly.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Visuals decorate a text and make it attractive. The use of visual texts, especially pictures, is a quick and effective method of attracting the attention of a particular target audience. </a:t>
            </a:r>
          </a:p>
        </p:txBody>
      </p:sp>
    </p:spTree>
    <p:extLst>
      <p:ext uri="{BB962C8B-B14F-4D97-AF65-F5344CB8AC3E}">
        <p14:creationId xmlns:p14="http://schemas.microsoft.com/office/powerpoint/2010/main" val="1149096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Viewing multimedia and multimodal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PHOTOGRAPHS</a:t>
            </a:r>
          </a:p>
          <a:p>
            <a:pPr>
              <a:lnSpc>
                <a:spcPct val="150000"/>
              </a:lnSpc>
            </a:pPr>
            <a:r>
              <a:rPr lang="en-ZA" sz="2400" dirty="0">
                <a:latin typeface="Arial" panose="020B0604020202020204" pitchFamily="34" charset="0"/>
                <a:cs typeface="Arial" panose="020B0604020202020204" pitchFamily="34" charset="0"/>
              </a:rPr>
              <a:t>Photography can evoke more emotion than the written text and is effective to use in order to make a stronger point.</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Job finder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NEWSPAPER COLUMNS</a:t>
            </a:r>
          </a:p>
          <a:p>
            <a:pPr>
              <a:lnSpc>
                <a:spcPct val="150000"/>
              </a:lnSpc>
            </a:pPr>
            <a:r>
              <a:rPr lang="en-ZA" sz="2400" dirty="0">
                <a:latin typeface="Arial" panose="020B0604020202020204" pitchFamily="34" charset="0"/>
                <a:cs typeface="Arial" panose="020B0604020202020204" pitchFamily="34" charset="0"/>
              </a:rPr>
              <a:t>You will find a newspaper column on the inside ‘comment’ and ‘opinion’ pages of a newspaper. It is usually a regular (weekly) contribution by a member of the editorial staff or by a guest columnist, who is normally a well known personality.  </a:t>
            </a:r>
          </a:p>
        </p:txBody>
      </p:sp>
    </p:spTree>
    <p:extLst>
      <p:ext uri="{BB962C8B-B14F-4D97-AF65-F5344CB8AC3E}">
        <p14:creationId xmlns:p14="http://schemas.microsoft.com/office/powerpoint/2010/main" val="414556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Viewing multimedia and multimodal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ILLUSTRATIONS</a:t>
            </a:r>
          </a:p>
          <a:p>
            <a:pPr>
              <a:lnSpc>
                <a:spcPct val="150000"/>
              </a:lnSpc>
            </a:pPr>
            <a:r>
              <a:rPr lang="en-ZA" sz="2400" dirty="0">
                <a:latin typeface="Arial" panose="020B0604020202020204" pitchFamily="34" charset="0"/>
                <a:cs typeface="Arial" panose="020B0604020202020204" pitchFamily="34" charset="0"/>
              </a:rPr>
              <a:t>Illustrations are pictorial matter that is used to explain or decorate a written text. Illustrations may include graphs, timelines, charts, maps, diagrams, etc. Illustrations can be computer-generated or hand-drawn. </a:t>
            </a:r>
          </a:p>
        </p:txBody>
      </p:sp>
    </p:spTree>
    <p:extLst>
      <p:ext uri="{BB962C8B-B14F-4D97-AF65-F5344CB8AC3E}">
        <p14:creationId xmlns:p14="http://schemas.microsoft.com/office/powerpoint/2010/main" val="1286731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Viewing multimedia and multimodal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CARTOONS (REVISION)</a:t>
            </a:r>
          </a:p>
          <a:p>
            <a:pPr>
              <a:lnSpc>
                <a:spcPct val="150000"/>
              </a:lnSpc>
            </a:pPr>
            <a:r>
              <a:rPr lang="en-ZA" sz="2400" dirty="0">
                <a:latin typeface="Arial" panose="020B0604020202020204" pitchFamily="34" charset="0"/>
                <a:cs typeface="Arial" panose="020B0604020202020204" pitchFamily="34" charset="0"/>
              </a:rPr>
              <a:t>Cartoons are funny drawings or sketches (often one to three-panel strips) in newspapers or magazines. They often have a caption and dialogues. The purpose of cartoons is to entertain by providing humorous comment on aspects of everyday life. Many cartoons stay ‘fresh’ for long, while others ‘date’ sooner - they don’t seem funny anymore.  </a:t>
            </a:r>
          </a:p>
        </p:txBody>
      </p:sp>
    </p:spTree>
    <p:extLst>
      <p:ext uri="{BB962C8B-B14F-4D97-AF65-F5344CB8AC3E}">
        <p14:creationId xmlns:p14="http://schemas.microsoft.com/office/powerpoint/2010/main" val="3713756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Viewing multimedia and multimodal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CARICATURES</a:t>
            </a:r>
          </a:p>
          <a:p>
            <a:pPr>
              <a:lnSpc>
                <a:spcPct val="150000"/>
              </a:lnSpc>
            </a:pPr>
            <a:r>
              <a:rPr lang="en-ZA" sz="2400" dirty="0">
                <a:latin typeface="Arial" panose="020B0604020202020204" pitchFamily="34" charset="0"/>
                <a:cs typeface="Arial" panose="020B0604020202020204" pitchFamily="34" charset="0"/>
              </a:rPr>
              <a:t>Caricatures of celebrities usually appear in entertainment magazines and caricatures of politicians in newspapers.  A caricature is a sketch that captures a person’s distinctive features (nose, hair, regular item of clothing, etc.). Certain features could be exaggerated, while the rest are oversimplified.</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624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Viewing multimedia and multimodal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TELEVISION ADVERTISEMENTS</a:t>
            </a:r>
          </a:p>
          <a:p>
            <a:pPr>
              <a:lnSpc>
                <a:spcPct val="150000"/>
              </a:lnSpc>
            </a:pPr>
            <a:r>
              <a:rPr lang="en-ZA" sz="2400" dirty="0">
                <a:latin typeface="Arial" panose="020B0604020202020204" pitchFamily="34" charset="0"/>
                <a:cs typeface="Arial" panose="020B0604020202020204" pitchFamily="34" charset="0"/>
              </a:rPr>
              <a:t>Television advertisements are created in a digital electronic medium instead of on paper. Although they are mainly visual, they also use oral and written language and audio – sound effects and music. The use of cinematographic techniques allows objects to be viewed from different angles, bringing the use of space into the communication. Television advertisements are therefore good examples of multimodal communication.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2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Viewing multimedia and multimodal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ANIMATION</a:t>
            </a:r>
          </a:p>
          <a:p>
            <a:pPr>
              <a:lnSpc>
                <a:spcPct val="150000"/>
              </a:lnSpc>
            </a:pPr>
            <a:r>
              <a:rPr lang="en-ZA" sz="2400" dirty="0">
                <a:latin typeface="Arial" panose="020B0604020202020204" pitchFamily="34" charset="0"/>
                <a:cs typeface="Arial" panose="020B0604020202020204" pitchFamily="34" charset="0"/>
              </a:rPr>
              <a:t>Animation is the technique of using a series of still pictures in a rapid sequence to create an illusion of movement.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078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ELEMENTS OF A NOVEL</a:t>
            </a:r>
          </a:p>
          <a:p>
            <a:pPr>
              <a:lnSpc>
                <a:spcPct val="150000"/>
              </a:lnSpc>
            </a:pPr>
            <a:r>
              <a:rPr lang="en-ZA" sz="2400" dirty="0">
                <a:latin typeface="Arial" panose="020B0604020202020204" pitchFamily="34" charset="0"/>
                <a:cs typeface="Arial" panose="020B0604020202020204" pitchFamily="34" charset="0"/>
              </a:rPr>
              <a:t>The basic elements of a novel are: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Setting;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Plot;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Characters;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Conflict;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Theme.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 Creative texts: novel and film study</a:t>
            </a:r>
          </a:p>
        </p:txBody>
      </p:sp>
    </p:spTree>
    <p:extLst>
      <p:ext uri="{BB962C8B-B14F-4D97-AF65-F5344CB8AC3E}">
        <p14:creationId xmlns:p14="http://schemas.microsoft.com/office/powerpoint/2010/main" val="359808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Creative texts: novel and film study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LITERARY TECHNIQUES IN A NOVEL</a:t>
            </a:r>
          </a:p>
          <a:p>
            <a:pPr>
              <a:lnSpc>
                <a:spcPct val="150000"/>
              </a:lnSpc>
            </a:pPr>
            <a:r>
              <a:rPr lang="en-ZA" sz="2400" dirty="0">
                <a:latin typeface="Arial" panose="020B0604020202020204" pitchFamily="34" charset="0"/>
                <a:cs typeface="Arial" panose="020B0604020202020204" pitchFamily="34" charset="0"/>
              </a:rPr>
              <a:t>The literary techniques of a novel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Objective and subjective language;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Imagery and symbolism;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Repetition;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Irony.</a:t>
            </a:r>
          </a:p>
        </p:txBody>
      </p:sp>
    </p:spTree>
    <p:extLst>
      <p:ext uri="{BB962C8B-B14F-4D97-AF65-F5344CB8AC3E}">
        <p14:creationId xmlns:p14="http://schemas.microsoft.com/office/powerpoint/2010/main" val="2163036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MASS MEDIA</a:t>
            </a:r>
          </a:p>
          <a:p>
            <a:pPr>
              <a:lnSpc>
                <a:spcPct val="150000"/>
              </a:lnSpc>
            </a:pPr>
            <a:r>
              <a:rPr lang="en-ZA" sz="2400" dirty="0">
                <a:latin typeface="Arial" panose="020B0604020202020204" pitchFamily="34" charset="0"/>
                <a:cs typeface="Arial" panose="020B0604020202020204" pitchFamily="34" charset="0"/>
              </a:rPr>
              <a:t>Different types of mass media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Print media which refers to the collection of communication media which send out information in the form of the printed word.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Audio-visual which refers to media that we can both hear and see.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Electronic media which refers to Internet-based online forms of news publication which can be accessed by the end user who has the required electronic equipment.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 Media communication theory</a:t>
            </a:r>
          </a:p>
        </p:txBody>
      </p:sp>
    </p:spTree>
    <p:extLst>
      <p:ext uri="{BB962C8B-B14F-4D97-AF65-F5344CB8AC3E}">
        <p14:creationId xmlns:p14="http://schemas.microsoft.com/office/powerpoint/2010/main" val="196632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Media communication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MANIPULATIVE MEDIA COMMUNICATION</a:t>
            </a:r>
          </a:p>
          <a:p>
            <a:pPr>
              <a:lnSpc>
                <a:spcPct val="150000"/>
              </a:lnSpc>
            </a:pPr>
            <a:r>
              <a:rPr lang="en-ZA" sz="2400" dirty="0">
                <a:latin typeface="Arial" panose="020B0604020202020204" pitchFamily="34" charset="0"/>
                <a:cs typeface="Arial" panose="020B0604020202020204" pitchFamily="34" charset="0"/>
              </a:rPr>
              <a:t>Manipulative media communication is media communication that seeks to control or influence the public cleverly using unprincipled methods. This relies on bias, elements of persuasion, emotive and persuasive language, selective reporting and propaganda techniques.</a:t>
            </a:r>
          </a:p>
        </p:txBody>
      </p:sp>
    </p:spTree>
    <p:extLst>
      <p:ext uri="{BB962C8B-B14F-4D97-AF65-F5344CB8AC3E}">
        <p14:creationId xmlns:p14="http://schemas.microsoft.com/office/powerpoint/2010/main" val="4206908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Media communication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IMPACT OF THE MEDIA - LITERACY</a:t>
            </a:r>
          </a:p>
          <a:p>
            <a:pPr>
              <a:lnSpc>
                <a:spcPct val="150000"/>
              </a:lnSpc>
            </a:pPr>
            <a:endParaRPr lang="en-ZA" sz="24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AF2D4EB-F2E3-6A4B-BC02-9797B2E1B961}"/>
              </a:ext>
            </a:extLst>
          </p:cNvPr>
          <p:cNvGraphicFramePr>
            <a:graphicFrameLocks noGrp="1"/>
          </p:cNvGraphicFramePr>
          <p:nvPr>
            <p:extLst>
              <p:ext uri="{D42A27DB-BD31-4B8C-83A1-F6EECF244321}">
                <p14:modId xmlns:p14="http://schemas.microsoft.com/office/powerpoint/2010/main" val="1194489672"/>
              </p:ext>
            </p:extLst>
          </p:nvPr>
        </p:nvGraphicFramePr>
        <p:xfrm>
          <a:off x="763375" y="3041309"/>
          <a:ext cx="10656284" cy="1131848"/>
        </p:xfrm>
        <a:graphic>
          <a:graphicData uri="http://schemas.openxmlformats.org/drawingml/2006/table">
            <a:tbl>
              <a:tblPr/>
              <a:tblGrid>
                <a:gridCol w="5328142">
                  <a:extLst>
                    <a:ext uri="{9D8B030D-6E8A-4147-A177-3AD203B41FA5}">
                      <a16:colId xmlns:a16="http://schemas.microsoft.com/office/drawing/2014/main" val="180802004"/>
                    </a:ext>
                  </a:extLst>
                </a:gridCol>
                <a:gridCol w="5328142">
                  <a:extLst>
                    <a:ext uri="{9D8B030D-6E8A-4147-A177-3AD203B41FA5}">
                      <a16:colId xmlns:a16="http://schemas.microsoft.com/office/drawing/2014/main" val="3983047120"/>
                    </a:ext>
                  </a:extLst>
                </a:gridCol>
              </a:tblGrid>
              <a:tr h="440163">
                <a:tc>
                  <a:txBody>
                    <a:bodyPr/>
                    <a:lstStyle/>
                    <a:p>
                      <a:r>
                        <a:rPr lang="en-ZA" sz="800" b="1">
                          <a:solidFill>
                            <a:srgbClr val="FFFFFF"/>
                          </a:solidFill>
                          <a:effectLst/>
                          <a:latin typeface="DroidSans"/>
                        </a:rPr>
                        <a:t>Positive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tc>
                  <a:txBody>
                    <a:bodyPr/>
                    <a:lstStyle/>
                    <a:p>
                      <a:r>
                        <a:rPr lang="en-ZA" sz="800" b="1">
                          <a:solidFill>
                            <a:srgbClr val="FFFFFF"/>
                          </a:solidFill>
                          <a:effectLst/>
                          <a:latin typeface="DroidSans"/>
                        </a:rPr>
                        <a:t>Negative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extLst>
                  <a:ext uri="{0D108BD9-81ED-4DB2-BD59-A6C34878D82A}">
                    <a16:rowId xmlns:a16="http://schemas.microsoft.com/office/drawing/2014/main" val="2342952702"/>
                  </a:ext>
                </a:extLst>
              </a:tr>
              <a:tr h="691685">
                <a:tc>
                  <a:txBody>
                    <a:bodyPr/>
                    <a:lstStyle/>
                    <a:p>
                      <a:r>
                        <a:rPr lang="en-ZA" sz="800" dirty="0">
                          <a:effectLst/>
                          <a:latin typeface="DroidSerif"/>
                        </a:rPr>
                        <a:t>By interacting with print media and Internet websites we improve our reading ability.</a:t>
                      </a:r>
                      <a:endParaRPr lang="en-ZA"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n-ZA" sz="800" dirty="0">
                          <a:effectLst/>
                          <a:latin typeface="DroidSerif"/>
                        </a:rPr>
                        <a:t>The emphasis in audio-visual media is on easy entertainment. Instead of reading books, newspapers and magazines, we sit passively in front of the ‘box’. Reading skills remain under-developed.</a:t>
                      </a:r>
                      <a:endParaRPr lang="en-ZA"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692552594"/>
                  </a:ext>
                </a:extLst>
              </a:tr>
            </a:tbl>
          </a:graphicData>
        </a:graphic>
      </p:graphicFrame>
    </p:spTree>
    <p:extLst>
      <p:ext uri="{BB962C8B-B14F-4D97-AF65-F5344CB8AC3E}">
        <p14:creationId xmlns:p14="http://schemas.microsoft.com/office/powerpoint/2010/main" val="103753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Job finder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FINDING A JOB</a:t>
            </a:r>
          </a:p>
          <a:p>
            <a:pPr>
              <a:lnSpc>
                <a:spcPct val="150000"/>
              </a:lnSpc>
            </a:pPr>
            <a:r>
              <a:rPr lang="en-ZA" sz="2400" dirty="0">
                <a:latin typeface="Arial" panose="020B0604020202020204" pitchFamily="34" charset="0"/>
                <a:cs typeface="Arial" panose="020B0604020202020204" pitchFamily="34" charset="0"/>
              </a:rPr>
              <a:t>Finding a job is a process which can be followed by the schematic presentation:</a:t>
            </a:r>
          </a:p>
        </p:txBody>
      </p:sp>
      <p:pic>
        <p:nvPicPr>
          <p:cNvPr id="3" name="Picture 2" descr="Diagram&#10;&#10;Description automatically generated">
            <a:extLst>
              <a:ext uri="{FF2B5EF4-FFF2-40B4-BE49-F238E27FC236}">
                <a16:creationId xmlns:a16="http://schemas.microsoft.com/office/drawing/2014/main" id="{E87E68CA-6D0A-7A43-B4D2-B9CECDE648E1}"/>
              </a:ext>
            </a:extLst>
          </p:cNvPr>
          <p:cNvPicPr>
            <a:picLocks noChangeAspect="1"/>
          </p:cNvPicPr>
          <p:nvPr/>
        </p:nvPicPr>
        <p:blipFill>
          <a:blip r:embed="rId3"/>
          <a:stretch>
            <a:fillRect/>
          </a:stretch>
        </p:blipFill>
        <p:spPr>
          <a:xfrm>
            <a:off x="4478532" y="3048952"/>
            <a:ext cx="3225969" cy="2704600"/>
          </a:xfrm>
          <a:prstGeom prst="rect">
            <a:avLst/>
          </a:prstGeom>
        </p:spPr>
      </p:pic>
    </p:spTree>
    <p:extLst>
      <p:ext uri="{BB962C8B-B14F-4D97-AF65-F5344CB8AC3E}">
        <p14:creationId xmlns:p14="http://schemas.microsoft.com/office/powerpoint/2010/main" val="3780356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Media communication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IMPACT OF THE MEDIA - LEARNING</a:t>
            </a:r>
          </a:p>
          <a:p>
            <a:pPr>
              <a:lnSpc>
                <a:spcPct val="150000"/>
              </a:lnSpc>
            </a:pPr>
            <a:endParaRPr lang="en-ZA" sz="24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DD492912-9841-B146-804B-9E76103CC8A6}"/>
              </a:ext>
            </a:extLst>
          </p:cNvPr>
          <p:cNvGraphicFramePr>
            <a:graphicFrameLocks noGrp="1"/>
          </p:cNvGraphicFramePr>
          <p:nvPr>
            <p:extLst>
              <p:ext uri="{D42A27DB-BD31-4B8C-83A1-F6EECF244321}">
                <p14:modId xmlns:p14="http://schemas.microsoft.com/office/powerpoint/2010/main" val="1750155020"/>
              </p:ext>
            </p:extLst>
          </p:nvPr>
        </p:nvGraphicFramePr>
        <p:xfrm>
          <a:off x="806314" y="3022179"/>
          <a:ext cx="10551458" cy="2279932"/>
        </p:xfrm>
        <a:graphic>
          <a:graphicData uri="http://schemas.openxmlformats.org/drawingml/2006/table">
            <a:tbl>
              <a:tblPr/>
              <a:tblGrid>
                <a:gridCol w="5275729">
                  <a:extLst>
                    <a:ext uri="{9D8B030D-6E8A-4147-A177-3AD203B41FA5}">
                      <a16:colId xmlns:a16="http://schemas.microsoft.com/office/drawing/2014/main" val="2853517449"/>
                    </a:ext>
                  </a:extLst>
                </a:gridCol>
                <a:gridCol w="5275729">
                  <a:extLst>
                    <a:ext uri="{9D8B030D-6E8A-4147-A177-3AD203B41FA5}">
                      <a16:colId xmlns:a16="http://schemas.microsoft.com/office/drawing/2014/main" val="2364888413"/>
                    </a:ext>
                  </a:extLst>
                </a:gridCol>
              </a:tblGrid>
              <a:tr h="443320">
                <a:tc>
                  <a:txBody>
                    <a:bodyPr/>
                    <a:lstStyle/>
                    <a:p>
                      <a:r>
                        <a:rPr lang="en-ZA" sz="800" b="1">
                          <a:solidFill>
                            <a:srgbClr val="FFFFFF"/>
                          </a:solidFill>
                          <a:effectLst/>
                          <a:latin typeface="DroidSans"/>
                        </a:rPr>
                        <a:t>Positive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tc>
                  <a:txBody>
                    <a:bodyPr/>
                    <a:lstStyle/>
                    <a:p>
                      <a:r>
                        <a:rPr lang="en-ZA" sz="800" b="1">
                          <a:solidFill>
                            <a:srgbClr val="FFFFFF"/>
                          </a:solidFill>
                          <a:effectLst/>
                          <a:latin typeface="DroidSans"/>
                        </a:rPr>
                        <a:t>Negative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extLst>
                  <a:ext uri="{0D108BD9-81ED-4DB2-BD59-A6C34878D82A}">
                    <a16:rowId xmlns:a16="http://schemas.microsoft.com/office/drawing/2014/main" val="3707914033"/>
                  </a:ext>
                </a:extLst>
              </a:tr>
              <a:tr h="696646">
                <a:tc>
                  <a:txBody>
                    <a:bodyPr/>
                    <a:lstStyle/>
                    <a:p>
                      <a:r>
                        <a:rPr lang="en-ZA" sz="800">
                          <a:effectLst/>
                          <a:latin typeface="DroidSerif"/>
                        </a:rPr>
                        <a:t>Audio-visual electronic media and colourful print media like special interest magazines are excellent channels for informing and educating.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n-ZA" sz="800">
                          <a:effectLst/>
                          <a:latin typeface="DroidSerif"/>
                        </a:rPr>
                        <a:t>Because TV is in the home, it is easy to spend hours in front of it. This leaves little time for doing homework and studying.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569708422"/>
                  </a:ext>
                </a:extLst>
              </a:tr>
              <a:tr h="696646">
                <a:tc rowSpan="2">
                  <a:txBody>
                    <a:bodyPr/>
                    <a:lstStyle/>
                    <a:p>
                      <a:r>
                        <a:rPr lang="en-ZA" sz="800">
                          <a:effectLst/>
                          <a:latin typeface="DroidSerif"/>
                        </a:rPr>
                        <a:t>Electronic media – the Internet – is at the forefront of the ‘knowledge revolution’. Thanks to search engines like Google, it has become possible for us to learn about anything or anyone just by spending a few moments at the computer. It also uses effective multimodal techniques to convey information.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tc>
                  <a:txBody>
                    <a:bodyPr/>
                    <a:lstStyle/>
                    <a:p>
                      <a:r>
                        <a:rPr lang="en-ZA" sz="800">
                          <a:effectLst/>
                          <a:latin typeface="DroidSerif"/>
                        </a:rPr>
                        <a:t>Websites all have links to other related websites and matters of interest. This often leads us to browse – to flit from one item to another – and lose the concentration necessary to really benefit from what we have searched for.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extLst>
                  <a:ext uri="{0D108BD9-81ED-4DB2-BD59-A6C34878D82A}">
                    <a16:rowId xmlns:a16="http://schemas.microsoft.com/office/drawing/2014/main" val="3089024439"/>
                  </a:ext>
                </a:extLst>
              </a:tr>
              <a:tr h="443320">
                <a:tc vMerge="1">
                  <a:txBody>
                    <a:bodyPr/>
                    <a:lstStyle/>
                    <a:p>
                      <a:endParaRPr lang="en-US"/>
                    </a:p>
                  </a:txBody>
                  <a:tcPr/>
                </a:tc>
                <a:tc>
                  <a:txBody>
                    <a:bodyPr/>
                    <a:lstStyle/>
                    <a:p>
                      <a:r>
                        <a:rPr lang="en-ZA" sz="800" dirty="0">
                          <a:effectLst/>
                          <a:latin typeface="DroidSerif"/>
                        </a:rPr>
                        <a:t>Students often copy and paste information from the Internet directly into their projects. This is plagiarism. </a:t>
                      </a:r>
                      <a:endParaRPr lang="en-ZA"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867849166"/>
                  </a:ext>
                </a:extLst>
              </a:tr>
            </a:tbl>
          </a:graphicData>
        </a:graphic>
      </p:graphicFrame>
    </p:spTree>
    <p:extLst>
      <p:ext uri="{BB962C8B-B14F-4D97-AF65-F5344CB8AC3E}">
        <p14:creationId xmlns:p14="http://schemas.microsoft.com/office/powerpoint/2010/main" val="3391572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Media communication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IMPACT OF THE MEDIA – OPINION FORMATION</a:t>
            </a:r>
          </a:p>
          <a:p>
            <a:pPr>
              <a:lnSpc>
                <a:spcPct val="150000"/>
              </a:lnSpc>
            </a:pPr>
            <a:endParaRPr lang="en-ZA" sz="24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D611276-2C41-C541-950A-0AF01DB3FEC3}"/>
              </a:ext>
            </a:extLst>
          </p:cNvPr>
          <p:cNvGraphicFramePr>
            <a:graphicFrameLocks noGrp="1"/>
          </p:cNvGraphicFramePr>
          <p:nvPr>
            <p:extLst>
              <p:ext uri="{D42A27DB-BD31-4B8C-83A1-F6EECF244321}">
                <p14:modId xmlns:p14="http://schemas.microsoft.com/office/powerpoint/2010/main" val="4156116332"/>
              </p:ext>
            </p:extLst>
          </p:nvPr>
        </p:nvGraphicFramePr>
        <p:xfrm>
          <a:off x="694254" y="3041308"/>
          <a:ext cx="10800230" cy="961668"/>
        </p:xfrm>
        <a:graphic>
          <a:graphicData uri="http://schemas.openxmlformats.org/drawingml/2006/table">
            <a:tbl>
              <a:tblPr/>
              <a:tblGrid>
                <a:gridCol w="5400115">
                  <a:extLst>
                    <a:ext uri="{9D8B030D-6E8A-4147-A177-3AD203B41FA5}">
                      <a16:colId xmlns:a16="http://schemas.microsoft.com/office/drawing/2014/main" val="2027327918"/>
                    </a:ext>
                  </a:extLst>
                </a:gridCol>
                <a:gridCol w="5400115">
                  <a:extLst>
                    <a:ext uri="{9D8B030D-6E8A-4147-A177-3AD203B41FA5}">
                      <a16:colId xmlns:a16="http://schemas.microsoft.com/office/drawing/2014/main" val="1702612373"/>
                    </a:ext>
                  </a:extLst>
                </a:gridCol>
              </a:tblGrid>
              <a:tr h="420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1" dirty="0">
                          <a:solidFill>
                            <a:srgbClr val="FFFFFF"/>
                          </a:solidFill>
                          <a:effectLst/>
                          <a:latin typeface="DroidSans"/>
                        </a:rPr>
                        <a:t>Positive</a:t>
                      </a:r>
                      <a:endParaRPr lang="en-ZA"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tc>
                  <a:txBody>
                    <a:bodyPr/>
                    <a:lstStyle/>
                    <a:p>
                      <a:r>
                        <a:rPr lang="en-ZA" sz="800" b="1" dirty="0">
                          <a:solidFill>
                            <a:srgbClr val="FFFFFF"/>
                          </a:solidFill>
                          <a:effectLst/>
                          <a:latin typeface="DroidSans"/>
                        </a:rPr>
                        <a:t>Negative </a:t>
                      </a:r>
                      <a:endParaRPr lang="en-ZA"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extLst>
                  <a:ext uri="{0D108BD9-81ED-4DB2-BD59-A6C34878D82A}">
                    <a16:rowId xmlns:a16="http://schemas.microsoft.com/office/drawing/2014/main" val="3838655934"/>
                  </a:ext>
                </a:extLst>
              </a:tr>
              <a:tr h="541319">
                <a:tc>
                  <a:txBody>
                    <a:bodyPr/>
                    <a:lstStyle/>
                    <a:p>
                      <a:r>
                        <a:rPr lang="en-ZA" sz="800">
                          <a:effectLst/>
                          <a:latin typeface="DroidSerif"/>
                        </a:rPr>
                        <a:t>The media keep us informed. Honest reporting presents us with different points of view and we are encouraged to think about the issue and develop our own opinion.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n-ZA" sz="800" dirty="0">
                          <a:effectLst/>
                          <a:latin typeface="DroidSerif"/>
                        </a:rPr>
                        <a:t>Manipulative reporting and propaganda does not give us the chance to form our own opinions. We are cunningly and indirectly told how to think, what to buy, etc. </a:t>
                      </a:r>
                      <a:endParaRPr lang="en-ZA"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104652470"/>
                  </a:ext>
                </a:extLst>
              </a:tr>
            </a:tbl>
          </a:graphicData>
        </a:graphic>
      </p:graphicFrame>
    </p:spTree>
    <p:extLst>
      <p:ext uri="{BB962C8B-B14F-4D97-AF65-F5344CB8AC3E}">
        <p14:creationId xmlns:p14="http://schemas.microsoft.com/office/powerpoint/2010/main" val="35390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Media communication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IMPACT OF THE MEDIA – VALUES</a:t>
            </a:r>
          </a:p>
          <a:p>
            <a:pPr>
              <a:lnSpc>
                <a:spcPct val="150000"/>
              </a:lnSpc>
            </a:pPr>
            <a:endParaRPr lang="en-ZA" sz="24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F7306A65-5C4B-6D47-B010-9970B73477F4}"/>
              </a:ext>
            </a:extLst>
          </p:cNvPr>
          <p:cNvGraphicFramePr>
            <a:graphicFrameLocks noGrp="1"/>
          </p:cNvGraphicFramePr>
          <p:nvPr>
            <p:extLst>
              <p:ext uri="{D42A27DB-BD31-4B8C-83A1-F6EECF244321}">
                <p14:modId xmlns:p14="http://schemas.microsoft.com/office/powerpoint/2010/main" val="3529615935"/>
              </p:ext>
            </p:extLst>
          </p:nvPr>
        </p:nvGraphicFramePr>
        <p:xfrm>
          <a:off x="979574" y="3088945"/>
          <a:ext cx="10204938" cy="784066"/>
        </p:xfrm>
        <a:graphic>
          <a:graphicData uri="http://schemas.openxmlformats.org/drawingml/2006/table">
            <a:tbl>
              <a:tblPr/>
              <a:tblGrid>
                <a:gridCol w="5102469">
                  <a:extLst>
                    <a:ext uri="{9D8B030D-6E8A-4147-A177-3AD203B41FA5}">
                      <a16:colId xmlns:a16="http://schemas.microsoft.com/office/drawing/2014/main" val="974803445"/>
                    </a:ext>
                  </a:extLst>
                </a:gridCol>
                <a:gridCol w="5102469">
                  <a:extLst>
                    <a:ext uri="{9D8B030D-6E8A-4147-A177-3AD203B41FA5}">
                      <a16:colId xmlns:a16="http://schemas.microsoft.com/office/drawing/2014/main" val="4142409564"/>
                    </a:ext>
                  </a:extLst>
                </a:gridCol>
              </a:tblGrid>
              <a:tr h="392033">
                <a:tc>
                  <a:txBody>
                    <a:bodyPr/>
                    <a:lstStyle/>
                    <a:p>
                      <a:r>
                        <a:rPr lang="en-ZA" sz="800" b="1">
                          <a:solidFill>
                            <a:srgbClr val="FFFFFF"/>
                          </a:solidFill>
                          <a:effectLst/>
                          <a:latin typeface="DroidSans"/>
                        </a:rPr>
                        <a:t>Positive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tc>
                  <a:txBody>
                    <a:bodyPr/>
                    <a:lstStyle/>
                    <a:p>
                      <a:r>
                        <a:rPr lang="en-ZA" sz="800" b="1">
                          <a:solidFill>
                            <a:srgbClr val="FFFFFF"/>
                          </a:solidFill>
                          <a:effectLst/>
                          <a:latin typeface="DroidSans"/>
                        </a:rPr>
                        <a:t>Negative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extLst>
                  <a:ext uri="{0D108BD9-81ED-4DB2-BD59-A6C34878D82A}">
                    <a16:rowId xmlns:a16="http://schemas.microsoft.com/office/drawing/2014/main" val="1747140802"/>
                  </a:ext>
                </a:extLst>
              </a:tr>
              <a:tr h="392033">
                <a:tc>
                  <a:txBody>
                    <a:bodyPr/>
                    <a:lstStyle/>
                    <a:p>
                      <a:r>
                        <a:rPr lang="en-ZA" sz="800">
                          <a:effectLst/>
                          <a:latin typeface="DroidSerif"/>
                        </a:rPr>
                        <a:t>Advertising informs us of the latest trends in society and new products and services.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n-ZA" sz="800" dirty="0">
                          <a:effectLst/>
                          <a:latin typeface="DroidSerif"/>
                        </a:rPr>
                        <a:t>Advertising makes us place too much importance on ‘things’. It persuades us to buy things we really do not need. </a:t>
                      </a:r>
                      <a:endParaRPr lang="en-ZA"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507446557"/>
                  </a:ext>
                </a:extLst>
              </a:tr>
            </a:tbl>
          </a:graphicData>
        </a:graphic>
      </p:graphicFrame>
    </p:spTree>
    <p:extLst>
      <p:ext uri="{BB962C8B-B14F-4D97-AF65-F5344CB8AC3E}">
        <p14:creationId xmlns:p14="http://schemas.microsoft.com/office/powerpoint/2010/main" val="390396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Media communication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IMPACT OF THE MEDIA – RELAXATION</a:t>
            </a:r>
          </a:p>
          <a:p>
            <a:pPr>
              <a:lnSpc>
                <a:spcPct val="150000"/>
              </a:lnSpc>
            </a:pPr>
            <a:endParaRPr lang="en-ZA" sz="24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E0230F0-DB5D-BD43-99FF-F47EE197013E}"/>
              </a:ext>
            </a:extLst>
          </p:cNvPr>
          <p:cNvGraphicFramePr>
            <a:graphicFrameLocks noGrp="1"/>
          </p:cNvGraphicFramePr>
          <p:nvPr>
            <p:extLst>
              <p:ext uri="{D42A27DB-BD31-4B8C-83A1-F6EECF244321}">
                <p14:modId xmlns:p14="http://schemas.microsoft.com/office/powerpoint/2010/main" val="2261773369"/>
              </p:ext>
            </p:extLst>
          </p:nvPr>
        </p:nvGraphicFramePr>
        <p:xfrm>
          <a:off x="838201" y="2766792"/>
          <a:ext cx="10551458" cy="1680882"/>
        </p:xfrm>
        <a:graphic>
          <a:graphicData uri="http://schemas.openxmlformats.org/drawingml/2006/table">
            <a:tbl>
              <a:tblPr/>
              <a:tblGrid>
                <a:gridCol w="5275729">
                  <a:extLst>
                    <a:ext uri="{9D8B030D-6E8A-4147-A177-3AD203B41FA5}">
                      <a16:colId xmlns:a16="http://schemas.microsoft.com/office/drawing/2014/main" val="1364108030"/>
                    </a:ext>
                  </a:extLst>
                </a:gridCol>
                <a:gridCol w="5275729">
                  <a:extLst>
                    <a:ext uri="{9D8B030D-6E8A-4147-A177-3AD203B41FA5}">
                      <a16:colId xmlns:a16="http://schemas.microsoft.com/office/drawing/2014/main" val="1510684985"/>
                    </a:ext>
                  </a:extLst>
                </a:gridCol>
              </a:tblGrid>
              <a:tr h="405730">
                <a:tc>
                  <a:txBody>
                    <a:bodyPr/>
                    <a:lstStyle/>
                    <a:p>
                      <a:r>
                        <a:rPr lang="en-ZA" sz="800" b="1">
                          <a:solidFill>
                            <a:srgbClr val="FFFFFF"/>
                          </a:solidFill>
                          <a:effectLst/>
                          <a:latin typeface="DroidSans"/>
                        </a:rPr>
                        <a:t>Positive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tc>
                  <a:txBody>
                    <a:bodyPr/>
                    <a:lstStyle/>
                    <a:p>
                      <a:r>
                        <a:rPr lang="en-ZA" sz="800" b="1">
                          <a:solidFill>
                            <a:srgbClr val="FFFFFF"/>
                          </a:solidFill>
                          <a:effectLst/>
                          <a:latin typeface="DroidSans"/>
                        </a:rPr>
                        <a:t>Negative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4C4C"/>
                    </a:solidFill>
                  </a:tcPr>
                </a:tc>
                <a:extLst>
                  <a:ext uri="{0D108BD9-81ED-4DB2-BD59-A6C34878D82A}">
                    <a16:rowId xmlns:a16="http://schemas.microsoft.com/office/drawing/2014/main" val="468847888"/>
                  </a:ext>
                </a:extLst>
              </a:tr>
              <a:tr h="637576">
                <a:tc rowSpan="2">
                  <a:txBody>
                    <a:bodyPr/>
                    <a:lstStyle/>
                    <a:p>
                      <a:r>
                        <a:rPr lang="en-ZA" sz="800">
                          <a:effectLst/>
                          <a:latin typeface="DroidSerif"/>
                        </a:rPr>
                        <a:t>TV, DVDs, music videos and Internet videos allow us to escape from work and worries and relax through providing entertainment in the home.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r>
                        <a:rPr lang="en-ZA" sz="800">
                          <a:effectLst/>
                          <a:latin typeface="DroidSerif"/>
                        </a:rPr>
                        <a:t>We can become addicted. Entertainment is made so attractive that more time is spent on that than on learning from the media. </a:t>
                      </a:r>
                      <a:endParaRPr lang="en-ZA">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252229734"/>
                  </a:ext>
                </a:extLst>
              </a:tr>
              <a:tr h="637576">
                <a:tc vMerge="1">
                  <a:txBody>
                    <a:bodyPr/>
                    <a:lstStyle/>
                    <a:p>
                      <a:endParaRPr lang="en-US"/>
                    </a:p>
                  </a:txBody>
                  <a:tcPr/>
                </a:tc>
                <a:tc>
                  <a:txBody>
                    <a:bodyPr/>
                    <a:lstStyle/>
                    <a:p>
                      <a:r>
                        <a:rPr lang="en-ZA" sz="800" dirty="0">
                          <a:effectLst/>
                          <a:latin typeface="DroidSerif"/>
                        </a:rPr>
                        <a:t>Other important ways of relaxing, e.g. socialising with friends, playing sport, developing hobbies and reading are pushed to one side. </a:t>
                      </a:r>
                      <a:endParaRPr lang="en-ZA"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extLst>
                  <a:ext uri="{0D108BD9-81ED-4DB2-BD59-A6C34878D82A}">
                    <a16:rowId xmlns:a16="http://schemas.microsoft.com/office/drawing/2014/main" val="1749763418"/>
                  </a:ext>
                </a:extLst>
              </a:tr>
            </a:tbl>
          </a:graphicData>
        </a:graphic>
      </p:graphicFrame>
    </p:spTree>
    <p:extLst>
      <p:ext uri="{BB962C8B-B14F-4D97-AF65-F5344CB8AC3E}">
        <p14:creationId xmlns:p14="http://schemas.microsoft.com/office/powerpoint/2010/main" val="3807425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PUNCTUATION</a:t>
            </a:r>
          </a:p>
          <a:p>
            <a:pPr>
              <a:lnSpc>
                <a:spcPct val="150000"/>
              </a:lnSpc>
            </a:pPr>
            <a:r>
              <a:rPr lang="en-ZA" sz="2400" dirty="0">
                <a:latin typeface="Arial" panose="020B0604020202020204" pitchFamily="34" charset="0"/>
                <a:cs typeface="Arial" panose="020B0604020202020204" pitchFamily="34" charset="0"/>
              </a:rPr>
              <a:t>Punctuation can be compared to ‘the traffic signals of language: they tell us to slow down, notice this, take a detour, and stop': Punctuation also ‘prevents misunderstandings between writer and reader'.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 Language Desk</a:t>
            </a:r>
          </a:p>
        </p:txBody>
      </p:sp>
    </p:spTree>
    <p:extLst>
      <p:ext uri="{BB962C8B-B14F-4D97-AF65-F5344CB8AC3E}">
        <p14:creationId xmlns:p14="http://schemas.microsoft.com/office/powerpoint/2010/main" val="2055816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DIRECT AND REPORTED (INDIRECT) SPEECH</a:t>
            </a:r>
          </a:p>
          <a:p>
            <a:pPr>
              <a:lnSpc>
                <a:spcPct val="150000"/>
              </a:lnSpc>
            </a:pPr>
            <a:r>
              <a:rPr lang="en-ZA" sz="2400" dirty="0">
                <a:latin typeface="Arial" panose="020B0604020202020204" pitchFamily="34" charset="0"/>
                <a:cs typeface="Arial" panose="020B0604020202020204" pitchFamily="34" charset="0"/>
              </a:rPr>
              <a:t>Direct speech is what somebody actually says. When writing, we always put the actual words spoken into quotation marks (inverted commas). Reported speech is when we report what somebody else has said. We do NOT use quotation marks. </a:t>
            </a:r>
          </a:p>
        </p:txBody>
      </p:sp>
    </p:spTree>
    <p:extLst>
      <p:ext uri="{BB962C8B-B14F-4D97-AF65-F5344CB8AC3E}">
        <p14:creationId xmlns:p14="http://schemas.microsoft.com/office/powerpoint/2010/main" val="3021009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ACTIVE AND PASSIVE VOICE</a:t>
            </a:r>
          </a:p>
          <a:p>
            <a:pPr>
              <a:lnSpc>
                <a:spcPct val="150000"/>
              </a:lnSpc>
            </a:pPr>
            <a:r>
              <a:rPr lang="en-ZA" sz="2400" dirty="0">
                <a:latin typeface="Arial" panose="020B0604020202020204" pitchFamily="34" charset="0"/>
                <a:cs typeface="Arial" panose="020B0604020202020204" pitchFamily="34" charset="0"/>
              </a:rPr>
              <a:t>A verb is in the </a:t>
            </a:r>
            <a:r>
              <a:rPr lang="en-ZA" sz="2400" b="1" dirty="0">
                <a:latin typeface="Arial" panose="020B0604020202020204" pitchFamily="34" charset="0"/>
                <a:cs typeface="Arial" panose="020B0604020202020204" pitchFamily="34" charset="0"/>
              </a:rPr>
              <a:t>active</a:t>
            </a:r>
            <a:r>
              <a:rPr lang="en-ZA" sz="2400" dirty="0">
                <a:latin typeface="Arial" panose="020B0604020202020204" pitchFamily="34" charset="0"/>
                <a:cs typeface="Arial" panose="020B0604020202020204" pitchFamily="34" charset="0"/>
              </a:rPr>
              <a:t> voice when the subject of the sentence does something. </a:t>
            </a:r>
          </a:p>
          <a:p>
            <a:pPr>
              <a:lnSpc>
                <a:spcPct val="150000"/>
              </a:lnSpc>
            </a:pPr>
            <a:r>
              <a:rPr lang="en-ZA" sz="2400" dirty="0">
                <a:latin typeface="Arial" panose="020B0604020202020204" pitchFamily="34" charset="0"/>
                <a:cs typeface="Arial" panose="020B0604020202020204" pitchFamily="34" charset="0"/>
              </a:rPr>
              <a:t>A verb is in the </a:t>
            </a:r>
            <a:r>
              <a:rPr lang="en-ZA" sz="2400" b="1" dirty="0">
                <a:latin typeface="Arial" panose="020B0604020202020204" pitchFamily="34" charset="0"/>
                <a:cs typeface="Arial" panose="020B0604020202020204" pitchFamily="34" charset="0"/>
              </a:rPr>
              <a:t>passive</a:t>
            </a:r>
            <a:r>
              <a:rPr lang="en-ZA" sz="2400" dirty="0">
                <a:latin typeface="Arial" panose="020B0604020202020204" pitchFamily="34" charset="0"/>
                <a:cs typeface="Arial" panose="020B0604020202020204" pitchFamily="34" charset="0"/>
              </a:rPr>
              <a:t> voice when the subject of the sentence has something done to it by another person, place or thing.</a:t>
            </a:r>
          </a:p>
        </p:txBody>
      </p:sp>
    </p:spTree>
    <p:extLst>
      <p:ext uri="{BB962C8B-B14F-4D97-AF65-F5344CB8AC3E}">
        <p14:creationId xmlns:p14="http://schemas.microsoft.com/office/powerpoint/2010/main" val="418004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Job finder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MAGAZINE ARTICLES</a:t>
            </a:r>
          </a:p>
          <a:p>
            <a:pPr>
              <a:lnSpc>
                <a:spcPct val="150000"/>
              </a:lnSpc>
            </a:pPr>
            <a:r>
              <a:rPr lang="en-ZA" sz="2400" dirty="0">
                <a:latin typeface="Arial" panose="020B0604020202020204" pitchFamily="34" charset="0"/>
                <a:cs typeface="Arial" panose="020B0604020202020204" pitchFamily="34" charset="0"/>
              </a:rPr>
              <a:t>Although magazines are filled with various articles, there are always one or two feature articles in every edition. A feature article aims to inform, to educate and to entertain, similar to a newspaper column. </a:t>
            </a:r>
          </a:p>
        </p:txBody>
      </p:sp>
    </p:spTree>
    <p:extLst>
      <p:ext uri="{BB962C8B-B14F-4D97-AF65-F5344CB8AC3E}">
        <p14:creationId xmlns:p14="http://schemas.microsoft.com/office/powerpoint/2010/main" val="329230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Job finder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JOB INTERVIEWS</a:t>
            </a:r>
          </a:p>
          <a:p>
            <a:pPr>
              <a:lnSpc>
                <a:spcPct val="150000"/>
              </a:lnSpc>
            </a:pPr>
            <a:r>
              <a:rPr lang="en-ZA" sz="2400" dirty="0">
                <a:latin typeface="Arial" panose="020B0604020202020204" pitchFamily="34" charset="0"/>
                <a:cs typeface="Arial" panose="020B0604020202020204" pitchFamily="34" charset="0"/>
              </a:rPr>
              <a:t>The purpose of a job interview is to exchange information between an applicant and a prospective employer. However, for the applicant here is another purpose  as well: to persuade the interviewer that they are the best person for the job.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48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Job finder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MEDIA INTERVIEWS</a:t>
            </a:r>
          </a:p>
          <a:p>
            <a:pPr>
              <a:lnSpc>
                <a:spcPct val="150000"/>
              </a:lnSpc>
            </a:pPr>
            <a:r>
              <a:rPr lang="en-ZA" sz="2400" dirty="0">
                <a:latin typeface="Arial" panose="020B0604020202020204" pitchFamily="34" charset="0"/>
                <a:cs typeface="Arial" panose="020B0604020202020204" pitchFamily="34" charset="0"/>
              </a:rPr>
              <a:t>In a media interview a journalist interviews a celebrity. The aim of the interview is to reveal information that will be of interest to the reader/viewer/listener. For the celebrity it is an opportunity to get important media coverage and make him or herself even more famous.</a:t>
            </a:r>
          </a:p>
        </p:txBody>
      </p:sp>
    </p:spTree>
    <p:extLst>
      <p:ext uri="{BB962C8B-B14F-4D97-AF65-F5344CB8AC3E}">
        <p14:creationId xmlns:p14="http://schemas.microsoft.com/office/powerpoint/2010/main" val="170524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CONFLICT AND CONFLICT RESOLUTION</a:t>
            </a:r>
          </a:p>
          <a:p>
            <a:pPr>
              <a:lnSpc>
                <a:spcPct val="150000"/>
              </a:lnSpc>
            </a:pPr>
            <a:r>
              <a:rPr lang="en-ZA" sz="2400" b="1" dirty="0">
                <a:latin typeface="Arial" panose="020B0604020202020204" pitchFamily="34" charset="0"/>
                <a:cs typeface="Arial" panose="020B0604020202020204" pitchFamily="34" charset="0"/>
              </a:rPr>
              <a:t>Conflict</a:t>
            </a:r>
            <a:r>
              <a:rPr lang="en-ZA" sz="2400" dirty="0">
                <a:latin typeface="Arial" panose="020B0604020202020204" pitchFamily="34" charset="0"/>
                <a:cs typeface="Arial" panose="020B0604020202020204" pitchFamily="34" charset="0"/>
              </a:rPr>
              <a:t> is a struggle or clash between individuals; it is caused by different ideas, interests, values, etc. It is not just a disagreement: it is the result of a build-up of disagreements. </a:t>
            </a:r>
          </a:p>
          <a:p>
            <a:pPr>
              <a:lnSpc>
                <a:spcPct val="150000"/>
              </a:lnSpc>
            </a:pPr>
            <a:r>
              <a:rPr lang="en-ZA" sz="2400" b="1" dirty="0">
                <a:latin typeface="Arial" panose="020B0604020202020204" pitchFamily="34" charset="0"/>
                <a:cs typeface="Arial" panose="020B0604020202020204" pitchFamily="34" charset="0"/>
              </a:rPr>
              <a:t>Conflict resolution </a:t>
            </a:r>
            <a:r>
              <a:rPr lang="en-ZA" sz="2400" dirty="0">
                <a:latin typeface="Arial" panose="020B0604020202020204" pitchFamily="34" charset="0"/>
                <a:cs typeface="Arial" panose="020B0604020202020204" pitchFamily="34" charset="0"/>
              </a:rPr>
              <a:t>is the process of finding a solution or acceptable compromise in a situation of serious disagreement between two or more parties; it is the act of solving (or fixing) a conflict.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 Handling conflict situations, debating and making speeches</a:t>
            </a:r>
          </a:p>
        </p:txBody>
      </p:sp>
    </p:spTree>
    <p:extLst>
      <p:ext uri="{BB962C8B-B14F-4D97-AF65-F5344CB8AC3E}">
        <p14:creationId xmlns:p14="http://schemas.microsoft.com/office/powerpoint/2010/main" val="405938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Handling conflict situations, debating and making speeches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ARGUMENT AND DEBATE</a:t>
            </a:r>
          </a:p>
          <a:p>
            <a:pPr>
              <a:lnSpc>
                <a:spcPct val="150000"/>
              </a:lnSpc>
            </a:pPr>
            <a:r>
              <a:rPr lang="en-ZA" sz="2400" dirty="0">
                <a:latin typeface="Arial" panose="020B0604020202020204" pitchFamily="34" charset="0"/>
                <a:cs typeface="Arial" panose="020B0604020202020204" pitchFamily="34" charset="0"/>
              </a:rPr>
              <a:t>Developing an effective </a:t>
            </a:r>
            <a:r>
              <a:rPr lang="en-ZA" sz="2400" b="1" dirty="0">
                <a:latin typeface="Arial" panose="020B0604020202020204" pitchFamily="34" charset="0"/>
                <a:cs typeface="Arial" panose="020B0604020202020204" pitchFamily="34" charset="0"/>
              </a:rPr>
              <a:t>argument</a:t>
            </a:r>
            <a:r>
              <a:rPr lang="en-ZA" sz="2400" dirty="0">
                <a:latin typeface="Arial" panose="020B0604020202020204" pitchFamily="34" charset="0"/>
                <a:cs typeface="Arial" panose="020B0604020202020204" pitchFamily="34" charset="0"/>
              </a:rPr>
              <a:t> is all about expressing our opinion in a logical and ordered way. A </a:t>
            </a:r>
            <a:r>
              <a:rPr lang="en-ZA" sz="2400" b="1" dirty="0">
                <a:latin typeface="Arial" panose="020B0604020202020204" pitchFamily="34" charset="0"/>
                <a:cs typeface="Arial" panose="020B0604020202020204" pitchFamily="34" charset="0"/>
              </a:rPr>
              <a:t>debate,</a:t>
            </a:r>
            <a:r>
              <a:rPr lang="en-ZA" sz="2400" dirty="0">
                <a:latin typeface="Arial" panose="020B0604020202020204" pitchFamily="34" charset="0"/>
                <a:cs typeface="Arial" panose="020B0604020202020204" pitchFamily="34" charset="0"/>
              </a:rPr>
              <a:t> on the other hand, is formal, controlled argument based on reason and logic (thinking skills).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122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26943</TotalTime>
  <Words>3173</Words>
  <Application>Microsoft Macintosh PowerPoint</Application>
  <PresentationFormat>Widescreen</PresentationFormat>
  <Paragraphs>257</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Brandon Grotesque Medium</vt:lpstr>
      <vt:lpstr>Calibri</vt:lpstr>
      <vt:lpstr>Calibri Light</vt:lpstr>
      <vt:lpstr>DroidSans</vt:lpstr>
      <vt:lpstr>DroidSerif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219</cp:revision>
  <dcterms:created xsi:type="dcterms:W3CDTF">2018-09-18T08:47:31Z</dcterms:created>
  <dcterms:modified xsi:type="dcterms:W3CDTF">2021-02-15T19:52:23Z</dcterms:modified>
</cp:coreProperties>
</file>