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4" r:id="rId3"/>
    <p:sldId id="313" r:id="rId4"/>
    <p:sldId id="326" r:id="rId5"/>
    <p:sldId id="327" r:id="rId6"/>
    <p:sldId id="314" r:id="rId7"/>
    <p:sldId id="315" r:id="rId8"/>
    <p:sldId id="328" r:id="rId9"/>
    <p:sldId id="316" r:id="rId10"/>
    <p:sldId id="317" r:id="rId11"/>
    <p:sldId id="318" r:id="rId12"/>
    <p:sldId id="330" r:id="rId13"/>
    <p:sldId id="331" r:id="rId14"/>
    <p:sldId id="319" r:id="rId15"/>
    <p:sldId id="322" r:id="rId16"/>
    <p:sldId id="333" r:id="rId17"/>
    <p:sldId id="332" r:id="rId18"/>
    <p:sldId id="320" r:id="rId19"/>
    <p:sldId id="324" r:id="rId20"/>
    <p:sldId id="334" r:id="rId21"/>
    <p:sldId id="335" r:id="rId22"/>
    <p:sldId id="336" r:id="rId23"/>
    <p:sldId id="337" r:id="rId24"/>
    <p:sldId id="321" r:id="rId25"/>
    <p:sldId id="325" r:id="rId26"/>
    <p:sldId id="33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2"/>
    <p:restoredTop sz="94560"/>
  </p:normalViewPr>
  <p:slideViewPr>
    <p:cSldViewPr snapToGrid="0" snapToObjects="1">
      <p:cViewPr varScale="1">
        <p:scale>
          <a:sx n="81" d="100"/>
          <a:sy n="81" d="100"/>
        </p:scale>
        <p:origin x="576"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CA953-F36A-7745-8BCA-30559A3D510C}" type="datetimeFigureOut">
              <a:rPr lang="en-GB" smtClean="0"/>
              <a:t>26/08/2021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5403-8A3A-DA4F-934B-8B456A5D664E}" type="slidenum">
              <a:rPr lang="en-GB" smtClean="0"/>
              <a:t>‹#›</a:t>
            </a:fld>
            <a:endParaRPr lang="en-GB"/>
          </a:p>
        </p:txBody>
      </p:sp>
    </p:spTree>
    <p:extLst>
      <p:ext uri="{BB962C8B-B14F-4D97-AF65-F5344CB8AC3E}">
        <p14:creationId xmlns:p14="http://schemas.microsoft.com/office/powerpoint/2010/main" val="341105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55403-8A3A-DA4F-934B-8B456A5D664E}" type="slidenum">
              <a:rPr lang="en-GB" smtClean="0"/>
              <a:t>1</a:t>
            </a:fld>
            <a:endParaRPr lang="en-GB"/>
          </a:p>
        </p:txBody>
      </p:sp>
    </p:spTree>
    <p:extLst>
      <p:ext uri="{BB962C8B-B14F-4D97-AF65-F5344CB8AC3E}">
        <p14:creationId xmlns:p14="http://schemas.microsoft.com/office/powerpoint/2010/main" val="66471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66560FCC-6FCF-4340-ACE3-D746AEF08F0D}"/>
              </a:ext>
            </a:extLst>
          </p:cNvPr>
          <p:cNvPicPr>
            <a:picLocks noChangeAspect="1"/>
          </p:cNvPicPr>
          <p:nvPr/>
        </p:nvPicPr>
        <p:blipFill rotWithShape="1">
          <a:blip r:embed="rId3"/>
          <a:srcRect l="8207" t="18509" b="8307"/>
          <a:stretch/>
        </p:blipFill>
        <p:spPr>
          <a:xfrm>
            <a:off x="-1020" y="0"/>
            <a:ext cx="12193020"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Mathematics</a:t>
            </a:r>
          </a:p>
          <a:p>
            <a:pPr algn="r"/>
            <a:r>
              <a:rPr lang="en-GB" sz="5400" b="1" dirty="0">
                <a:solidFill>
                  <a:schemeClr val="bg1"/>
                </a:solidFill>
                <a:latin typeface="Brandon Grotesque Medium" panose="020B0603020203060202" pitchFamily="34" charset="77"/>
              </a:rPr>
              <a:t>NCV3</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4"/>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LINEAR PROGRAMMING</a:t>
            </a:r>
          </a:p>
          <a:p>
            <a:pPr>
              <a:lnSpc>
                <a:spcPct val="150000"/>
              </a:lnSpc>
            </a:pPr>
            <a:r>
              <a:rPr lang="en-ZA" sz="2400" dirty="0">
                <a:latin typeface="Arial" panose="020B0604020202020204" pitchFamily="34" charset="0"/>
                <a:cs typeface="Arial" panose="020B0604020202020204" pitchFamily="34" charset="0"/>
              </a:rPr>
              <a:t>Linear programming is the mathematical method used to find the ‘best’ solution to problems which can be expressed in terms of linear equations or inequalities. It is used to achieve the best outcome such as maximum profits or lowest costs and production levels. Solutions are normally found by drawing graphs of the inequalities in two variables on a system of axes and then by finding optimum values that satisfy the required conditions.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62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INSTANTANEOUS RATE OF CHANGE</a:t>
            </a:r>
          </a:p>
          <a:p>
            <a:pPr>
              <a:lnSpc>
                <a:spcPct val="150000"/>
              </a:lnSpc>
            </a:pPr>
            <a:r>
              <a:rPr lang="en-ZA" sz="2400" dirty="0">
                <a:latin typeface="Arial" panose="020B0604020202020204" pitchFamily="34" charset="0"/>
                <a:cs typeface="Arial" panose="020B0604020202020204" pitchFamily="34" charset="0"/>
              </a:rPr>
              <a:t>Quantities are continually changing thus we need calculus to make sense of all these changes. Calculus is the mathematics of rates of change. The two main branches of calculus are:</a:t>
            </a:r>
          </a:p>
          <a:p>
            <a:pPr>
              <a:lnSpc>
                <a:spcPct val="150000"/>
              </a:lnSpc>
            </a:pPr>
            <a:r>
              <a:rPr lang="en-ZA" sz="2400" b="1" dirty="0">
                <a:latin typeface="Arial" panose="020B0604020202020204" pitchFamily="34" charset="0"/>
                <a:cs typeface="Arial" panose="020B0604020202020204" pitchFamily="34" charset="0"/>
              </a:rPr>
              <a:t>Differential calculus: </a:t>
            </a:r>
            <a:r>
              <a:rPr lang="en-ZA" sz="2400" dirty="0">
                <a:latin typeface="Arial" panose="020B0604020202020204" pitchFamily="34" charset="0"/>
                <a:cs typeface="Arial" panose="020B0604020202020204" pitchFamily="34" charset="0"/>
              </a:rPr>
              <a:t>The part of calculus which is concerned with the rate at which a function is changing.</a:t>
            </a:r>
          </a:p>
          <a:p>
            <a:pPr>
              <a:lnSpc>
                <a:spcPct val="150000"/>
              </a:lnSpc>
            </a:pPr>
            <a:r>
              <a:rPr lang="en-ZA" sz="2400" b="1" dirty="0">
                <a:latin typeface="Arial" panose="020B0604020202020204" pitchFamily="34" charset="0"/>
                <a:cs typeface="Arial" panose="020B0604020202020204" pitchFamily="34" charset="0"/>
              </a:rPr>
              <a:t>Integration: </a:t>
            </a:r>
            <a:r>
              <a:rPr lang="en-ZA" sz="2400" dirty="0">
                <a:latin typeface="Arial" panose="020B0604020202020204" pitchFamily="34" charset="0"/>
                <a:cs typeface="Arial" panose="020B0604020202020204" pitchFamily="34" charset="0"/>
              </a:rPr>
              <a:t>Which can be described as the part of calculus which is concerned with summing the values of a function over a particular range.</a:t>
            </a:r>
          </a:p>
        </p:txBody>
      </p:sp>
    </p:spTree>
    <p:extLst>
      <p:ext uri="{BB962C8B-B14F-4D97-AF65-F5344CB8AC3E}">
        <p14:creationId xmlns:p14="http://schemas.microsoft.com/office/powerpoint/2010/main" val="219938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CALCULATING LIMITS</a:t>
            </a:r>
          </a:p>
          <a:p>
            <a:pPr>
              <a:lnSpc>
                <a:spcPct val="150000"/>
              </a:lnSpc>
            </a:pPr>
            <a:r>
              <a:rPr lang="en-ZA" sz="2400" dirty="0">
                <a:latin typeface="Arial" panose="020B0604020202020204" pitchFamily="34" charset="0"/>
                <a:cs typeface="Arial" panose="020B0604020202020204" pitchFamily="34" charset="0"/>
              </a:rPr>
              <a:t>To calculate simple limits we use direct substitution.</a:t>
            </a:r>
          </a:p>
          <a:p>
            <a:pPr>
              <a:lnSpc>
                <a:spcPct val="150000"/>
              </a:lnSpc>
            </a:pPr>
            <a:r>
              <a:rPr lang="en-ZA" sz="2400" dirty="0">
                <a:latin typeface="Arial" panose="020B0604020202020204" pitchFamily="34" charset="0"/>
                <a:cs typeface="Arial" panose="020B0604020202020204" pitchFamily="34" charset="0"/>
              </a:rPr>
              <a:t>To calculate limits of the indeterminant form (if the denominator is zero) we use the following methods: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Simplification.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Factorisation: Common factor, quadratic trinomial, difference of squares.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Rationalisation of the denominator or numerator.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Division of the numerator and denominator by the highest power of x. </a:t>
            </a:r>
          </a:p>
        </p:txBody>
      </p:sp>
    </p:spTree>
    <p:extLst>
      <p:ext uri="{BB962C8B-B14F-4D97-AF65-F5344CB8AC3E}">
        <p14:creationId xmlns:p14="http://schemas.microsoft.com/office/powerpoint/2010/main" val="53443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076501"/>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FIRST/BASIC PRINCIPLES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gradient of the curve of a function at a point is equal to the gradient of the tangent to the curve at that point.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To find the gradient of a function f(x) at any point (x ; y) , from first principles: </a:t>
                </a:r>
              </a:p>
              <a:p>
                <a:pPr>
                  <a:lnSpc>
                    <a:spcPct val="150000"/>
                  </a:lnSpc>
                </a:pPr>
                <a14:m>
                  <m:oMathPara xmlns:m="http://schemas.openxmlformats.org/officeDocument/2006/math">
                    <m:oMathParaPr>
                      <m:jc m:val="centerGroup"/>
                    </m:oMathParaPr>
                    <m:oMath xmlns:m="http://schemas.openxmlformats.org/officeDocument/2006/math">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𝑑𝑦</m:t>
                          </m:r>
                        </m:num>
                        <m:den>
                          <m:r>
                            <a:rPr lang="en-GB" sz="2400" b="0" i="1" smtClean="0">
                              <a:latin typeface="Cambria Math" panose="02040503050406030204" pitchFamily="18" charset="0"/>
                              <a:cs typeface="Arial" panose="020B0604020202020204" pitchFamily="34" charset="0"/>
                            </a:rPr>
                            <m:t>𝑑𝑥</m:t>
                          </m:r>
                        </m:den>
                      </m:f>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𝑓</m:t>
                          </m:r>
                        </m:e>
                        <m:sup>
                          <m:r>
                            <a:rPr lang="en-GB" sz="2400" b="0" i="1" smtClean="0">
                              <a:latin typeface="Cambria Math" panose="02040503050406030204" pitchFamily="18" charset="0"/>
                              <a:cs typeface="Arial" panose="020B0604020202020204" pitchFamily="34" charset="0"/>
                            </a:rPr>
                            <m:t>′</m:t>
                          </m:r>
                        </m:sup>
                      </m:sSup>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m:t>
                      </m:r>
                      <m:limLow>
                        <m:limLowPr>
                          <m:ctrlPr>
                            <a:rPr lang="en-GB" sz="2400" i="1">
                              <a:latin typeface="Cambria Math" panose="02040503050406030204" pitchFamily="18" charset="0"/>
                              <a:cs typeface="Arial" panose="020B0604020202020204" pitchFamily="34" charset="0"/>
                            </a:rPr>
                          </m:ctrlPr>
                        </m:limLowPr>
                        <m:e>
                          <m:r>
                            <m:rPr>
                              <m:sty m:val="p"/>
                            </m:rPr>
                            <a:rPr lang="en-GB" sz="2400">
                              <a:latin typeface="Cambria Math" panose="02040503050406030204" pitchFamily="18" charset="0"/>
                              <a:cs typeface="Arial" panose="020B0604020202020204" pitchFamily="34" charset="0"/>
                            </a:rPr>
                            <m:t>lim</m:t>
                          </m:r>
                        </m:e>
                        <m:lim>
                          <m:r>
                            <a:rPr lang="en-GB" sz="2400" i="1">
                              <a:latin typeface="Cambria Math" panose="02040503050406030204" pitchFamily="18" charset="0"/>
                              <a:cs typeface="Arial" panose="020B0604020202020204" pitchFamily="34" charset="0"/>
                            </a:rPr>
                            <m:t>h</m:t>
                          </m:r>
                          <m:r>
                            <a:rPr lang="en-GB" sz="2400" i="1">
                              <a:latin typeface="Cambria Math" panose="02040503050406030204" pitchFamily="18" charset="0"/>
                              <a:cs typeface="Arial" panose="020B0604020202020204" pitchFamily="34" charset="0"/>
                            </a:rPr>
                            <m:t>−0</m:t>
                          </m:r>
                        </m:lim>
                      </m:limLow>
                      <m:f>
                        <m:fPr>
                          <m:ctrlPr>
                            <a:rPr lang="en-GB" sz="2400" b="0" i="1" smtClean="0">
                              <a:latin typeface="Cambria Math" panose="02040503050406030204" pitchFamily="18" charset="0"/>
                              <a:cs typeface="Arial" panose="020B0604020202020204" pitchFamily="34" charset="0"/>
                            </a:rPr>
                          </m:ctrlPr>
                        </m:fPr>
                        <m:num>
                          <m:r>
                            <a:rPr lang="en-GB" sz="2400" i="1">
                              <a:latin typeface="Cambria Math" panose="02040503050406030204" pitchFamily="18" charset="0"/>
                              <a:cs typeface="Arial" panose="020B0604020202020204" pitchFamily="34" charset="0"/>
                            </a:rPr>
                            <m:t>𝑓</m:t>
                          </m:r>
                          <m:d>
                            <m:dPr>
                              <m:ctrlPr>
                                <a:rPr lang="en-GB" sz="2400" i="1">
                                  <a:latin typeface="Cambria Math" panose="02040503050406030204" pitchFamily="18" charset="0"/>
                                  <a:cs typeface="Arial" panose="020B0604020202020204" pitchFamily="34" charset="0"/>
                                </a:rPr>
                              </m:ctrlPr>
                            </m:dPr>
                            <m:e>
                              <m:r>
                                <a:rPr lang="en-GB" sz="2400" i="1">
                                  <a:latin typeface="Cambria Math" panose="02040503050406030204" pitchFamily="18" charset="0"/>
                                  <a:cs typeface="Arial" panose="020B0604020202020204" pitchFamily="34" charset="0"/>
                                </a:rPr>
                                <m:t>𝑥</m:t>
                              </m:r>
                              <m:r>
                                <a:rPr lang="en-GB" sz="2400" i="1">
                                  <a:latin typeface="Cambria Math" panose="02040503050406030204" pitchFamily="18" charset="0"/>
                                  <a:cs typeface="Arial" panose="020B0604020202020204" pitchFamily="34" charset="0"/>
                                </a:rPr>
                                <m:t>+</m:t>
                              </m:r>
                              <m:r>
                                <a:rPr lang="en-GB" sz="2400" i="1">
                                  <a:latin typeface="Cambria Math" panose="02040503050406030204" pitchFamily="18" charset="0"/>
                                  <a:cs typeface="Arial" panose="020B0604020202020204" pitchFamily="34" charset="0"/>
                                </a:rPr>
                                <m:t>h</m:t>
                              </m:r>
                            </m:e>
                          </m:d>
                          <m:r>
                            <a:rPr lang="en-GB" sz="2400" i="1">
                              <a:latin typeface="Cambria Math" panose="02040503050406030204" pitchFamily="18" charset="0"/>
                              <a:cs typeface="Arial" panose="020B0604020202020204" pitchFamily="34" charset="0"/>
                            </a:rPr>
                            <m:t>−</m:t>
                          </m:r>
                          <m:r>
                            <a:rPr lang="en-GB" sz="2400" i="1">
                              <a:latin typeface="Cambria Math" panose="02040503050406030204" pitchFamily="18" charset="0"/>
                              <a:cs typeface="Arial" panose="020B0604020202020204" pitchFamily="34" charset="0"/>
                            </a:rPr>
                            <m:t>𝑓</m:t>
                          </m:r>
                          <m:d>
                            <m:dPr>
                              <m:ctrlPr>
                                <a:rPr lang="en-GB" sz="2400" i="1">
                                  <a:latin typeface="Cambria Math" panose="02040503050406030204" pitchFamily="18" charset="0"/>
                                  <a:cs typeface="Arial" panose="020B0604020202020204" pitchFamily="34" charset="0"/>
                                </a:rPr>
                              </m:ctrlPr>
                            </m:dPr>
                            <m:e>
                              <m:r>
                                <a:rPr lang="en-GB" sz="2400" i="1">
                                  <a:latin typeface="Cambria Math" panose="02040503050406030204" pitchFamily="18" charset="0"/>
                                  <a:cs typeface="Arial" panose="020B0604020202020204" pitchFamily="34" charset="0"/>
                                </a:rPr>
                                <m:t>𝑥</m:t>
                              </m:r>
                            </m:e>
                          </m:d>
                        </m:num>
                        <m:den>
                          <m:r>
                            <a:rPr lang="en-GB" sz="2400" b="0" i="1" smtClean="0">
                              <a:latin typeface="Cambria Math" panose="02040503050406030204" pitchFamily="18" charset="0"/>
                              <a:cs typeface="Arial" panose="020B0604020202020204" pitchFamily="34" charset="0"/>
                            </a:rPr>
                            <m:t>h</m:t>
                          </m:r>
                        </m:den>
                      </m:f>
                      <m:r>
                        <a:rPr lang="en-GB" sz="2400" b="0" i="1" smtClean="0">
                          <a:latin typeface="Cambria Math" panose="02040503050406030204" pitchFamily="18" charset="0"/>
                          <a:cs typeface="Arial" panose="020B0604020202020204" pitchFamily="34" charset="0"/>
                        </a:rPr>
                        <m:t>;</m:t>
                      </m:r>
                      <m:r>
                        <m:rPr>
                          <m:sty m:val="p"/>
                        </m:rPr>
                        <a:rPr lang="en-GB" sz="2400" b="0" i="0" smtClean="0">
                          <a:latin typeface="Cambria Math" panose="02040503050406030204" pitchFamily="18" charset="0"/>
                          <a:cs typeface="Arial" panose="020B0604020202020204" pitchFamily="34" charset="0"/>
                        </a:rPr>
                        <m:t>h</m:t>
                      </m:r>
                      <m:r>
                        <a:rPr lang="en-GB" sz="2400" b="0" i="1" smtClean="0">
                          <a:latin typeface="Cambria Math" panose="02040503050406030204" pitchFamily="18" charset="0"/>
                          <a:ea typeface="Cambria Math" panose="02040503050406030204" pitchFamily="18" charset="0"/>
                          <a:cs typeface="Arial" panose="020B0604020202020204" pitchFamily="34" charset="0"/>
                        </a:rPr>
                        <m:t>≠0</m:t>
                      </m:r>
                    </m:oMath>
                  </m:oMathPara>
                </a14:m>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076501"/>
              </a:xfrm>
              <a:prstGeom prst="rect">
                <a:avLst/>
              </a:prstGeom>
              <a:blipFill>
                <a:blip r:embed="rId3"/>
                <a:stretch>
                  <a:fillRect l="-958" r="-838"/>
                </a:stretch>
              </a:blipFill>
            </p:spPr>
            <p:txBody>
              <a:bodyPr/>
              <a:lstStyle/>
              <a:p>
                <a:r>
                  <a:rPr lang="en-GB">
                    <a:noFill/>
                  </a:rPr>
                  <a:t> </a:t>
                </a:r>
              </a:p>
            </p:txBody>
          </p:sp>
        </mc:Fallback>
      </mc:AlternateContent>
    </p:spTree>
    <p:extLst>
      <p:ext uri="{BB962C8B-B14F-4D97-AF65-F5344CB8AC3E}">
        <p14:creationId xmlns:p14="http://schemas.microsoft.com/office/powerpoint/2010/main" val="1944061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SURFACE AREA OF TWO- AND THREE-DIMENSIONAL SHAPES </a:t>
            </a:r>
          </a:p>
          <a:p>
            <a:pPr>
              <a:lnSpc>
                <a:spcPct val="150000"/>
              </a:lnSpc>
            </a:pPr>
            <a:r>
              <a:rPr lang="en-ZA" sz="2400" dirty="0">
                <a:latin typeface="Arial" panose="020B0604020202020204" pitchFamily="34" charset="0"/>
                <a:cs typeface="Arial" panose="020B0604020202020204" pitchFamily="34" charset="0"/>
              </a:rPr>
              <a:t>The surface area is defined as the sum of the areas of all surfaces of a geometrical object. The surface area of pyramids, cones and spheres is defined by means of nets. The formulae for pyramids and cones are defined as the sum of the base area and the areas of the lateral faces.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3: Space, Shape and Measurement</a:t>
            </a:r>
          </a:p>
        </p:txBody>
      </p:sp>
    </p:spTree>
    <p:extLst>
      <p:ext uri="{BB962C8B-B14F-4D97-AF65-F5344CB8AC3E}">
        <p14:creationId xmlns:p14="http://schemas.microsoft.com/office/powerpoint/2010/main" val="422491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VOLUME OF TWO- AND THREE-DIMENSIONAL SHAPES </a:t>
            </a:r>
          </a:p>
          <a:p>
            <a:pPr>
              <a:lnSpc>
                <a:spcPct val="150000"/>
              </a:lnSpc>
            </a:pPr>
            <a:r>
              <a:rPr lang="en-ZA" sz="2400" dirty="0">
                <a:latin typeface="Arial" panose="020B0604020202020204" pitchFamily="34" charset="0"/>
                <a:cs typeface="Arial" panose="020B0604020202020204" pitchFamily="34" charset="0"/>
              </a:rPr>
              <a:t>The volume of the three-dimensional objects is defined as the stacking of the base area. The stacking varies throughout the shape, that is, it has non- uniform cross-sections. Volume refers to the amount of solid occupied by a three- dimensional object.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8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SURFACE AREA AND VOLUME OF A COMBINATION OF GEOMETRIC OBJECTS</a:t>
            </a:r>
          </a:p>
          <a:p>
            <a:pPr>
              <a:lnSpc>
                <a:spcPct val="150000"/>
              </a:lnSpc>
            </a:pPr>
            <a:r>
              <a:rPr lang="en-ZA" sz="2400" dirty="0">
                <a:latin typeface="Arial" panose="020B0604020202020204" pitchFamily="34" charset="0"/>
                <a:cs typeface="Arial" panose="020B0604020202020204" pitchFamily="34" charset="0"/>
              </a:rPr>
              <a:t>To calculate the surface area of a combination of geometrical objects, you need to focus on the view of the object, that is, side view, top view and bottom view.  After the views have been satisfied, can you select the appropriate formulae to calculate the surface area. The volume of a combination of geometrical objects can be calculated by identifying the different objects contributing to the combination.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51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THE CARTESIAN COORDINATE SYSTEM TO DERIVE AND APPLY EQUATIONS </a:t>
            </a:r>
          </a:p>
          <a:p>
            <a:pPr>
              <a:lnSpc>
                <a:spcPct val="150000"/>
              </a:lnSpc>
            </a:pPr>
            <a:r>
              <a:rPr lang="en-ZA" sz="2400" dirty="0">
                <a:latin typeface="Arial" panose="020B0604020202020204" pitchFamily="34" charset="0"/>
                <a:cs typeface="Arial" panose="020B0604020202020204" pitchFamily="34" charset="0"/>
              </a:rPr>
              <a:t>The equation of a line through two given points can be determined by first calculating the gradient (m) and substituting this into the y  = mx + c formula. Then to determine the y-intercept (c), one of the given points must be substituted into the y  = mx + c . formula, with m known. </a:t>
            </a:r>
          </a:p>
        </p:txBody>
      </p:sp>
    </p:spTree>
    <p:extLst>
      <p:ext uri="{BB962C8B-B14F-4D97-AF65-F5344CB8AC3E}">
        <p14:creationId xmlns:p14="http://schemas.microsoft.com/office/powerpoint/2010/main" val="314209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FIVE NUMBER SUMMARY</a:t>
            </a:r>
          </a:p>
          <a:p>
            <a:pPr>
              <a:lnSpc>
                <a:spcPct val="150000"/>
              </a:lnSpc>
            </a:pPr>
            <a:r>
              <a:rPr lang="en-ZA" sz="2400" dirty="0">
                <a:latin typeface="Arial" panose="020B0604020202020204" pitchFamily="34" charset="0"/>
                <a:cs typeface="Arial" panose="020B0604020202020204" pitchFamily="34" charset="0"/>
              </a:rPr>
              <a:t>The five number summary represents a summary of the data set. This requires that you need to identify the two extremes of the data set, the upper and lower quartiles as well as the median of the data set. The five values are rank sensitive and therefore the data first has to be arranged in ascending order.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4: Data Handling</a:t>
            </a:r>
          </a:p>
        </p:txBody>
      </p:sp>
    </p:spTree>
    <p:extLst>
      <p:ext uri="{BB962C8B-B14F-4D97-AF65-F5344CB8AC3E}">
        <p14:creationId xmlns:p14="http://schemas.microsoft.com/office/powerpoint/2010/main" val="3436639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FENCES, INDICATING AND INTERPRETING OUTLIERS</a:t>
            </a:r>
          </a:p>
          <a:p>
            <a:pPr>
              <a:lnSpc>
                <a:spcPct val="150000"/>
              </a:lnSpc>
            </a:pPr>
            <a:r>
              <a:rPr lang="en-ZA" sz="2400" dirty="0">
                <a:latin typeface="Arial" panose="020B0604020202020204" pitchFamily="34" charset="0"/>
                <a:cs typeface="Arial" panose="020B0604020202020204" pitchFamily="34" charset="0"/>
              </a:rPr>
              <a:t>Fences are used as a method to check for outliers. These fences can be categorised as a lower fence and an upper fence. Any data points which lies below the lower fence and above the upper fence are considered as outliers. To calculate the respective fences, we need to calculate the lower quartile, the upper quartile and the inter-quartile range. A fence is not only used to identify outliers but can also define an upper inside value and lower inside value. </a:t>
            </a:r>
          </a:p>
        </p:txBody>
      </p:sp>
    </p:spTree>
    <p:extLst>
      <p:ext uri="{BB962C8B-B14F-4D97-AF65-F5344CB8AC3E}">
        <p14:creationId xmlns:p14="http://schemas.microsoft.com/office/powerpoint/2010/main" val="3708887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COMPLEX NUMBERS IN A FORM APPROPRIATE TO THE CONTEXT</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1: Complex numbers</a:t>
            </a:r>
          </a:p>
        </p:txBody>
      </p:sp>
      <p:pic>
        <p:nvPicPr>
          <p:cNvPr id="8" name="Picture 7" descr="A picture containing graphical user interface&#10;&#10;Description automatically generated">
            <a:extLst>
              <a:ext uri="{FF2B5EF4-FFF2-40B4-BE49-F238E27FC236}">
                <a16:creationId xmlns:a16="http://schemas.microsoft.com/office/drawing/2014/main" id="{BCEAB1BA-39CD-2B4F-BC8A-E4921CDF7EC0}"/>
              </a:ext>
            </a:extLst>
          </p:cNvPr>
          <p:cNvPicPr>
            <a:picLocks noChangeAspect="1"/>
          </p:cNvPicPr>
          <p:nvPr/>
        </p:nvPicPr>
        <p:blipFill rotWithShape="1">
          <a:blip r:embed="rId3"/>
          <a:srcRect t="1016"/>
          <a:stretch/>
        </p:blipFill>
        <p:spPr>
          <a:xfrm>
            <a:off x="2948267" y="2597766"/>
            <a:ext cx="6286500" cy="3498487"/>
          </a:xfrm>
          <a:prstGeom prst="rect">
            <a:avLst/>
          </a:prstGeom>
        </p:spPr>
      </p:pic>
    </p:spTree>
    <p:extLst>
      <p:ext uri="{BB962C8B-B14F-4D97-AF65-F5344CB8AC3E}">
        <p14:creationId xmlns:p14="http://schemas.microsoft.com/office/powerpoint/2010/main" val="101251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BOX AND WHISKER DIAGRAM INTERPRETATION</a:t>
            </a:r>
          </a:p>
          <a:p>
            <a:pPr>
              <a:lnSpc>
                <a:spcPct val="150000"/>
              </a:lnSpc>
            </a:pPr>
            <a:r>
              <a:rPr lang="en-ZA" sz="2400" dirty="0">
                <a:latin typeface="Arial" panose="020B0604020202020204" pitchFamily="34" charset="0"/>
                <a:cs typeface="Arial" panose="020B0604020202020204" pitchFamily="34" charset="0"/>
              </a:rPr>
              <a:t>A</a:t>
            </a:r>
            <a:r>
              <a:rPr lang="en-ZA" sz="2400" i="1" dirty="0">
                <a:latin typeface="Arial" panose="020B0604020202020204" pitchFamily="34" charset="0"/>
                <a:cs typeface="Arial" panose="020B0604020202020204" pitchFamily="34" charset="0"/>
              </a:rPr>
              <a:t> long tail</a:t>
            </a:r>
            <a:r>
              <a:rPr lang="en-ZA" sz="2400" dirty="0">
                <a:latin typeface="Arial" panose="020B0604020202020204" pitchFamily="34" charset="0"/>
                <a:cs typeface="Arial" panose="020B0604020202020204" pitchFamily="34" charset="0"/>
              </a:rPr>
              <a:t> at the </a:t>
            </a:r>
            <a:r>
              <a:rPr lang="en-ZA" sz="2400" i="1" dirty="0">
                <a:latin typeface="Arial" panose="020B0604020202020204" pitchFamily="34" charset="0"/>
                <a:cs typeface="Arial" panose="020B0604020202020204" pitchFamily="34" charset="0"/>
              </a:rPr>
              <a:t>upper end </a:t>
            </a:r>
            <a:r>
              <a:rPr lang="en-ZA" sz="2400" dirty="0">
                <a:latin typeface="Arial" panose="020B0604020202020204" pitchFamily="34" charset="0"/>
                <a:cs typeface="Arial" panose="020B0604020202020204" pitchFamily="34" charset="0"/>
              </a:rPr>
              <a:t>of the box and whisker plot in comparison to the </a:t>
            </a:r>
            <a:r>
              <a:rPr lang="en-ZA" sz="2400" i="1" dirty="0">
                <a:latin typeface="Arial" panose="020B0604020202020204" pitchFamily="34" charset="0"/>
                <a:cs typeface="Arial" panose="020B0604020202020204" pitchFamily="34" charset="0"/>
              </a:rPr>
              <a:t>short tail</a:t>
            </a:r>
            <a:r>
              <a:rPr lang="en-ZA" sz="2400" dirty="0">
                <a:latin typeface="Arial" panose="020B0604020202020204" pitchFamily="34" charset="0"/>
                <a:cs typeface="Arial" panose="020B0604020202020204" pitchFamily="34" charset="0"/>
              </a:rPr>
              <a:t> at the </a:t>
            </a:r>
            <a:r>
              <a:rPr lang="en-ZA" sz="2400" i="1" dirty="0">
                <a:latin typeface="Arial" panose="020B0604020202020204" pitchFamily="34" charset="0"/>
                <a:cs typeface="Arial" panose="020B0604020202020204" pitchFamily="34" charset="0"/>
              </a:rPr>
              <a:t>lower end </a:t>
            </a:r>
            <a:r>
              <a:rPr lang="en-ZA" sz="2400" dirty="0">
                <a:latin typeface="Arial" panose="020B0604020202020204" pitchFamily="34" charset="0"/>
                <a:cs typeface="Arial" panose="020B0604020202020204" pitchFamily="34" charset="0"/>
              </a:rPr>
              <a:t>implies that the box and whisker plot is </a:t>
            </a:r>
            <a:r>
              <a:rPr lang="en-ZA" sz="2400" b="1" dirty="0">
                <a:latin typeface="Arial" panose="020B0604020202020204" pitchFamily="34" charset="0"/>
                <a:cs typeface="Arial" panose="020B0604020202020204" pitchFamily="34" charset="0"/>
              </a:rPr>
              <a:t>skewed to the right</a:t>
            </a:r>
            <a:r>
              <a:rPr lang="en-ZA" sz="2400" dirty="0">
                <a:latin typeface="Arial" panose="020B0604020202020204" pitchFamily="34" charset="0"/>
                <a:cs typeface="Arial" panose="020B0604020202020204" pitchFamily="34" charset="0"/>
              </a:rPr>
              <a:t>, that is, </a:t>
            </a:r>
            <a:r>
              <a:rPr lang="en-ZA" sz="2400" b="1" dirty="0">
                <a:latin typeface="Arial" panose="020B0604020202020204" pitchFamily="34" charset="0"/>
                <a:cs typeface="Arial" panose="020B0604020202020204" pitchFamily="34" charset="0"/>
              </a:rPr>
              <a:t>positively skewed</a:t>
            </a:r>
            <a:r>
              <a:rPr lang="en-ZA" sz="2400" dirty="0">
                <a:latin typeface="Arial" panose="020B0604020202020204" pitchFamily="34" charset="0"/>
                <a:cs typeface="Arial" panose="020B0604020202020204" pitchFamily="34" charset="0"/>
              </a:rPr>
              <a:t>. Positively skewed implies that the mean is greater than the median. </a:t>
            </a:r>
          </a:p>
          <a:p>
            <a:pPr>
              <a:lnSpc>
                <a:spcPct val="150000"/>
              </a:lnSpc>
            </a:pPr>
            <a:r>
              <a:rPr lang="en-ZA"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9498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BOX AND WHISKER DIAGRAM INTERPRETATION (CONT)</a:t>
            </a:r>
          </a:p>
          <a:p>
            <a:pPr>
              <a:lnSpc>
                <a:spcPct val="150000"/>
              </a:lnSpc>
            </a:pPr>
            <a:r>
              <a:rPr lang="en-ZA" sz="2400" dirty="0">
                <a:latin typeface="Arial" panose="020B0604020202020204" pitchFamily="34" charset="0"/>
                <a:cs typeface="Arial" panose="020B0604020202020204" pitchFamily="34" charset="0"/>
              </a:rPr>
              <a:t>If the tails at the lower end and the upper end of the box and whisker plot are </a:t>
            </a:r>
            <a:r>
              <a:rPr lang="en-ZA" sz="2400" i="1" dirty="0">
                <a:latin typeface="Arial" panose="020B0604020202020204" pitchFamily="34" charset="0"/>
                <a:cs typeface="Arial" panose="020B0604020202020204" pitchFamily="34" charset="0"/>
              </a:rPr>
              <a:t>equidistant</a:t>
            </a:r>
            <a:r>
              <a:rPr lang="en-ZA" sz="2400" dirty="0">
                <a:latin typeface="Arial" panose="020B0604020202020204" pitchFamily="34" charset="0"/>
                <a:cs typeface="Arial" panose="020B0604020202020204" pitchFamily="34" charset="0"/>
              </a:rPr>
              <a:t> from the median implies that </a:t>
            </a:r>
            <a:r>
              <a:rPr lang="en-ZA" sz="2400" b="1" dirty="0">
                <a:latin typeface="Arial" panose="020B0604020202020204" pitchFamily="34" charset="0"/>
                <a:cs typeface="Arial" panose="020B0604020202020204" pitchFamily="34" charset="0"/>
              </a:rPr>
              <a:t>no skewness</a:t>
            </a:r>
            <a:r>
              <a:rPr lang="en-ZA" sz="2400" dirty="0">
                <a:latin typeface="Arial" panose="020B0604020202020204" pitchFamily="34" charset="0"/>
                <a:cs typeface="Arial" panose="020B0604020202020204" pitchFamily="34" charset="0"/>
              </a:rPr>
              <a:t> exist, that is, symmetrical. </a:t>
            </a:r>
            <a:r>
              <a:rPr lang="en-ZA" sz="2400" b="1" dirty="0">
                <a:latin typeface="Arial" panose="020B0604020202020204" pitchFamily="34" charset="0"/>
                <a:cs typeface="Arial" panose="020B0604020202020204" pitchFamily="34" charset="0"/>
              </a:rPr>
              <a:t>Symmetrical</a:t>
            </a:r>
            <a:r>
              <a:rPr lang="en-ZA" sz="2400" dirty="0">
                <a:latin typeface="Arial" panose="020B0604020202020204" pitchFamily="34" charset="0"/>
                <a:cs typeface="Arial" panose="020B0604020202020204" pitchFamily="34" charset="0"/>
              </a:rPr>
              <a:t> implies that the mean is equal to the median. </a:t>
            </a:r>
          </a:p>
          <a:p>
            <a:pPr>
              <a:lnSpc>
                <a:spcPct val="150000"/>
              </a:lnSpc>
            </a:pPr>
            <a:r>
              <a:rPr lang="en-ZA"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59598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BOX AND WHISKER DIAGRAM INTERPRETATION (CONT)</a:t>
            </a:r>
          </a:p>
          <a:p>
            <a:pPr>
              <a:lnSpc>
                <a:spcPct val="150000"/>
              </a:lnSpc>
            </a:pPr>
            <a:r>
              <a:rPr lang="en-ZA" sz="2400" dirty="0">
                <a:latin typeface="Arial" panose="020B0604020202020204" pitchFamily="34" charset="0"/>
                <a:cs typeface="Arial" panose="020B0604020202020204" pitchFamily="34" charset="0"/>
              </a:rPr>
              <a:t>A </a:t>
            </a:r>
            <a:r>
              <a:rPr lang="en-ZA" sz="2400" i="1" dirty="0">
                <a:latin typeface="Arial" panose="020B0604020202020204" pitchFamily="34" charset="0"/>
                <a:cs typeface="Arial" panose="020B0604020202020204" pitchFamily="34" charset="0"/>
              </a:rPr>
              <a:t>short tail </a:t>
            </a:r>
            <a:r>
              <a:rPr lang="en-ZA" sz="2400" dirty="0">
                <a:latin typeface="Arial" panose="020B0604020202020204" pitchFamily="34" charset="0"/>
                <a:cs typeface="Arial" panose="020B0604020202020204" pitchFamily="34" charset="0"/>
              </a:rPr>
              <a:t>at the </a:t>
            </a:r>
            <a:r>
              <a:rPr lang="en-ZA" sz="2400" i="1" dirty="0">
                <a:latin typeface="Arial" panose="020B0604020202020204" pitchFamily="34" charset="0"/>
                <a:cs typeface="Arial" panose="020B0604020202020204" pitchFamily="34" charset="0"/>
              </a:rPr>
              <a:t>upper end </a:t>
            </a:r>
            <a:r>
              <a:rPr lang="en-ZA" sz="2400" dirty="0">
                <a:latin typeface="Arial" panose="020B0604020202020204" pitchFamily="34" charset="0"/>
                <a:cs typeface="Arial" panose="020B0604020202020204" pitchFamily="34" charset="0"/>
              </a:rPr>
              <a:t>of the box and whisker plot in comparison to the </a:t>
            </a:r>
            <a:r>
              <a:rPr lang="en-ZA" sz="2400" i="1" dirty="0">
                <a:latin typeface="Arial" panose="020B0604020202020204" pitchFamily="34" charset="0"/>
                <a:cs typeface="Arial" panose="020B0604020202020204" pitchFamily="34" charset="0"/>
              </a:rPr>
              <a:t>long tail</a:t>
            </a:r>
            <a:r>
              <a:rPr lang="en-ZA" sz="2400" dirty="0">
                <a:latin typeface="Arial" panose="020B0604020202020204" pitchFamily="34" charset="0"/>
                <a:cs typeface="Arial" panose="020B0604020202020204" pitchFamily="34" charset="0"/>
              </a:rPr>
              <a:t> at the</a:t>
            </a:r>
            <a:r>
              <a:rPr lang="en-ZA" sz="2400" i="1" dirty="0">
                <a:latin typeface="Arial" panose="020B0604020202020204" pitchFamily="34" charset="0"/>
                <a:cs typeface="Arial" panose="020B0604020202020204" pitchFamily="34" charset="0"/>
              </a:rPr>
              <a:t> lower end </a:t>
            </a:r>
            <a:r>
              <a:rPr lang="en-ZA" sz="2400" dirty="0">
                <a:latin typeface="Arial" panose="020B0604020202020204" pitchFamily="34" charset="0"/>
                <a:cs typeface="Arial" panose="020B0604020202020204" pitchFamily="34" charset="0"/>
              </a:rPr>
              <a:t>implies that the box and whisker plot is </a:t>
            </a:r>
            <a:r>
              <a:rPr lang="en-ZA" sz="2400" b="1" dirty="0">
                <a:latin typeface="Arial" panose="020B0604020202020204" pitchFamily="34" charset="0"/>
                <a:cs typeface="Arial" panose="020B0604020202020204" pitchFamily="34" charset="0"/>
              </a:rPr>
              <a:t>skewed to the left</a:t>
            </a:r>
            <a:r>
              <a:rPr lang="en-ZA" sz="2400" dirty="0">
                <a:latin typeface="Arial" panose="020B0604020202020204" pitchFamily="34" charset="0"/>
                <a:cs typeface="Arial" panose="020B0604020202020204" pitchFamily="34" charset="0"/>
              </a:rPr>
              <a:t>, that is, </a:t>
            </a:r>
            <a:r>
              <a:rPr lang="en-ZA" sz="2400" b="1" dirty="0">
                <a:latin typeface="Arial" panose="020B0604020202020204" pitchFamily="34" charset="0"/>
                <a:cs typeface="Arial" panose="020B0604020202020204" pitchFamily="34" charset="0"/>
              </a:rPr>
              <a:t>negatively skewed</a:t>
            </a:r>
            <a:r>
              <a:rPr lang="en-ZA" sz="2400" dirty="0">
                <a:latin typeface="Arial" panose="020B0604020202020204" pitchFamily="34" charset="0"/>
                <a:cs typeface="Arial" panose="020B0604020202020204" pitchFamily="34" charset="0"/>
              </a:rPr>
              <a:t>. Negatively skewed implies that the mean is less than the median. </a:t>
            </a:r>
          </a:p>
          <a:p>
            <a:pPr>
              <a:lnSpc>
                <a:spcPct val="150000"/>
              </a:lnSpc>
            </a:pPr>
            <a:r>
              <a:rPr lang="en-ZA"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8982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FREQUENCY DISTRIBUTION TABLES</a:t>
            </a:r>
          </a:p>
          <a:p>
            <a:pPr>
              <a:lnSpc>
                <a:spcPct val="150000"/>
              </a:lnSpc>
            </a:pPr>
            <a:r>
              <a:rPr lang="en-ZA" sz="2400" dirty="0">
                <a:latin typeface="Arial" panose="020B0604020202020204" pitchFamily="34" charset="0"/>
                <a:cs typeface="Arial" panose="020B0604020202020204" pitchFamily="34" charset="0"/>
              </a:rPr>
              <a:t>A frequency table is the figure that represents the number of times a specific incident occurred. We can use the frequency table to organise raw data. To organize raw data you count the number of times an observation occurs. It can be used for both discrete and continuous data. </a:t>
            </a:r>
          </a:p>
          <a:p>
            <a:pPr>
              <a:lnSpc>
                <a:spcPct val="150000"/>
              </a:lnSpc>
            </a:pPr>
            <a:r>
              <a:rPr lang="en-ZA"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06562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FINANCES OF SOCIAL CLUBS </a:t>
            </a:r>
          </a:p>
          <a:p>
            <a:pPr>
              <a:lnSpc>
                <a:spcPct val="150000"/>
              </a:lnSpc>
            </a:pPr>
            <a:r>
              <a:rPr lang="en-ZA" sz="2400" dirty="0">
                <a:latin typeface="Arial" panose="020B0604020202020204" pitchFamily="34" charset="0"/>
                <a:cs typeface="Arial" panose="020B0604020202020204" pitchFamily="34" charset="0"/>
              </a:rPr>
              <a:t>Social clubs are formed when a group of people who share a common interest get together to socialise or raise funds for specific causes. Social clubs are not focused on making a profit but to provide a service to the club members and society. Should a profit be generated, this is referred to as a surplus. Should there be a loss, this is referred to as a deficit.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5: Financial Mathematics</a:t>
            </a:r>
          </a:p>
        </p:txBody>
      </p:sp>
    </p:spTree>
    <p:extLst>
      <p:ext uri="{BB962C8B-B14F-4D97-AF65-F5344CB8AC3E}">
        <p14:creationId xmlns:p14="http://schemas.microsoft.com/office/powerpoint/2010/main" val="3781925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5: Financial Mathematics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MANAGING THE FINANCES OF SOCIAL CLUBS </a:t>
            </a:r>
          </a:p>
          <a:p>
            <a:pPr>
              <a:lnSpc>
                <a:spcPct val="150000"/>
              </a:lnSpc>
            </a:pPr>
            <a:r>
              <a:rPr lang="en-ZA" sz="2400" dirty="0">
                <a:latin typeface="Arial" panose="020B0604020202020204" pitchFamily="34" charset="0"/>
                <a:cs typeface="Arial" panose="020B0604020202020204" pitchFamily="34" charset="0"/>
              </a:rPr>
              <a:t>To sustain a social club there are various methods of financing, such as: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Membership fees,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Donations,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Sponsorships and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Function fees.</a:t>
            </a:r>
          </a:p>
          <a:p>
            <a:pPr>
              <a:lnSpc>
                <a:spcPct val="150000"/>
              </a:lnSpc>
            </a:pPr>
            <a:r>
              <a:rPr lang="en-ZA" sz="2400" dirty="0">
                <a:latin typeface="Arial" panose="020B0604020202020204" pitchFamily="34" charset="0"/>
                <a:cs typeface="Arial" panose="020B0604020202020204" pitchFamily="34" charset="0"/>
              </a:rPr>
              <a:t>Usually a treasurer is selected to oversee the finances of the club. </a:t>
            </a:r>
          </a:p>
        </p:txBody>
      </p:sp>
    </p:spTree>
    <p:extLst>
      <p:ext uri="{BB962C8B-B14F-4D97-AF65-F5344CB8AC3E}">
        <p14:creationId xmlns:p14="http://schemas.microsoft.com/office/powerpoint/2010/main" val="4116550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5: Financial Mathematics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86232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SIMPLE AND COMPOUND INTEREST MODELS</a:t>
                </a:r>
              </a:p>
              <a:p>
                <a:pPr>
                  <a:lnSpc>
                    <a:spcPct val="150000"/>
                  </a:lnSpc>
                </a:pPr>
                <a:r>
                  <a:rPr lang="en-ZA" sz="2400" dirty="0">
                    <a:latin typeface="Arial" panose="020B0604020202020204" pitchFamily="34" charset="0"/>
                    <a:cs typeface="Arial" panose="020B0604020202020204" pitchFamily="34" charset="0"/>
                  </a:rPr>
                  <a:t>The simple interest model is:</a:t>
                </a:r>
              </a:p>
              <a:p>
                <a:pPr>
                  <a:lnSpc>
                    <a:spcPct val="150000"/>
                  </a:lnSpc>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cs typeface="Arial" panose="020B0604020202020204" pitchFamily="34" charset="0"/>
                        </a:rPr>
                        <m:t>𝐴</m:t>
                      </m:r>
                      <m:r>
                        <a:rPr lang="en-GB" sz="2400" i="1">
                          <a:latin typeface="Cambria Math" panose="02040503050406030204" pitchFamily="18" charset="0"/>
                          <a:cs typeface="Arial" panose="020B0604020202020204" pitchFamily="34" charset="0"/>
                        </a:rPr>
                        <m:t>=</m:t>
                      </m:r>
                      <m:r>
                        <a:rPr lang="en-GB" sz="2400" i="1">
                          <a:latin typeface="Cambria Math" panose="02040503050406030204" pitchFamily="18" charset="0"/>
                          <a:cs typeface="Arial" panose="020B0604020202020204" pitchFamily="34" charset="0"/>
                        </a:rPr>
                        <m:t>𝑃</m:t>
                      </m:r>
                      <m:r>
                        <a:rPr lang="en-GB" sz="2400" i="1">
                          <a:latin typeface="Cambria Math" panose="02040503050406030204" pitchFamily="18" charset="0"/>
                          <a:cs typeface="Arial" panose="020B0604020202020204" pitchFamily="34" charset="0"/>
                        </a:rPr>
                        <m:t>(1+</m:t>
                      </m:r>
                      <m:r>
                        <a:rPr lang="en-GB" sz="2400" i="1">
                          <a:latin typeface="Cambria Math" panose="02040503050406030204" pitchFamily="18" charset="0"/>
                          <a:cs typeface="Arial" panose="020B0604020202020204" pitchFamily="34" charset="0"/>
                        </a:rPr>
                        <m:t>𝑖</m:t>
                      </m:r>
                      <m:r>
                        <a:rPr lang="en-GB" sz="2400" i="1">
                          <a:latin typeface="Cambria Math" panose="02040503050406030204" pitchFamily="18" charset="0"/>
                          <a:cs typeface="Arial" panose="020B0604020202020204" pitchFamily="34" charset="0"/>
                        </a:rPr>
                        <m:t>.</m:t>
                      </m:r>
                      <m:r>
                        <a:rPr lang="en-GB" sz="2400" i="1">
                          <a:latin typeface="Cambria Math" panose="02040503050406030204" pitchFamily="18" charset="0"/>
                          <a:cs typeface="Arial" panose="020B0604020202020204" pitchFamily="34" charset="0"/>
                        </a:rPr>
                        <m:t>𝑛</m:t>
                      </m:r>
                      <m:r>
                        <a:rPr lang="en-GB" sz="2400" i="1">
                          <a:latin typeface="Cambria Math" panose="02040503050406030204" pitchFamily="18" charset="0"/>
                          <a:cs typeface="Arial" panose="020B0604020202020204" pitchFamily="34" charset="0"/>
                        </a:rPr>
                        <m:t>)</m:t>
                      </m:r>
                    </m:oMath>
                  </m:oMathPara>
                </a14:m>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 compound interest model is:</a:t>
                </a:r>
              </a:p>
              <a:p>
                <a:pPr>
                  <a:lnSpc>
                    <a:spcPct val="150000"/>
                  </a:lnSpc>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cs typeface="Arial" panose="020B0604020202020204" pitchFamily="34" charset="0"/>
                        </a:rPr>
                        <m:t>𝐴</m:t>
                      </m:r>
                      <m:r>
                        <a:rPr lang="en-GB" sz="2400" i="1">
                          <a:latin typeface="Cambria Math" panose="02040503050406030204" pitchFamily="18" charset="0"/>
                          <a:cs typeface="Arial" panose="020B0604020202020204" pitchFamily="34" charset="0"/>
                        </a:rPr>
                        <m:t>=</m:t>
                      </m:r>
                      <m:r>
                        <a:rPr lang="en-GB" sz="2400" i="1">
                          <a:latin typeface="Cambria Math" panose="02040503050406030204" pitchFamily="18" charset="0"/>
                          <a:cs typeface="Arial" panose="020B0604020202020204" pitchFamily="34" charset="0"/>
                        </a:rPr>
                        <m:t>𝑃</m:t>
                      </m:r>
                      <m:sSup>
                        <m:sSupPr>
                          <m:ctrlPr>
                            <a:rPr lang="en-GB" sz="2400" i="1">
                              <a:latin typeface="Cambria Math" panose="02040503050406030204" pitchFamily="18" charset="0"/>
                              <a:cs typeface="Arial" panose="020B0604020202020204" pitchFamily="34" charset="0"/>
                            </a:rPr>
                          </m:ctrlPr>
                        </m:sSupPr>
                        <m:e>
                          <m:d>
                            <m:dPr>
                              <m:ctrlPr>
                                <a:rPr lang="en-GB" sz="2400" i="1">
                                  <a:latin typeface="Cambria Math" panose="02040503050406030204" pitchFamily="18" charset="0"/>
                                  <a:cs typeface="Arial" panose="020B0604020202020204" pitchFamily="34" charset="0"/>
                                </a:rPr>
                              </m:ctrlPr>
                            </m:dPr>
                            <m:e>
                              <m:r>
                                <a:rPr lang="en-GB" sz="2400" i="1">
                                  <a:latin typeface="Cambria Math" panose="02040503050406030204" pitchFamily="18" charset="0"/>
                                  <a:cs typeface="Arial" panose="020B0604020202020204" pitchFamily="34" charset="0"/>
                                </a:rPr>
                                <m:t>1+</m:t>
                              </m:r>
                              <m:r>
                                <a:rPr lang="en-GB" sz="2400" i="1">
                                  <a:latin typeface="Cambria Math" panose="02040503050406030204" pitchFamily="18" charset="0"/>
                                  <a:cs typeface="Arial" panose="020B0604020202020204" pitchFamily="34" charset="0"/>
                                </a:rPr>
                                <m:t>𝑖</m:t>
                              </m:r>
                            </m:e>
                          </m:d>
                        </m:e>
                        <m:sup>
                          <m:r>
                            <a:rPr lang="en-GB" sz="2400" i="1">
                              <a:latin typeface="Cambria Math" panose="02040503050406030204" pitchFamily="18" charset="0"/>
                              <a:cs typeface="Arial" panose="020B0604020202020204" pitchFamily="34" charset="0"/>
                            </a:rPr>
                            <m:t>𝑛</m:t>
                          </m:r>
                        </m:sup>
                      </m:sSup>
                    </m:oMath>
                  </m:oMathPara>
                </a14:m>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862322"/>
              </a:xfrm>
              <a:prstGeom prst="rect">
                <a:avLst/>
              </a:prstGeom>
              <a:blipFill>
                <a:blip r:embed="rId3"/>
                <a:stretch>
                  <a:fillRect l="-958"/>
                </a:stretch>
              </a:blipFill>
            </p:spPr>
            <p:txBody>
              <a:bodyPr/>
              <a:lstStyle/>
              <a:p>
                <a:r>
                  <a:rPr lang="en-GB">
                    <a:noFill/>
                  </a:rPr>
                  <a:t> </a:t>
                </a:r>
              </a:p>
            </p:txBody>
          </p:sp>
        </mc:Fallback>
      </mc:AlternateContent>
    </p:spTree>
    <p:extLst>
      <p:ext uri="{BB962C8B-B14F-4D97-AF65-F5344CB8AC3E}">
        <p14:creationId xmlns:p14="http://schemas.microsoft.com/office/powerpoint/2010/main" val="168949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Complex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PERFORM OPERATIONS ON COMPLEX NUMBERS</a:t>
            </a:r>
          </a:p>
          <a:p>
            <a:pPr>
              <a:lnSpc>
                <a:spcPct val="150000"/>
              </a:lnSpc>
            </a:pPr>
            <a:r>
              <a:rPr lang="en-ZA" sz="2400" dirty="0">
                <a:latin typeface="Arial" panose="020B0604020202020204" pitchFamily="34" charset="0"/>
                <a:cs typeface="Arial" panose="020B0604020202020204" pitchFamily="34" charset="0"/>
              </a:rPr>
              <a:t>Complex numbers can be represented in the complex plane in the same way that integers are represented on a number line and coordinates on a Cartesian plane. An Argand diagram is a graphical representation of complex numbers.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x-axis is used to plot the real part of the complex number.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y-axis is used to plot the imaginary part of the complex number.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67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Complex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POLAR FORMS OF COMPLEX NUMBERS</a:t>
            </a:r>
          </a:p>
          <a:p>
            <a:pPr>
              <a:lnSpc>
                <a:spcPct val="150000"/>
              </a:lnSpc>
            </a:pPr>
            <a:r>
              <a:rPr lang="en-ZA" sz="2400" dirty="0">
                <a:latin typeface="Arial" panose="020B0604020202020204" pitchFamily="34" charset="0"/>
                <a:cs typeface="Arial" panose="020B0604020202020204" pitchFamily="34" charset="0"/>
              </a:rPr>
              <a:t>We can think of complex numbers as vectors. A vector is something than can be defined by two quantities, namely size and direction. </a:t>
            </a:r>
          </a:p>
          <a:p>
            <a:pPr>
              <a:lnSpc>
                <a:spcPct val="150000"/>
              </a:lnSpc>
            </a:pPr>
            <a:r>
              <a:rPr lang="en-ZA" sz="2400" dirty="0">
                <a:latin typeface="Arial" panose="020B0604020202020204" pitchFamily="34" charset="0"/>
                <a:cs typeface="Arial" panose="020B0604020202020204" pitchFamily="34" charset="0"/>
              </a:rPr>
              <a:t>The polar form is also called modulus-amplitude, modulus-argument or trigonometric form of a complex number. When we write a complex number as a polar form, it can be written in terms of distance or direction. </a:t>
            </a:r>
          </a:p>
        </p:txBody>
      </p:sp>
    </p:spTree>
    <p:extLst>
      <p:ext uri="{BB962C8B-B14F-4D97-AF65-F5344CB8AC3E}">
        <p14:creationId xmlns:p14="http://schemas.microsoft.com/office/powerpoint/2010/main" val="248049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Complex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PERFORMING OPERATIONS ON COMPLEX NUMBERS</a:t>
            </a:r>
          </a:p>
          <a:p>
            <a:pPr>
              <a:lnSpc>
                <a:spcPct val="150000"/>
              </a:lnSpc>
            </a:pPr>
            <a:r>
              <a:rPr lang="en-ZA" sz="2400" dirty="0">
                <a:latin typeface="Arial" panose="020B0604020202020204" pitchFamily="34" charset="0"/>
                <a:cs typeface="Arial" panose="020B0604020202020204" pitchFamily="34" charset="0"/>
              </a:rPr>
              <a:t>When we add or subtract terms in algebra, we add or subtract like terms. The same rule applies when we add or subtract complex numbers. The real components and imaginary components are added or subtracted separately. Each part of the first complex number gets multiplied by each part of the second complex number, therefore we use FOIL.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296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64319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SKETCH GRAPHS</a:t>
                </a:r>
              </a:p>
              <a:p>
                <a:pPr>
                  <a:lnSpc>
                    <a:spcPct val="150000"/>
                  </a:lnSpc>
                </a:pPr>
                <a:r>
                  <a:rPr lang="en-GB" sz="2400" dirty="0">
                    <a:latin typeface="Arial" panose="020B0604020202020204" pitchFamily="34" charset="0"/>
                    <a:cs typeface="Arial" panose="020B0604020202020204" pitchFamily="34" charset="0"/>
                  </a:rPr>
                  <a:t>The following types of graphs can be sketched when the variables are given quantities: </a:t>
                </a:r>
                <a:endParaRPr lang="en-GB" sz="2400" i="1" dirty="0">
                  <a:latin typeface="Cambria Math" panose="02040503050406030204" pitchFamily="18" charset="0"/>
                  <a:cs typeface="Arial" panose="020B0604020202020204" pitchFamily="34" charset="0"/>
                </a:endParaRPr>
              </a:p>
              <a:p>
                <a:pPr>
                  <a:lnSpc>
                    <a:spcPct val="150000"/>
                  </a:lnSpc>
                </a:pP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r>
                      <a:rPr lang="en-ZA" sz="2400" i="1" dirty="0" err="1">
                        <a:latin typeface="Cambria Math" panose="02040503050406030204" pitchFamily="18" charset="0"/>
                        <a:cs typeface="Arial" panose="020B0604020202020204" pitchFamily="34" charset="0"/>
                      </a:rPr>
                      <m:t>𝑎𝑥</m:t>
                    </m:r>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straight line graph</a:t>
                </a:r>
                <a:br>
                  <a:rPr lang="en-ZA" sz="2400" dirty="0">
                    <a:latin typeface="Arial" panose="020B0604020202020204" pitchFamily="34" charset="0"/>
                    <a:cs typeface="Arial" panose="020B0604020202020204" pitchFamily="34" charset="0"/>
                  </a:rPr>
                </a:b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r>
                      <a:rPr lang="en-ZA" sz="2400" i="1" dirty="0" err="1">
                        <a:latin typeface="Cambria Math" panose="02040503050406030204" pitchFamily="18" charset="0"/>
                        <a:cs typeface="Arial" panose="020B0604020202020204" pitchFamily="34" charset="0"/>
                      </a:rPr>
                      <m:t>𝑎</m:t>
                    </m:r>
                    <m:sSup>
                      <m:sSupPr>
                        <m:ctrlPr>
                          <a:rPr lang="en-GB" sz="2400" i="1" dirty="0">
                            <a:latin typeface="Cambria Math" panose="02040503050406030204" pitchFamily="18" charset="0"/>
                            <a:cs typeface="Arial" panose="020B0604020202020204" pitchFamily="34" charset="0"/>
                          </a:rPr>
                        </m:ctrlPr>
                      </m:sSupPr>
                      <m:e>
                        <m:r>
                          <a:rPr lang="en-ZA" sz="2400" i="1" dirty="0" err="1">
                            <a:latin typeface="Cambria Math" panose="02040503050406030204" pitchFamily="18" charset="0"/>
                            <a:cs typeface="Arial" panose="020B0604020202020204" pitchFamily="34" charset="0"/>
                          </a:rPr>
                          <m:t>𝑥</m:t>
                        </m:r>
                      </m:e>
                      <m:sup>
                        <m:r>
                          <a:rPr lang="en-GB"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parabola</a:t>
                </a:r>
              </a:p>
              <a:p>
                <a:pPr>
                  <a:lnSpc>
                    <a:spcPct val="150000"/>
                  </a:lnSpc>
                </a:pP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f>
                      <m:fPr>
                        <m:ctrlPr>
                          <a:rPr lang="en-GB" sz="2400" i="1" dirty="0">
                            <a:latin typeface="Cambria Math" panose="02040503050406030204" pitchFamily="18" charset="0"/>
                            <a:cs typeface="Arial" panose="020B0604020202020204" pitchFamily="34" charset="0"/>
                          </a:rPr>
                        </m:ctrlPr>
                      </m:fPr>
                      <m:num>
                        <m:r>
                          <a:rPr lang="en-ZA" sz="2400" i="1" dirty="0" err="1">
                            <a:latin typeface="Cambria Math" panose="02040503050406030204" pitchFamily="18" charset="0"/>
                            <a:cs typeface="Arial" panose="020B0604020202020204" pitchFamily="34" charset="0"/>
                          </a:rPr>
                          <m:t>𝑎</m:t>
                        </m:r>
                      </m:num>
                      <m:den>
                        <m:r>
                          <a:rPr lang="en-ZA" sz="2400" i="1" dirty="0" err="1">
                            <a:latin typeface="Cambria Math" panose="02040503050406030204" pitchFamily="18" charset="0"/>
                            <a:cs typeface="Arial" panose="020B0604020202020204" pitchFamily="34" charset="0"/>
                          </a:rPr>
                          <m:t>𝑥</m:t>
                        </m:r>
                      </m:den>
                    </m:f>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rectangular hyperbola</a:t>
                </a:r>
              </a:p>
              <a:p>
                <a:pPr>
                  <a:lnSpc>
                    <a:spcPct val="150000"/>
                  </a:lnSpc>
                </a:pP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r>
                      <a:rPr lang="en-ZA" sz="2400" i="1" dirty="0" err="1">
                        <a:latin typeface="Cambria Math" panose="02040503050406030204" pitchFamily="18" charset="0"/>
                        <a:cs typeface="Arial" panose="020B0604020202020204" pitchFamily="34" charset="0"/>
                      </a:rPr>
                      <m:t>𝑎</m:t>
                    </m:r>
                    <m:sSup>
                      <m:sSupPr>
                        <m:ctrlPr>
                          <a:rPr lang="en-GB" sz="2400" i="1" dirty="0">
                            <a:latin typeface="Cambria Math" panose="02040503050406030204" pitchFamily="18" charset="0"/>
                            <a:cs typeface="Arial" panose="020B0604020202020204" pitchFamily="34" charset="0"/>
                          </a:rPr>
                        </m:ctrlPr>
                      </m:sSupPr>
                      <m:e>
                        <m:r>
                          <a:rPr lang="en-GB" sz="2400" i="1" dirty="0">
                            <a:latin typeface="Cambria Math" panose="02040503050406030204" pitchFamily="18" charset="0"/>
                            <a:cs typeface="Arial" panose="020B0604020202020204" pitchFamily="34" charset="0"/>
                          </a:rPr>
                          <m:t>𝑏</m:t>
                        </m:r>
                      </m:e>
                      <m:sup>
                        <m:r>
                          <a:rPr lang="en-GB" sz="2400" i="1" dirty="0">
                            <a:latin typeface="Cambria Math" panose="02040503050406030204" pitchFamily="18" charset="0"/>
                            <a:cs typeface="Arial" panose="020B0604020202020204" pitchFamily="34" charset="0"/>
                          </a:rPr>
                          <m:t>𝑥</m:t>
                        </m:r>
                      </m:sup>
                    </m:sSup>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exponential graph</a:t>
                </a:r>
              </a:p>
              <a:p>
                <a:pPr>
                  <a:lnSpc>
                    <a:spcPct val="150000"/>
                  </a:lnSpc>
                </a:pPr>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643194"/>
              </a:xfrm>
              <a:prstGeom prst="rect">
                <a:avLst/>
              </a:prstGeom>
              <a:blipFill>
                <a:blip r:embed="rId3"/>
                <a:stretch>
                  <a:fillRect l="-958" r="-120"/>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2: Functions and Algebra</a:t>
            </a:r>
          </a:p>
        </p:txBody>
      </p:sp>
    </p:spTree>
    <p:extLst>
      <p:ext uri="{BB962C8B-B14F-4D97-AF65-F5344CB8AC3E}">
        <p14:creationId xmlns:p14="http://schemas.microsoft.com/office/powerpoint/2010/main" val="137139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78565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MANIPULATE AND SIMPLIFY ALGEBRAIC EXPRESSIONS</a:t>
            </a:r>
          </a:p>
          <a:p>
            <a:pPr>
              <a:lnSpc>
                <a:spcPct val="150000"/>
              </a:lnSpc>
            </a:pPr>
            <a:r>
              <a:rPr lang="en-ZA" sz="2400" dirty="0">
                <a:latin typeface="Arial" panose="020B0604020202020204" pitchFamily="34" charset="0"/>
                <a:cs typeface="Arial" panose="020B0604020202020204" pitchFamily="34" charset="0"/>
              </a:rPr>
              <a:t>Multiplying/dividing with binomial and trinomial denominators: </a:t>
            </a:r>
          </a:p>
          <a:p>
            <a:pPr marL="457200" indent="-457200">
              <a:buFont typeface="+mj-lt"/>
              <a:buAutoNum type="arabicPeriod"/>
            </a:pPr>
            <a:r>
              <a:rPr lang="en-ZA" sz="2400" dirty="0">
                <a:latin typeface="Arial" panose="020B0604020202020204" pitchFamily="34" charset="0"/>
                <a:cs typeface="Arial" panose="020B0604020202020204" pitchFamily="34" charset="0"/>
              </a:rPr>
              <a:t>Factorise the numerator and the denominator where necessary. </a:t>
            </a:r>
          </a:p>
          <a:p>
            <a:pPr marL="457200" indent="-457200">
              <a:buFont typeface="+mj-lt"/>
              <a:buAutoNum type="arabicPeriod"/>
            </a:pPr>
            <a:r>
              <a:rPr lang="en-ZA" sz="2400" dirty="0">
                <a:latin typeface="Arial" panose="020B0604020202020204" pitchFamily="34" charset="0"/>
                <a:cs typeface="Arial" panose="020B0604020202020204" pitchFamily="34" charset="0"/>
              </a:rPr>
              <a:t>Cancel/divide any factor in the numerator by an identical factor in the denominator. </a:t>
            </a:r>
          </a:p>
          <a:p>
            <a:pPr marL="457200" indent="-457200">
              <a:buFont typeface="+mj-lt"/>
              <a:buAutoNum type="arabicPeriod"/>
            </a:pPr>
            <a:r>
              <a:rPr lang="en-ZA" sz="2400" dirty="0">
                <a:latin typeface="Arial" panose="020B0604020202020204" pitchFamily="34" charset="0"/>
                <a:cs typeface="Arial" panose="020B0604020202020204" pitchFamily="34" charset="0"/>
              </a:rPr>
              <a:t>Cancel/divide any factor in the numerator by an identical factor in the denominator of the other fraction. </a:t>
            </a:r>
          </a:p>
          <a:p>
            <a:pPr marL="457200" indent="-457200">
              <a:buFont typeface="+mj-lt"/>
              <a:buAutoNum type="arabicPeriod"/>
            </a:pPr>
            <a:r>
              <a:rPr lang="en-ZA" sz="2400" dirty="0">
                <a:latin typeface="Arial" panose="020B0604020202020204" pitchFamily="34" charset="0"/>
                <a:cs typeface="Arial" panose="020B0604020202020204" pitchFamily="34" charset="0"/>
              </a:rPr>
              <a:t>Simplify by multiplying the remaining numerators with each other. </a:t>
            </a:r>
          </a:p>
          <a:p>
            <a:pPr marL="457200" indent="-457200">
              <a:buFont typeface="+mj-lt"/>
              <a:buAutoNum type="arabicPeriod"/>
            </a:pPr>
            <a:r>
              <a:rPr lang="en-ZA" sz="2400" dirty="0">
                <a:latin typeface="Arial" panose="020B0604020202020204" pitchFamily="34" charset="0"/>
                <a:cs typeface="Arial" panose="020B0604020202020204" pitchFamily="34" charset="0"/>
              </a:rPr>
              <a:t>Simplify by multiplying the remaining denominators with each other.</a:t>
            </a:r>
          </a:p>
        </p:txBody>
      </p:sp>
    </p:spTree>
    <p:extLst>
      <p:ext uri="{BB962C8B-B14F-4D97-AF65-F5344CB8AC3E}">
        <p14:creationId xmlns:p14="http://schemas.microsoft.com/office/powerpoint/2010/main" val="382267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23165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MANIPULATE AND SIMPLIFY ALGEBRAIC EXPRESSIONS (CONT)</a:t>
            </a:r>
          </a:p>
          <a:p>
            <a:pPr>
              <a:lnSpc>
                <a:spcPct val="150000"/>
              </a:lnSpc>
            </a:pPr>
            <a:r>
              <a:rPr lang="en-ZA" sz="2400" dirty="0">
                <a:latin typeface="Arial" panose="020B0604020202020204" pitchFamily="34" charset="0"/>
                <a:cs typeface="Arial" panose="020B0604020202020204" pitchFamily="34" charset="0"/>
              </a:rPr>
              <a:t>Adding or subtracting algebraic fractions with binomial and trinomial denominators: </a:t>
            </a:r>
          </a:p>
          <a:p>
            <a:pPr marL="457200" indent="-457200">
              <a:buFont typeface="+mj-lt"/>
              <a:buAutoNum type="arabicPeriod"/>
            </a:pPr>
            <a:r>
              <a:rPr lang="en-ZA" sz="2400" dirty="0">
                <a:latin typeface="Arial" panose="020B0604020202020204" pitchFamily="34" charset="0"/>
                <a:cs typeface="Arial" panose="020B0604020202020204" pitchFamily="34" charset="0"/>
              </a:rPr>
              <a:t>Factorise the denominators where necessary. </a:t>
            </a:r>
          </a:p>
          <a:p>
            <a:pPr marL="457200" indent="-457200">
              <a:buFont typeface="+mj-lt"/>
              <a:buAutoNum type="arabicPeriod"/>
            </a:pPr>
            <a:r>
              <a:rPr lang="en-ZA" sz="2400" dirty="0">
                <a:latin typeface="Arial" panose="020B0604020202020204" pitchFamily="34" charset="0"/>
                <a:cs typeface="Arial" panose="020B0604020202020204" pitchFamily="34" charset="0"/>
              </a:rPr>
              <a:t>Determine the LCM of the denominators. </a:t>
            </a:r>
          </a:p>
          <a:p>
            <a:pPr marL="457200" indent="-457200">
              <a:buFont typeface="+mj-lt"/>
              <a:buAutoNum type="arabicPeriod"/>
            </a:pPr>
            <a:r>
              <a:rPr lang="en-ZA" sz="2400" dirty="0">
                <a:latin typeface="Arial" panose="020B0604020202020204" pitchFamily="34" charset="0"/>
                <a:cs typeface="Arial" panose="020B0604020202020204" pitchFamily="34" charset="0"/>
              </a:rPr>
              <a:t>Write all the fractions as one fraction with the same denominator. </a:t>
            </a:r>
          </a:p>
          <a:p>
            <a:pPr marL="457200" indent="-457200">
              <a:buFont typeface="+mj-lt"/>
              <a:buAutoNum type="arabicPeriod"/>
            </a:pPr>
            <a:r>
              <a:rPr lang="en-ZA" sz="2400" dirty="0">
                <a:latin typeface="Arial" panose="020B0604020202020204" pitchFamily="34" charset="0"/>
                <a:cs typeface="Arial" panose="020B0604020202020204" pitchFamily="34" charset="0"/>
              </a:rPr>
              <a:t>Simplify the numerator. </a:t>
            </a:r>
          </a:p>
        </p:txBody>
      </p:sp>
    </p:spTree>
    <p:extLst>
      <p:ext uri="{BB962C8B-B14F-4D97-AF65-F5344CB8AC3E}">
        <p14:creationId xmlns:p14="http://schemas.microsoft.com/office/powerpoint/2010/main" val="2433865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SOLVE ALGEBRAIC EQUATIONS AND INEQUALITIES</a:t>
                </a:r>
              </a:p>
              <a:p>
                <a:pPr>
                  <a:lnSpc>
                    <a:spcPct val="150000"/>
                  </a:lnSpc>
                </a:pPr>
                <a:r>
                  <a:rPr lang="en-ZA" sz="2400" dirty="0">
                    <a:latin typeface="Arial" panose="020B0604020202020204" pitchFamily="34" charset="0"/>
                    <a:cs typeface="Arial" panose="020B0604020202020204" pitchFamily="34" charset="0"/>
                  </a:rPr>
                  <a:t>For quadratic equations: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To get rid of fractions: Multiply by the LCM (denominators </a:t>
                </a:r>
                <a14:m>
                  <m:oMath xmlns:m="http://schemas.openxmlformats.org/officeDocument/2006/math">
                    <m:r>
                      <a:rPr lang="en-ZA"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ZA" sz="2400" dirty="0">
                    <a:latin typeface="Arial" panose="020B0604020202020204" pitchFamily="34" charset="0"/>
                    <a:cs typeface="Arial" panose="020B0604020202020204" pitchFamily="34" charset="0"/>
                  </a:rPr>
                  <a:t>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perfect square form of a quadratic expression is: </a:t>
                </a:r>
                <a14:m>
                  <m:oMath xmlns:m="http://schemas.openxmlformats.org/officeDocument/2006/math">
                    <m:r>
                      <a:rPr lang="en-ZA" sz="2400" i="1" dirty="0" smtClean="0">
                        <a:latin typeface="Cambria Math" panose="02040503050406030204" pitchFamily="18" charset="0"/>
                        <a:cs typeface="Arial" panose="020B0604020202020204" pitchFamily="34" charset="0"/>
                      </a:rPr>
                      <m:t>𝑎</m:t>
                    </m:r>
                    <m:sSup>
                      <m:sSupPr>
                        <m:ctrlPr>
                          <a:rPr lang="en-GB" sz="2400" b="0" i="1" dirty="0" smtClean="0">
                            <a:latin typeface="Cambria Math" panose="02040503050406030204" pitchFamily="18" charset="0"/>
                            <a:cs typeface="Arial" panose="020B0604020202020204" pitchFamily="34" charset="0"/>
                          </a:rPr>
                        </m:ctrlPr>
                      </m:sSupPr>
                      <m:e>
                        <m:d>
                          <m:dPr>
                            <m:ctrlPr>
                              <a:rPr lang="en-ZA" sz="2400" i="1" dirty="0" smtClean="0">
                                <a:latin typeface="Cambria Math" panose="02040503050406030204" pitchFamily="18" charset="0"/>
                                <a:cs typeface="Arial" panose="020B0604020202020204" pitchFamily="34" charset="0"/>
                              </a:rPr>
                            </m:ctrlPr>
                          </m:dPr>
                          <m:e>
                            <m:r>
                              <a:rPr lang="en-ZA" sz="2400" i="1" dirty="0" smtClean="0">
                                <a:latin typeface="Cambria Math" panose="02040503050406030204" pitchFamily="18" charset="0"/>
                                <a:cs typeface="Arial" panose="020B0604020202020204" pitchFamily="34" charset="0"/>
                              </a:rPr>
                              <m:t>𝑥</m:t>
                            </m:r>
                            <m:r>
                              <a:rPr lang="en-ZA" sz="2400" i="1" dirty="0" smtClean="0">
                                <a:latin typeface="Cambria Math" panose="02040503050406030204" pitchFamily="18" charset="0"/>
                                <a:cs typeface="Arial" panose="020B0604020202020204" pitchFamily="34" charset="0"/>
                              </a:rPr>
                              <m:t> ± </m:t>
                            </m:r>
                            <m:r>
                              <a:rPr lang="en-ZA" sz="2400" i="1" dirty="0" smtClean="0">
                                <a:latin typeface="Cambria Math" panose="02040503050406030204" pitchFamily="18" charset="0"/>
                                <a:cs typeface="Arial" panose="020B0604020202020204" pitchFamily="34" charset="0"/>
                              </a:rPr>
                              <m:t>𝑝</m:t>
                            </m:r>
                          </m:e>
                        </m:d>
                      </m:e>
                      <m:sup>
                        <m:r>
                          <a:rPr lang="en-GB" sz="2400" b="0" i="1" dirty="0" smtClean="0">
                            <a:latin typeface="Cambria Math" panose="02040503050406030204" pitchFamily="18" charset="0"/>
                            <a:cs typeface="Arial" panose="020B0604020202020204" pitchFamily="34" charset="0"/>
                          </a:rPr>
                          <m:t>2</m:t>
                        </m:r>
                      </m:sup>
                    </m:sSup>
                    <m:r>
                      <a:rPr lang="en-ZA" sz="2400" i="1" dirty="0" smtClean="0">
                        <a:latin typeface="Cambria Math" panose="02040503050406030204" pitchFamily="18" charset="0"/>
                        <a:cs typeface="Arial" panose="020B0604020202020204" pitchFamily="34" charset="0"/>
                      </a:rPr>
                      <m:t> </m:t>
                    </m:r>
                    <m:r>
                      <a:rPr lang="en-ZA" sz="2400" i="1" dirty="0" smtClean="0">
                        <a:latin typeface="Cambria Math" panose="02040503050406030204" pitchFamily="18" charset="0"/>
                        <a:ea typeface="Cambria Math" panose="02040503050406030204" pitchFamily="18" charset="0"/>
                        <a:cs typeface="Arial" panose="020B0604020202020204" pitchFamily="34" charset="0"/>
                      </a:rPr>
                      <m:t>±</m:t>
                    </m:r>
                    <m:r>
                      <a:rPr lang="en-ZA" sz="2400" i="1" dirty="0" smtClean="0">
                        <a:latin typeface="Cambria Math" panose="02040503050406030204" pitchFamily="18" charset="0"/>
                        <a:cs typeface="Arial" panose="020B0604020202020204" pitchFamily="34" charset="0"/>
                      </a:rPr>
                      <m:t> </m:t>
                    </m:r>
                    <m:r>
                      <a:rPr lang="en-ZA" sz="2400" i="1" dirty="0" smtClean="0">
                        <a:latin typeface="Cambria Math" panose="02040503050406030204" pitchFamily="18" charset="0"/>
                        <a:cs typeface="Arial" panose="020B0604020202020204" pitchFamily="34" charset="0"/>
                      </a:rPr>
                      <m:t>𝑞</m:t>
                    </m:r>
                    <m:r>
                      <a:rPr lang="en-ZA" sz="2400" i="1" dirty="0" smtClean="0">
                        <a:latin typeface="Cambria Math" panose="02040503050406030204" pitchFamily="18" charset="0"/>
                        <a:cs typeface="Arial" panose="020B0604020202020204" pitchFamily="34" charset="0"/>
                      </a:rPr>
                      <m:t> </m:t>
                    </m:r>
                  </m:oMath>
                </a14:m>
                <a:endParaRPr lang="en-GB"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When solving simultaneous equations find: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t>
                </a:r>
                <a:r>
                  <a:rPr lang="en-ZA" sz="2400" i="1" dirty="0" err="1">
                    <a:latin typeface="Arial" panose="020B0604020202020204" pitchFamily="34" charset="0"/>
                    <a:cs typeface="Arial" panose="020B0604020202020204" pitchFamily="34" charset="0"/>
                  </a:rPr>
                  <a:t>x;y</a:t>
                </a:r>
                <a:r>
                  <a:rPr lang="en-ZA" sz="2400" dirty="0">
                    <a:latin typeface="Arial" panose="020B0604020202020204" pitchFamily="34" charset="0"/>
                    <a:cs typeface="Arial" panose="020B0604020202020204" pitchFamily="34" charset="0"/>
                  </a:rPr>
                  <a:t>) that will satisfy both the equations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points of intersection of two graphs.</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901837"/>
              </a:xfrm>
              <a:prstGeom prst="rect">
                <a:avLst/>
              </a:prstGeom>
              <a:blipFill>
                <a:blip r:embed="rId3"/>
                <a:stretch>
                  <a:fillRect l="-958" b="-2597"/>
                </a:stretch>
              </a:blipFill>
            </p:spPr>
            <p:txBody>
              <a:bodyPr/>
              <a:lstStyle/>
              <a:p>
                <a:r>
                  <a:rPr lang="en-GB">
                    <a:noFill/>
                  </a:rPr>
                  <a:t> </a:t>
                </a:r>
              </a:p>
            </p:txBody>
          </p:sp>
        </mc:Fallback>
      </mc:AlternateContent>
    </p:spTree>
    <p:extLst>
      <p:ext uri="{BB962C8B-B14F-4D97-AF65-F5344CB8AC3E}">
        <p14:creationId xmlns:p14="http://schemas.microsoft.com/office/powerpoint/2010/main" val="2263551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33204</TotalTime>
  <Words>1906</Words>
  <Application>Microsoft Office PowerPoint</Application>
  <PresentationFormat>Widescreen</PresentationFormat>
  <Paragraphs>143</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Gabrielle Jacobs</cp:lastModifiedBy>
  <cp:revision>240</cp:revision>
  <dcterms:created xsi:type="dcterms:W3CDTF">2018-09-18T08:47:31Z</dcterms:created>
  <dcterms:modified xsi:type="dcterms:W3CDTF">2021-08-26T06:37:16Z</dcterms:modified>
</cp:coreProperties>
</file>