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298" r:id="rId5"/>
    <p:sldId id="303" r:id="rId6"/>
    <p:sldId id="299" r:id="rId7"/>
    <p:sldId id="305" r:id="rId8"/>
    <p:sldId id="313" r:id="rId9"/>
    <p:sldId id="307" r:id="rId10"/>
    <p:sldId id="309" r:id="rId11"/>
    <p:sldId id="300" r:id="rId12"/>
    <p:sldId id="310" r:id="rId13"/>
    <p:sldId id="301" r:id="rId14"/>
    <p:sldId id="311" r:id="rId15"/>
    <p:sldId id="315" r:id="rId16"/>
    <p:sldId id="314" r:id="rId17"/>
    <p:sldId id="312" r:id="rId18"/>
    <p:sldId id="3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5"/>
    <p:restoredTop sz="94497"/>
  </p:normalViewPr>
  <p:slideViewPr>
    <p:cSldViewPr snapToGrid="0" snapToObjects="1">
      <p:cViewPr varScale="1">
        <p:scale>
          <a:sx n="81" d="100"/>
          <a:sy n="81" d="100"/>
        </p:scale>
        <p:origin x="566" y="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26/08/2021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26/08/2021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2B2869E5-A53D-E843-B1B5-65C8BA18E117}"/>
              </a:ext>
            </a:extLst>
          </p:cNvPr>
          <p:cNvPicPr>
            <a:picLocks noChangeAspect="1"/>
          </p:cNvPicPr>
          <p:nvPr/>
        </p:nvPicPr>
        <p:blipFill rotWithShape="1">
          <a:blip r:embed="rId2"/>
          <a:srcRect t="29724" b="29724"/>
          <a:stretch/>
        </p:blipFill>
        <p:spPr>
          <a:xfrm>
            <a:off x="-1021" y="0"/>
            <a:ext cx="1219199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a:solidFill>
                  <a:schemeClr val="bg1"/>
                </a:solidFill>
                <a:latin typeface="Brandon Grotesque Medium" panose="020B0603020203060202" pitchFamily="34" charset="77"/>
              </a:rPr>
              <a:t>Mathematical Literacy</a:t>
            </a:r>
            <a:endParaRPr lang="en-GB" sz="5400" b="1" dirty="0">
              <a:solidFill>
                <a:schemeClr val="bg1"/>
              </a:solidFill>
              <a:latin typeface="Brandon Grotesque Medium" panose="020B0603020203060202" pitchFamily="34" charset="77"/>
            </a:endParaRPr>
          </a:p>
          <a:p>
            <a:pPr algn="r"/>
            <a:r>
              <a:rPr lang="en-GB" sz="5400" b="1" dirty="0">
                <a:solidFill>
                  <a:schemeClr val="bg1"/>
                </a:solidFill>
                <a:latin typeface="Brandon Grotesque Medium" panose="020B0603020203060202" pitchFamily="34" charset="77"/>
              </a:rPr>
              <a:t>NCV3</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BANK INFORMATION IN THE WORKPLACE CONTEXT</a:t>
            </a:r>
          </a:p>
          <a:p>
            <a:pPr>
              <a:lnSpc>
                <a:spcPct val="150000"/>
              </a:lnSpc>
            </a:pPr>
            <a:r>
              <a:rPr lang="en-ZA" sz="2400" dirty="0">
                <a:latin typeface="Arial" panose="020B0604020202020204" pitchFamily="34" charset="0"/>
                <a:cs typeface="Arial" panose="020B0604020202020204" pitchFamily="34" charset="0"/>
              </a:rPr>
              <a:t>A bank account is a safe storage facility for the business’s income. Any cheque payments received have to pass through a bank account. The business may even earn interest on some bank accounts, meaning that the money can grow according to the interest rate of the specific bank. </a:t>
            </a:r>
          </a:p>
          <a:p>
            <a:pPr>
              <a:lnSpc>
                <a:spcPct val="150000"/>
              </a:lnSpc>
            </a:pPr>
            <a:r>
              <a:rPr lang="en-ZA" sz="2400" dirty="0">
                <a:latin typeface="Arial" panose="020B0604020202020204" pitchFamily="34" charset="0"/>
                <a:cs typeface="Arial" panose="020B0604020202020204" pitchFamily="34" charset="0"/>
              </a:rPr>
              <a:t>Bank account types include cheque accounts, savings accounts, savings, fixed deposit or call accounts, and credit card accounts.</a:t>
            </a:r>
          </a:p>
        </p:txBody>
      </p:sp>
    </p:spTree>
    <p:extLst>
      <p:ext uri="{BB962C8B-B14F-4D97-AF65-F5344CB8AC3E}">
        <p14:creationId xmlns:p14="http://schemas.microsoft.com/office/powerpoint/2010/main" val="138240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RELATIONSHIPS AND COMPLETE PATTERNS </a:t>
            </a:r>
          </a:p>
          <a:p>
            <a:pPr>
              <a:lnSpc>
                <a:spcPct val="150000"/>
              </a:lnSpc>
            </a:pPr>
            <a:r>
              <a:rPr lang="en-ZA" sz="2400" dirty="0">
                <a:latin typeface="Arial" panose="020B0604020202020204" pitchFamily="34" charset="0"/>
                <a:cs typeface="Arial" panose="020B0604020202020204" pitchFamily="34" charset="0"/>
              </a:rPr>
              <a:t>A pattern is a regular way in which something happens. Patterns can be found everywhere. A pattern is a set of numbers or objects in which all the members are related to each other by a specific rule. The elements of a pattern are repeated in a predictable manner.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Patterns, relationships and representations</a:t>
            </a:r>
          </a:p>
        </p:txBody>
      </p:sp>
    </p:spTree>
    <p:extLst>
      <p:ext uri="{BB962C8B-B14F-4D97-AF65-F5344CB8AC3E}">
        <p14:creationId xmlns:p14="http://schemas.microsoft.com/office/powerpoint/2010/main" val="58167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Patterns, relationships and representations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REPRESENTATIONS OF RELATIONSHIPS</a:t>
            </a:r>
          </a:p>
          <a:p>
            <a:pPr>
              <a:lnSpc>
                <a:spcPct val="150000"/>
              </a:lnSpc>
            </a:pPr>
            <a:r>
              <a:rPr lang="en-ZA" sz="2400" dirty="0">
                <a:latin typeface="Arial" panose="020B0604020202020204" pitchFamily="34" charset="0"/>
                <a:cs typeface="Arial" panose="020B0604020202020204" pitchFamily="34" charset="0"/>
              </a:rPr>
              <a:t>A graph is method of representing the relationship between independent and dependent values. Graphs clearly show whether quantities are increasing or decreasing.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37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DATA</a:t>
            </a:r>
          </a:p>
          <a:p>
            <a:pPr>
              <a:lnSpc>
                <a:spcPct val="150000"/>
              </a:lnSpc>
            </a:pPr>
            <a:r>
              <a:rPr lang="en-ZA" sz="2400" dirty="0">
                <a:latin typeface="Arial" panose="020B0604020202020204" pitchFamily="34" charset="0"/>
                <a:cs typeface="Arial" panose="020B0604020202020204" pitchFamily="34" charset="0"/>
              </a:rPr>
              <a:t>Data is a collection of information. All information gathered about a specific aspect or situation is called a data set. The collection of information in the form of numbers is a commonly used method to solve problems, make predictions or explain behaviour.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Data handling</a:t>
            </a:r>
          </a:p>
        </p:txBody>
      </p:sp>
    </p:spTree>
    <p:extLst>
      <p:ext uri="{BB962C8B-B14F-4D97-AF65-F5344CB8AC3E}">
        <p14:creationId xmlns:p14="http://schemas.microsoft.com/office/powerpoint/2010/main" val="81961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Data handling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COLLECTING DATA</a:t>
            </a:r>
          </a:p>
          <a:p>
            <a:pPr>
              <a:lnSpc>
                <a:spcPct val="150000"/>
              </a:lnSpc>
            </a:pPr>
            <a:r>
              <a:rPr lang="en-ZA" sz="2400" dirty="0">
                <a:latin typeface="Arial" panose="020B0604020202020204" pitchFamily="34" charset="0"/>
                <a:cs typeface="Arial" panose="020B0604020202020204" pitchFamily="34" charset="0"/>
              </a:rPr>
              <a:t>There is a number of ways of collecting data. The method will depend on the type of data and the purpose of collecting the data. Data can be collected by: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Questionnaires;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Observation;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Existing databases;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Interviews.</a:t>
            </a:r>
          </a:p>
        </p:txBody>
      </p:sp>
    </p:spTree>
    <p:extLst>
      <p:ext uri="{BB962C8B-B14F-4D97-AF65-F5344CB8AC3E}">
        <p14:creationId xmlns:p14="http://schemas.microsoft.com/office/powerpoint/2010/main" val="185079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Data handling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ORGANISING DATA</a:t>
            </a:r>
          </a:p>
          <a:p>
            <a:pPr>
              <a:lnSpc>
                <a:spcPct val="150000"/>
              </a:lnSpc>
            </a:pPr>
            <a:r>
              <a:rPr lang="en-ZA" sz="2400" dirty="0">
                <a:latin typeface="Arial" panose="020B0604020202020204" pitchFamily="34" charset="0"/>
                <a:cs typeface="Arial" panose="020B0604020202020204" pitchFamily="34" charset="0"/>
              </a:rPr>
              <a:t>Collected data has to be organised to make sense. When data is properly organised, it is much easier to interpret. Common methods of organising data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Tally tables;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Frequency tables.</a:t>
            </a:r>
          </a:p>
        </p:txBody>
      </p:sp>
    </p:spTree>
    <p:extLst>
      <p:ext uri="{BB962C8B-B14F-4D97-AF65-F5344CB8AC3E}">
        <p14:creationId xmlns:p14="http://schemas.microsoft.com/office/powerpoint/2010/main" val="247663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Data handling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REPRESENT AND INTERPRET DATA</a:t>
            </a:r>
          </a:p>
          <a:p>
            <a:pPr>
              <a:lnSpc>
                <a:spcPct val="150000"/>
              </a:lnSpc>
            </a:pPr>
            <a:r>
              <a:rPr lang="en-ZA" sz="2400" dirty="0">
                <a:latin typeface="Arial" panose="020B0604020202020204" pitchFamily="34" charset="0"/>
                <a:cs typeface="Arial" panose="020B0604020202020204" pitchFamily="34" charset="0"/>
              </a:rPr>
              <a:t>In addition to organising data into tally and frequency tables, other mathematical calculations can also give useful information:</a:t>
            </a:r>
          </a:p>
        </p:txBody>
      </p:sp>
      <p:pic>
        <p:nvPicPr>
          <p:cNvPr id="3" name="Picture 2">
            <a:extLst>
              <a:ext uri="{FF2B5EF4-FFF2-40B4-BE49-F238E27FC236}">
                <a16:creationId xmlns:a16="http://schemas.microsoft.com/office/drawing/2014/main" id="{C4C996D9-AA1A-FF4A-BA96-42C873466B16}"/>
              </a:ext>
            </a:extLst>
          </p:cNvPr>
          <p:cNvPicPr>
            <a:picLocks noChangeAspect="1"/>
          </p:cNvPicPr>
          <p:nvPr/>
        </p:nvPicPr>
        <p:blipFill>
          <a:blip r:embed="rId3"/>
          <a:stretch>
            <a:fillRect/>
          </a:stretch>
        </p:blipFill>
        <p:spPr>
          <a:xfrm>
            <a:off x="2272817" y="3593762"/>
            <a:ext cx="7637399" cy="2397252"/>
          </a:xfrm>
          <a:prstGeom prst="rect">
            <a:avLst/>
          </a:prstGeom>
        </p:spPr>
      </p:pic>
    </p:spTree>
    <p:extLst>
      <p:ext uri="{BB962C8B-B14F-4D97-AF65-F5344CB8AC3E}">
        <p14:creationId xmlns:p14="http://schemas.microsoft.com/office/powerpoint/2010/main" val="248954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Data handling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EXPRESSIONS OF LIKELIHOOD </a:t>
            </a:r>
          </a:p>
          <a:p>
            <a:pPr>
              <a:lnSpc>
                <a:spcPct val="150000"/>
              </a:lnSpc>
            </a:pPr>
            <a:r>
              <a:rPr lang="en-ZA" sz="2400" b="1" dirty="0">
                <a:latin typeface="Arial" panose="020B0604020202020204" pitchFamily="34" charset="0"/>
                <a:cs typeface="Arial" panose="020B0604020202020204" pitchFamily="34" charset="0"/>
              </a:rPr>
              <a:t>Likelihood</a:t>
            </a:r>
            <a:r>
              <a:rPr lang="en-ZA" sz="2400" dirty="0">
                <a:latin typeface="Arial" panose="020B0604020202020204" pitchFamily="34" charset="0"/>
                <a:cs typeface="Arial" panose="020B0604020202020204" pitchFamily="34" charset="0"/>
              </a:rPr>
              <a:t> also means probability or chance. </a:t>
            </a:r>
            <a:r>
              <a:rPr lang="en-ZA" sz="2400" b="1" dirty="0">
                <a:latin typeface="Arial" panose="020B0604020202020204" pitchFamily="34" charset="0"/>
                <a:cs typeface="Arial" panose="020B0604020202020204" pitchFamily="34" charset="0"/>
              </a:rPr>
              <a:t>Probability</a:t>
            </a:r>
            <a:r>
              <a:rPr lang="en-ZA" sz="2400" dirty="0">
                <a:latin typeface="Arial" panose="020B0604020202020204" pitchFamily="34" charset="0"/>
                <a:cs typeface="Arial" panose="020B0604020202020204" pitchFamily="34" charset="0"/>
              </a:rPr>
              <a:t> is the study of the chance or likelihood of something happening in the future. </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prediction</a:t>
            </a:r>
            <a:r>
              <a:rPr lang="en-ZA" sz="2400" dirty="0">
                <a:latin typeface="Arial" panose="020B0604020202020204" pitchFamily="34" charset="0"/>
                <a:cs typeface="Arial" panose="020B0604020202020204" pitchFamily="34" charset="0"/>
              </a:rPr>
              <a:t> is a guess of what will happen in future, taking all the facts known into consideration. </a:t>
            </a:r>
          </a:p>
          <a:p>
            <a:pPr>
              <a:lnSpc>
                <a:spcPct val="150000"/>
              </a:lnSpc>
            </a:pPr>
            <a:r>
              <a:rPr lang="en-ZA" sz="2400" dirty="0">
                <a:latin typeface="Arial" panose="020B0604020202020204" pitchFamily="34" charset="0"/>
                <a:cs typeface="Arial" panose="020B0604020202020204" pitchFamily="34" charset="0"/>
              </a:rPr>
              <a:t>An </a:t>
            </a:r>
            <a:r>
              <a:rPr lang="en-ZA" sz="2400" b="1" dirty="0">
                <a:latin typeface="Arial" panose="020B0604020202020204" pitchFamily="34" charset="0"/>
                <a:cs typeface="Arial" panose="020B0604020202020204" pitchFamily="34" charset="0"/>
              </a:rPr>
              <a:t>outcome</a:t>
            </a:r>
            <a:r>
              <a:rPr lang="en-ZA" sz="2400" dirty="0">
                <a:latin typeface="Arial" panose="020B0604020202020204" pitchFamily="34" charset="0"/>
                <a:cs typeface="Arial" panose="020B0604020202020204" pitchFamily="34" charset="0"/>
              </a:rPr>
              <a:t> or result is the consequence of a single trial.</a:t>
            </a:r>
          </a:p>
          <a:p>
            <a:pPr>
              <a:lnSpc>
                <a:spcPct val="150000"/>
              </a:lnSpc>
            </a:pPr>
            <a:r>
              <a:rPr lang="en-ZA" sz="2400" dirty="0">
                <a:latin typeface="Arial" panose="020B0604020202020204" pitchFamily="34" charset="0"/>
                <a:cs typeface="Arial" panose="020B0604020202020204" pitchFamily="34" charset="0"/>
              </a:rPr>
              <a:t>An </a:t>
            </a:r>
            <a:r>
              <a:rPr lang="en-ZA" sz="2400" b="1" dirty="0">
                <a:latin typeface="Arial" panose="020B0604020202020204" pitchFamily="34" charset="0"/>
                <a:cs typeface="Arial" panose="020B0604020202020204" pitchFamily="34" charset="0"/>
              </a:rPr>
              <a:t>event</a:t>
            </a:r>
            <a:r>
              <a:rPr lang="en-ZA" sz="2400" dirty="0">
                <a:latin typeface="Arial" panose="020B0604020202020204" pitchFamily="34" charset="0"/>
                <a:cs typeface="Arial" panose="020B0604020202020204" pitchFamily="34" charset="0"/>
              </a:rPr>
              <a:t> is a collection of one or more outcomes. </a:t>
            </a:r>
          </a:p>
        </p:txBody>
      </p:sp>
    </p:spTree>
    <p:extLst>
      <p:ext uri="{BB962C8B-B14F-4D97-AF65-F5344CB8AC3E}">
        <p14:creationId xmlns:p14="http://schemas.microsoft.com/office/powerpoint/2010/main" val="35950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Data handling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EXPRESSIONS OF LIKELIHOOD (CONT)</a:t>
            </a:r>
          </a:p>
          <a:p>
            <a:pPr>
              <a:lnSpc>
                <a:spcPct val="150000"/>
              </a:lnSpc>
            </a:pPr>
            <a:r>
              <a:rPr lang="en-ZA" sz="2400" b="1" dirty="0">
                <a:latin typeface="Arial" panose="020B0604020202020204" pitchFamily="34" charset="0"/>
                <a:cs typeface="Arial" panose="020B0604020202020204" pitchFamily="34" charset="0"/>
              </a:rPr>
              <a:t>A random event </a:t>
            </a:r>
            <a:r>
              <a:rPr lang="en-ZA" sz="2400" dirty="0">
                <a:latin typeface="Arial" panose="020B0604020202020204" pitchFamily="34" charset="0"/>
                <a:cs typeface="Arial" panose="020B0604020202020204" pitchFamily="34" charset="0"/>
              </a:rPr>
              <a:t>is an event happening without anyone knowing what the outcome will be. </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non-random event</a:t>
            </a:r>
            <a:r>
              <a:rPr lang="en-ZA" sz="2400" dirty="0">
                <a:latin typeface="Arial" panose="020B0604020202020204" pitchFamily="34" charset="0"/>
                <a:cs typeface="Arial" panose="020B0604020202020204" pitchFamily="34" charset="0"/>
              </a:rPr>
              <a:t> is an event where the outcome can be predicted fairly accurately. </a:t>
            </a:r>
          </a:p>
        </p:txBody>
      </p:sp>
    </p:spTree>
    <p:extLst>
      <p:ext uri="{BB962C8B-B14F-4D97-AF65-F5344CB8AC3E}">
        <p14:creationId xmlns:p14="http://schemas.microsoft.com/office/powerpoint/2010/main" val="344547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NUMBERS TO WORK WITH PROBLEMS IN THE WORKPLACE</a:t>
            </a:r>
          </a:p>
          <a:p>
            <a:pPr>
              <a:lnSpc>
                <a:spcPct val="150000"/>
              </a:lnSpc>
            </a:pPr>
            <a:r>
              <a:rPr lang="en-ZA" sz="2400" dirty="0">
                <a:latin typeface="Arial" panose="020B0604020202020204" pitchFamily="34" charset="0"/>
                <a:cs typeface="Arial" panose="020B0604020202020204" pitchFamily="34" charset="0"/>
              </a:rPr>
              <a:t>Numbers are used in the workplace every day. Think of monthly salaries, weekly wages, ordering the correct number of items, using recipes for baking, planning an event, building an office, measuring growth, calculating the body mass index of employees or doing market research.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Numbers</a:t>
            </a:r>
          </a:p>
        </p:txBody>
      </p:sp>
    </p:spTree>
    <p:extLst>
      <p:ext uri="{BB962C8B-B14F-4D97-AF65-F5344CB8AC3E}">
        <p14:creationId xmlns:p14="http://schemas.microsoft.com/office/powerpoint/2010/main" val="101251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Numbers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NUMBERS</a:t>
            </a:r>
          </a:p>
          <a:p>
            <a:pPr>
              <a:lnSpc>
                <a:spcPct val="150000"/>
              </a:lnSpc>
            </a:pPr>
            <a:r>
              <a:rPr lang="en-ZA" sz="2400" dirty="0">
                <a:latin typeface="Arial" panose="020B0604020202020204" pitchFamily="34" charset="0"/>
                <a:cs typeface="Arial" panose="020B0604020202020204" pitchFamily="34" charset="0"/>
              </a:rPr>
              <a:t>Numbers are also used daily in the workplace for the following: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Identification (employee ID numbers)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Counting (counting items when doing stock taking)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Ordering (matters for discussion on an agenda)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Estimating (how many employees can fit in a hall for a training workshop)</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Calculating (calculating the cost for catering at a social event)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56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GNERAL TERMS IN SPACE, SHAPE AND ORIENTATION</a:t>
            </a:r>
          </a:p>
          <a:p>
            <a:pPr>
              <a:lnSpc>
                <a:spcPct val="150000"/>
              </a:lnSpc>
            </a:pPr>
            <a:r>
              <a:rPr lang="en-ZA" sz="2400" b="1" dirty="0">
                <a:latin typeface="Arial" panose="020B0604020202020204" pitchFamily="34" charset="0"/>
                <a:cs typeface="Arial" panose="020B0604020202020204" pitchFamily="34" charset="0"/>
              </a:rPr>
              <a:t>Dimensions</a:t>
            </a:r>
            <a:r>
              <a:rPr lang="en-ZA" sz="2400" dirty="0">
                <a:latin typeface="Arial" panose="020B0604020202020204" pitchFamily="34" charset="0"/>
                <a:cs typeface="Arial" panose="020B0604020202020204" pitchFamily="34" charset="0"/>
              </a:rPr>
              <a:t> are the length, width (breadth) and height of an object. </a:t>
            </a:r>
          </a:p>
          <a:p>
            <a:pPr>
              <a:lnSpc>
                <a:spcPct val="150000"/>
              </a:lnSpc>
            </a:pPr>
            <a:r>
              <a:rPr lang="en-ZA" sz="2400" b="1" dirty="0">
                <a:latin typeface="Arial" panose="020B0604020202020204" pitchFamily="34" charset="0"/>
                <a:cs typeface="Arial" panose="020B0604020202020204" pitchFamily="34" charset="0"/>
              </a:rPr>
              <a:t>Units </a:t>
            </a:r>
            <a:r>
              <a:rPr lang="en-ZA" sz="2400" dirty="0">
                <a:latin typeface="Arial" panose="020B0604020202020204" pitchFamily="34" charset="0"/>
                <a:cs typeface="Arial" panose="020B0604020202020204" pitchFamily="34" charset="0"/>
              </a:rPr>
              <a:t>are the definite magnitude (size) of a physical quantity, e.g.: length is a physical quantity and metre is a unit of length. </a:t>
            </a:r>
          </a:p>
          <a:p>
            <a:pPr>
              <a:lnSpc>
                <a:spcPct val="150000"/>
              </a:lnSpc>
            </a:pPr>
            <a:r>
              <a:rPr lang="en-ZA" sz="2400" b="1" dirty="0">
                <a:latin typeface="Arial" panose="020B0604020202020204" pitchFamily="34" charset="0"/>
                <a:cs typeface="Arial" panose="020B0604020202020204" pitchFamily="34" charset="0"/>
              </a:rPr>
              <a:t>Faces</a:t>
            </a:r>
            <a:r>
              <a:rPr lang="en-ZA" sz="2400" dirty="0">
                <a:latin typeface="Arial" panose="020B0604020202020204" pitchFamily="34" charset="0"/>
                <a:cs typeface="Arial" panose="020B0604020202020204" pitchFamily="34" charset="0"/>
              </a:rPr>
              <a:t> are the flat parts of prisms and cylinders. </a:t>
            </a:r>
          </a:p>
          <a:p>
            <a:pPr>
              <a:lnSpc>
                <a:spcPct val="150000"/>
              </a:lnSpc>
            </a:pPr>
            <a:r>
              <a:rPr lang="en-ZA" sz="2400" b="1" dirty="0">
                <a:latin typeface="Arial" panose="020B0604020202020204" pitchFamily="34" charset="0"/>
                <a:cs typeface="Arial" panose="020B0604020202020204" pitchFamily="34" charset="0"/>
              </a:rPr>
              <a:t>Attributes</a:t>
            </a:r>
            <a:r>
              <a:rPr lang="en-ZA" sz="2400" dirty="0">
                <a:latin typeface="Arial" panose="020B0604020202020204" pitchFamily="34" charset="0"/>
                <a:cs typeface="Arial" panose="020B0604020202020204" pitchFamily="34" charset="0"/>
              </a:rPr>
              <a:t> are characteristics such as the volume, temperature and mass of an object.</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Space, shape and orientation</a:t>
            </a:r>
          </a:p>
        </p:txBody>
      </p:sp>
    </p:spTree>
    <p:extLst>
      <p:ext uri="{BB962C8B-B14F-4D97-AF65-F5344CB8AC3E}">
        <p14:creationId xmlns:p14="http://schemas.microsoft.com/office/powerpoint/2010/main" val="316521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Space, shape and orientation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THEOREM OF PYTHAGORAS</a:t>
            </a:r>
          </a:p>
          <a:p>
            <a:pPr>
              <a:lnSpc>
                <a:spcPct val="150000"/>
              </a:lnSpc>
            </a:pPr>
            <a:r>
              <a:rPr lang="en-ZA" sz="2400" dirty="0">
                <a:latin typeface="Arial" panose="020B0604020202020204" pitchFamily="34" charset="0"/>
                <a:cs typeface="Arial" panose="020B0604020202020204" pitchFamily="34" charset="0"/>
              </a:rPr>
              <a:t>The theorem of Pythagoras states:</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The square of the hypotenuse equals the sum of the squares of the two opposite sides.</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97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MANAGE FINANCES WITH CONFIDENCE IN A WORKPLACE CONTEXT</a:t>
            </a:r>
          </a:p>
          <a:p>
            <a:pPr>
              <a:lnSpc>
                <a:spcPct val="150000"/>
              </a:lnSpc>
            </a:pPr>
            <a:r>
              <a:rPr lang="en-ZA" sz="2400" dirty="0">
                <a:latin typeface="Arial" panose="020B0604020202020204" pitchFamily="34" charset="0"/>
                <a:cs typeface="Arial" panose="020B0604020202020204" pitchFamily="34" charset="0"/>
              </a:rPr>
              <a:t>A business has to make money to continue to exist. It is important that you can understand and interpret financial concepts and documents to make the right financial decisions.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Finance</a:t>
            </a:r>
          </a:p>
        </p:txBody>
      </p:sp>
    </p:spTree>
    <p:extLst>
      <p:ext uri="{BB962C8B-B14F-4D97-AF65-F5344CB8AC3E}">
        <p14:creationId xmlns:p14="http://schemas.microsoft.com/office/powerpoint/2010/main" val="306341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FINANCIAL DOCUMENTS</a:t>
            </a:r>
          </a:p>
          <a:p>
            <a:pPr>
              <a:lnSpc>
                <a:spcPct val="150000"/>
              </a:lnSpc>
            </a:pPr>
            <a:r>
              <a:rPr lang="en-ZA" sz="2400" dirty="0">
                <a:latin typeface="Arial" panose="020B0604020202020204" pitchFamily="34" charset="0"/>
                <a:cs typeface="Arial" panose="020B0604020202020204" pitchFamily="34" charset="0"/>
              </a:rPr>
              <a:t>Financial documents are used as proof of transactions. A business has to manage its finances by keeping and analysing all financial documents. Typical financial documents include receipts, invoices, pay slips, budget or cash flow projections, quotations, travel allowance claim forms, income and expenditure statements.</a:t>
            </a:r>
          </a:p>
        </p:txBody>
      </p:sp>
    </p:spTree>
    <p:extLst>
      <p:ext uri="{BB962C8B-B14F-4D97-AF65-F5344CB8AC3E}">
        <p14:creationId xmlns:p14="http://schemas.microsoft.com/office/powerpoint/2010/main" val="31156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BUSINESS INCOME</a:t>
            </a:r>
          </a:p>
          <a:p>
            <a:pPr>
              <a:lnSpc>
                <a:spcPct val="150000"/>
              </a:lnSpc>
            </a:pPr>
            <a:r>
              <a:rPr lang="en-ZA" sz="2400" dirty="0">
                <a:latin typeface="Arial" panose="020B0604020202020204" pitchFamily="34" charset="0"/>
                <a:cs typeface="Arial" panose="020B0604020202020204" pitchFamily="34" charset="0"/>
              </a:rPr>
              <a:t>Typical income types (money earned) for businesses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Sales and/or services;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Interest received;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Rent or lease received;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Grants;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Sponsorships;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Donations.</a:t>
            </a:r>
          </a:p>
        </p:txBody>
      </p:sp>
    </p:spTree>
    <p:extLst>
      <p:ext uri="{BB962C8B-B14F-4D97-AF65-F5344CB8AC3E}">
        <p14:creationId xmlns:p14="http://schemas.microsoft.com/office/powerpoint/2010/main" val="263631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BUSINESS EXPENSES</a:t>
            </a:r>
          </a:p>
          <a:p>
            <a:pPr>
              <a:lnSpc>
                <a:spcPct val="150000"/>
              </a:lnSpc>
            </a:pPr>
            <a:r>
              <a:rPr lang="en-ZA" sz="2400" dirty="0">
                <a:latin typeface="Arial" panose="020B0604020202020204" pitchFamily="34" charset="0"/>
                <a:cs typeface="Arial" panose="020B0604020202020204" pitchFamily="34" charset="0"/>
              </a:rPr>
              <a:t>Typical expenses (money spent) for businesses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Salaries, gross salaries and net salaries;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Wages;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Commissions;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Operating and running expenses;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Loan and credit card repayments and payments to creditors;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Income tax.</a:t>
            </a:r>
          </a:p>
        </p:txBody>
      </p:sp>
    </p:spTree>
    <p:extLst>
      <p:ext uri="{BB962C8B-B14F-4D97-AF65-F5344CB8AC3E}">
        <p14:creationId xmlns:p14="http://schemas.microsoft.com/office/powerpoint/2010/main" val="33656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26675</TotalTime>
  <Words>1042</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211</cp:revision>
  <dcterms:created xsi:type="dcterms:W3CDTF">2018-09-18T08:47:31Z</dcterms:created>
  <dcterms:modified xsi:type="dcterms:W3CDTF">2021-08-26T07:10:07Z</dcterms:modified>
</cp:coreProperties>
</file>