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10" r:id="rId5"/>
    <p:sldId id="311" r:id="rId6"/>
    <p:sldId id="309" r:id="rId7"/>
    <p:sldId id="312" r:id="rId8"/>
    <p:sldId id="313" r:id="rId9"/>
    <p:sldId id="301" r:id="rId10"/>
    <p:sldId id="314" r:id="rId11"/>
    <p:sldId id="315" r:id="rId12"/>
    <p:sldId id="316" r:id="rId13"/>
    <p:sldId id="298" r:id="rId14"/>
    <p:sldId id="303" r:id="rId15"/>
    <p:sldId id="317" r:id="rId16"/>
    <p:sldId id="318" r:id="rId17"/>
    <p:sldId id="319" r:id="rId18"/>
    <p:sldId id="299" r:id="rId19"/>
    <p:sldId id="302" r:id="rId20"/>
    <p:sldId id="321" r:id="rId21"/>
    <p:sldId id="322" r:id="rId22"/>
    <p:sldId id="323" r:id="rId23"/>
    <p:sldId id="320" r:id="rId24"/>
    <p:sldId id="325" r:id="rId25"/>
    <p:sldId id="305" r:id="rId26"/>
    <p:sldId id="306" r:id="rId27"/>
    <p:sldId id="327" r:id="rId28"/>
    <p:sldId id="328" r:id="rId29"/>
    <p:sldId id="326" r:id="rId30"/>
    <p:sldId id="329" r:id="rId31"/>
    <p:sldId id="300" r:id="rId32"/>
    <p:sldId id="304" r:id="rId33"/>
    <p:sldId id="331" r:id="rId34"/>
    <p:sldId id="330" r:id="rId35"/>
    <p:sldId id="308" r:id="rId36"/>
    <p:sldId id="33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8"/>
    <p:restoredTop sz="94497"/>
  </p:normalViewPr>
  <p:slideViewPr>
    <p:cSldViewPr snapToGrid="0" snapToObjects="1">
      <p:cViewPr varScale="1">
        <p:scale>
          <a:sx n="81" d="100"/>
          <a:sy n="81" d="100"/>
        </p:scale>
        <p:origin x="499"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05/03/2021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05/03/2021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A9CD8A4-938E-EA46-AAD3-20AE88658BC1}"/>
              </a:ext>
            </a:extLst>
          </p:cNvPr>
          <p:cNvPicPr>
            <a:picLocks noChangeAspect="1"/>
          </p:cNvPicPr>
          <p:nvPr/>
        </p:nvPicPr>
        <p:blipFill rotWithShape="1">
          <a:blip r:embed="rId2"/>
          <a:srcRect t="28148" b="32235"/>
          <a:stretch/>
        </p:blipFill>
        <p:spPr>
          <a:xfrm>
            <a:off x="-1021" y="0"/>
            <a:ext cx="1219200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Life Orientation </a:t>
            </a:r>
            <a:r>
              <a:rPr lang="en-GB" sz="5400" b="1">
                <a:solidFill>
                  <a:schemeClr val="bg1"/>
                </a:solidFill>
                <a:latin typeface="Brandon Grotesque Medium" panose="020B0603020203060202" pitchFamily="34" charset="77"/>
              </a:rPr>
              <a:t>Life Skills</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NCV3</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EMOTIONS AND WORKPLACE RELATIONSHIPS</a:t>
            </a:r>
          </a:p>
          <a:p>
            <a:pPr>
              <a:lnSpc>
                <a:spcPct val="150000"/>
              </a:lnSpc>
            </a:pPr>
            <a:r>
              <a:rPr lang="en-ZA" sz="2400" dirty="0">
                <a:latin typeface="Arial" panose="020B0604020202020204" pitchFamily="34" charset="0"/>
                <a:cs typeface="Arial" panose="020B0604020202020204" pitchFamily="34" charset="0"/>
              </a:rPr>
              <a:t>Working with people from different backgrounds, having different personalities and expectations and values can cause conflict and emotional outbursts. To build sound working relationships must be your priority. </a:t>
            </a:r>
          </a:p>
        </p:txBody>
      </p:sp>
    </p:spTree>
    <p:extLst>
      <p:ext uri="{BB962C8B-B14F-4D97-AF65-F5344CB8AC3E}">
        <p14:creationId xmlns:p14="http://schemas.microsoft.com/office/powerpoint/2010/main" val="319670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REPORTING MECHANISMS AND DISCIPLINARY ACTIONS</a:t>
            </a:r>
          </a:p>
          <a:p>
            <a:pPr>
              <a:lnSpc>
                <a:spcPct val="150000"/>
              </a:lnSpc>
            </a:pPr>
            <a:r>
              <a:rPr lang="en-ZA" sz="2400" dirty="0">
                <a:latin typeface="Arial" panose="020B0604020202020204" pitchFamily="34" charset="0"/>
                <a:cs typeface="Arial" panose="020B0604020202020204" pitchFamily="34" charset="0"/>
              </a:rPr>
              <a:t>Every workplace should have clear policy and guidelines on individual worker’s rights and which reporting mechanisms and disciplinary procedures exist in cases of harassment. The policy should indicate what is acceptable and unacceptable behaviour and which procedures to follow when a person is being harassed. </a:t>
            </a:r>
          </a:p>
        </p:txBody>
      </p:sp>
    </p:spTree>
    <p:extLst>
      <p:ext uri="{BB962C8B-B14F-4D97-AF65-F5344CB8AC3E}">
        <p14:creationId xmlns:p14="http://schemas.microsoft.com/office/powerpoint/2010/main" val="299523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CONFLICT AND DEALING WITH PROBLEMATIC RELATIONSHIPS AT WORK</a:t>
            </a:r>
          </a:p>
          <a:p>
            <a:pPr>
              <a:lnSpc>
                <a:spcPct val="150000"/>
              </a:lnSpc>
            </a:pPr>
            <a:r>
              <a:rPr lang="en-ZA" sz="2400" dirty="0">
                <a:latin typeface="Arial" panose="020B0604020202020204" pitchFamily="34" charset="0"/>
                <a:cs typeface="Arial" panose="020B0604020202020204" pitchFamily="34" charset="0"/>
              </a:rPr>
              <a:t>Conflict in the workplace seems to be a fact of life. Unethical behaviour and unproductive work result in conflict in the workplace and can be incredibly destructive to good teamwork. To defuse these situations, it helps to take a positive approach to conflict resolution. Discussion should be courteous and non-confrontational, and the focus must be on issues rather than on individuals. </a:t>
            </a:r>
          </a:p>
        </p:txBody>
      </p:sp>
    </p:spTree>
    <p:extLst>
      <p:ext uri="{BB962C8B-B14F-4D97-AF65-F5344CB8AC3E}">
        <p14:creationId xmlns:p14="http://schemas.microsoft.com/office/powerpoint/2010/main" val="28652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STUDYING YOUR WAY</a:t>
            </a:r>
          </a:p>
          <a:p>
            <a:pPr>
              <a:lnSpc>
                <a:spcPct val="150000"/>
              </a:lnSpc>
            </a:pPr>
            <a:r>
              <a:rPr lang="en-ZA" sz="2400" dirty="0">
                <a:latin typeface="Arial" panose="020B0604020202020204" pitchFamily="34" charset="0"/>
                <a:cs typeface="Arial" panose="020B0604020202020204" pitchFamily="34" charset="0"/>
              </a:rPr>
              <a:t>The brain has two halves or hemispheres, both of which we use when processing new information. No one else processes information in exactly the same way you do and we tend to process information using our dominant or preferred half of the brain. If you discover how you process information best, you can learn things more efficiently and in less time, and you can expand the strategies you use for learning and studying.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2 – Learning Skills </a:t>
            </a:r>
          </a:p>
        </p:txBody>
      </p:sp>
    </p:spTree>
    <p:extLst>
      <p:ext uri="{BB962C8B-B14F-4D97-AF65-F5344CB8AC3E}">
        <p14:creationId xmlns:p14="http://schemas.microsoft.com/office/powerpoint/2010/main" val="26147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 Learning Skills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BRAIN-HEMISPHERE DOMINANCE</a:t>
            </a:r>
          </a:p>
          <a:p>
            <a:pPr>
              <a:lnSpc>
                <a:spcPct val="150000"/>
              </a:lnSpc>
            </a:pPr>
            <a:r>
              <a:rPr lang="en-ZA" sz="2400" dirty="0">
                <a:latin typeface="Arial" panose="020B0604020202020204" pitchFamily="34" charset="0"/>
                <a:cs typeface="Arial" panose="020B0604020202020204" pitchFamily="34" charset="0"/>
              </a:rPr>
              <a:t>A preference for using specific cognitive (thinking) abilities. There are two styles of thinking – right-brain (intuitive, spontaneous, qualitative [working with evaluations and judgements]) and left-brain (factual, analytical and quantitative [working with numbers]).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01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 Learning Skills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LEARNING STYLE</a:t>
            </a:r>
          </a:p>
          <a:p>
            <a:pPr>
              <a:lnSpc>
                <a:spcPct val="150000"/>
              </a:lnSpc>
            </a:pPr>
            <a:r>
              <a:rPr lang="en-ZA" sz="2400" dirty="0">
                <a:latin typeface="Arial" panose="020B0604020202020204" pitchFamily="34" charset="0"/>
                <a:cs typeface="Arial" panose="020B0604020202020204" pitchFamily="34" charset="0"/>
              </a:rPr>
              <a:t>Learning style is the distinctive and habitual manner to acquire knowledge, skills or attitudes through study or experience. Simply put, it is the way you go about learning things. Most experts agree that there are three basic learning styles, i.e. visual (see), auditory (hear) and kinaesthetic (move and touch). </a:t>
            </a:r>
          </a:p>
        </p:txBody>
      </p:sp>
    </p:spTree>
    <p:extLst>
      <p:ext uri="{BB962C8B-B14F-4D97-AF65-F5344CB8AC3E}">
        <p14:creationId xmlns:p14="http://schemas.microsoft.com/office/powerpoint/2010/main" val="160843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 Learning Skills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CHECKING PROGRESS</a:t>
            </a:r>
          </a:p>
          <a:p>
            <a:pPr>
              <a:lnSpc>
                <a:spcPct val="150000"/>
              </a:lnSpc>
            </a:pPr>
            <a:r>
              <a:rPr lang="en-ZA" sz="2400" dirty="0">
                <a:latin typeface="Arial" panose="020B0604020202020204" pitchFamily="34" charset="0"/>
                <a:cs typeface="Arial" panose="020B0604020202020204" pitchFamily="34" charset="0"/>
              </a:rPr>
              <a:t>You must continuously monitor and track your progress so that you can identify poor performance in time and address any areas of under-performance or get help in doing that. Record marks in a simple table, which you draft on the computer. Alternatively, if you are more right-brained, you could use a graph or another method to do so. </a:t>
            </a:r>
          </a:p>
        </p:txBody>
      </p:sp>
    </p:spTree>
    <p:extLst>
      <p:ext uri="{BB962C8B-B14F-4D97-AF65-F5344CB8AC3E}">
        <p14:creationId xmlns:p14="http://schemas.microsoft.com/office/powerpoint/2010/main" val="134576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 Learning Skills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MEMORY AND CREATIVE THINKING</a:t>
            </a:r>
          </a:p>
          <a:p>
            <a:pPr>
              <a:lnSpc>
                <a:spcPct val="150000"/>
              </a:lnSpc>
            </a:pPr>
            <a:r>
              <a:rPr lang="en-ZA" sz="2400" dirty="0">
                <a:latin typeface="Arial" panose="020B0604020202020204" pitchFamily="34" charset="0"/>
                <a:cs typeface="Arial" panose="020B0604020202020204" pitchFamily="34" charset="0"/>
              </a:rPr>
              <a:t>Mnemonics are memory techniques that help you as a student to get and remember information of all kinds quickly and easily. Facts, figures, names, faces and events can be learnt and recalled far easier by using mnemonics rather than by using the conventional means of rote learning (learn by repeating without critical thinking) and repetition. </a:t>
            </a:r>
          </a:p>
        </p:txBody>
      </p:sp>
    </p:spTree>
    <p:extLst>
      <p:ext uri="{BB962C8B-B14F-4D97-AF65-F5344CB8AC3E}">
        <p14:creationId xmlns:p14="http://schemas.microsoft.com/office/powerpoint/2010/main" val="47016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PHYSICALLY AND MENTALLY FIT FOR WORK</a:t>
            </a:r>
          </a:p>
          <a:p>
            <a:pPr>
              <a:lnSpc>
                <a:spcPct val="150000"/>
              </a:lnSpc>
            </a:pPr>
            <a:r>
              <a:rPr lang="en-ZA" sz="2400" dirty="0">
                <a:latin typeface="Arial" panose="020B0604020202020204" pitchFamily="34" charset="0"/>
                <a:cs typeface="Arial" panose="020B0604020202020204" pitchFamily="34" charset="0"/>
              </a:rPr>
              <a:t>Wellness is the state of optimal well being, not simply the absence of illness, but an improved life quality resulting from enhanced physical and mental health. Wellness is a choice to assume responsibility for the quality of your life. You have to develop a mind-set that will lead to life satisfaction. This mind-set will ensure that you will be able to function optimally in the workplace.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3 – Health and Wellbeing </a:t>
            </a:r>
          </a:p>
        </p:txBody>
      </p:sp>
    </p:spTree>
    <p:extLst>
      <p:ext uri="{BB962C8B-B14F-4D97-AF65-F5344CB8AC3E}">
        <p14:creationId xmlns:p14="http://schemas.microsoft.com/office/powerpoint/2010/main" val="423012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 WELLBEING</a:t>
            </a:r>
          </a:p>
          <a:p>
            <a:pPr>
              <a:lnSpc>
                <a:spcPct val="150000"/>
              </a:lnSpc>
            </a:pPr>
            <a:r>
              <a:rPr lang="en-ZA" sz="2400" dirty="0">
                <a:latin typeface="Arial" panose="020B0604020202020204" pitchFamily="34" charset="0"/>
                <a:cs typeface="Arial" panose="020B0604020202020204" pitchFamily="34" charset="0"/>
              </a:rPr>
              <a:t>Physical exercise is not the only way to maintain good health. Wellness is a process of taking responsibility for one’s own health by making the right choices. Physical wellness means to respect and take care of your body. It means to make healthy and positive choices regarding a variety of issues including nutrition, physical activity, sexuality, sleep, the use of alcohol and other drugs, self-care and the appropriate use of health-care systems. </a:t>
            </a:r>
          </a:p>
        </p:txBody>
      </p:sp>
    </p:spTree>
    <p:extLst>
      <p:ext uri="{BB962C8B-B14F-4D97-AF65-F5344CB8AC3E}">
        <p14:creationId xmlns:p14="http://schemas.microsoft.com/office/powerpoint/2010/main" val="195983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PERSONAL AND CAREER DEVELOPMENT </a:t>
            </a:r>
          </a:p>
          <a:p>
            <a:pPr>
              <a:lnSpc>
                <a:spcPct val="150000"/>
              </a:lnSpc>
            </a:pPr>
            <a:r>
              <a:rPr lang="en-ZA" sz="2400" dirty="0">
                <a:latin typeface="Arial" panose="020B0604020202020204" pitchFamily="34" charset="0"/>
                <a:cs typeface="Arial" panose="020B0604020202020204" pitchFamily="34" charset="0"/>
              </a:rPr>
              <a:t>Performing a SWOT analysis on your abilities in helpful in finding a career path that suits you. Developing the skills needed for your dream job is important in ensuring your employability. Self-improvement is hard work. Learning a new skill takes extreme commitment. If your goal is attainable and you’re prepared to work hard, you will get there.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1 – Personal and Career Development</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MENTAL WELLBEING</a:t>
            </a:r>
          </a:p>
          <a:p>
            <a:pPr>
              <a:lnSpc>
                <a:spcPct val="150000"/>
              </a:lnSpc>
            </a:pPr>
            <a:r>
              <a:rPr lang="en-ZA" sz="2400" dirty="0">
                <a:latin typeface="Arial" panose="020B0604020202020204" pitchFamily="34" charset="0"/>
                <a:cs typeface="Arial" panose="020B0604020202020204" pitchFamily="34" charset="0"/>
              </a:rPr>
              <a:t>Mental health is defined as a state of wellbeing in which every individual realises his or her own potential, can cope with the normal stresses of life, can work productively and fruitfully, and is able to make a contribution to her or his community. One way to think of mental wellbeing is to look at how effectively and successfully a person functions.</a:t>
            </a:r>
          </a:p>
        </p:txBody>
      </p:sp>
    </p:spTree>
    <p:extLst>
      <p:ext uri="{BB962C8B-B14F-4D97-AF65-F5344CB8AC3E}">
        <p14:creationId xmlns:p14="http://schemas.microsoft.com/office/powerpoint/2010/main" val="85921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WORKING BETTER WHEN WELL</a:t>
            </a:r>
          </a:p>
          <a:p>
            <a:pPr>
              <a:lnSpc>
                <a:spcPct val="150000"/>
              </a:lnSpc>
            </a:pPr>
            <a:r>
              <a:rPr lang="en-ZA" sz="2400" dirty="0">
                <a:latin typeface="Arial" panose="020B0604020202020204" pitchFamily="34" charset="0"/>
                <a:cs typeface="Arial" panose="020B0604020202020204" pitchFamily="34" charset="0"/>
              </a:rPr>
              <a:t>Staff wellbeing is an increasingly relevant and necessary consideration in the modern workplace. We spend the largest part of our day at our workplace as we need to work to be able to make a living. Therefore, it is very important that we function well at the workplace. </a:t>
            </a:r>
          </a:p>
        </p:txBody>
      </p:sp>
    </p:spTree>
    <p:extLst>
      <p:ext uri="{BB962C8B-B14F-4D97-AF65-F5344CB8AC3E}">
        <p14:creationId xmlns:p14="http://schemas.microsoft.com/office/powerpoint/2010/main" val="37196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EMPLOYER’S ROLE IN STAFF’S WELLBEING</a:t>
            </a:r>
          </a:p>
          <a:p>
            <a:pPr>
              <a:lnSpc>
                <a:spcPct val="150000"/>
              </a:lnSpc>
            </a:pPr>
            <a:r>
              <a:rPr lang="en-ZA" sz="2400" dirty="0">
                <a:latin typeface="Arial" panose="020B0604020202020204" pitchFamily="34" charset="0"/>
                <a:cs typeface="Arial" panose="020B0604020202020204" pitchFamily="34" charset="0"/>
              </a:rPr>
              <a:t>The criteria for a comprehensive wellness programme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Involves all employees and offers choice;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Deals with all major health risks;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Targets both the employees and the worksite environment;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Provides regular evaluation of its results;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Emphasises follow-up;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Offers support for the employees. </a:t>
            </a:r>
          </a:p>
        </p:txBody>
      </p:sp>
    </p:spTree>
    <p:extLst>
      <p:ext uri="{BB962C8B-B14F-4D97-AF65-F5344CB8AC3E}">
        <p14:creationId xmlns:p14="http://schemas.microsoft.com/office/powerpoint/2010/main" val="2913577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HOW’S AND WHY’S OF ABUSE AND SIDESTEPPING IT</a:t>
            </a:r>
          </a:p>
          <a:p>
            <a:pPr>
              <a:lnSpc>
                <a:spcPct val="150000"/>
              </a:lnSpc>
            </a:pPr>
            <a:r>
              <a:rPr lang="en-ZA" sz="2400" dirty="0">
                <a:latin typeface="Arial" panose="020B0604020202020204" pitchFamily="34" charset="0"/>
                <a:cs typeface="Arial" panose="020B0604020202020204" pitchFamily="34" charset="0"/>
              </a:rPr>
              <a:t>Abuse is the repetitive behaviour of an individual or more than one person with the purpose of obtaining power over another person or people. Abuse first has to be recognised for what it is before you can deal with it.  Understanding the various types of abuse helps you to recognise them for what they are and to use strategies to avoid them. </a:t>
            </a:r>
          </a:p>
        </p:txBody>
      </p:sp>
    </p:spTree>
    <p:extLst>
      <p:ext uri="{BB962C8B-B14F-4D97-AF65-F5344CB8AC3E}">
        <p14:creationId xmlns:p14="http://schemas.microsoft.com/office/powerpoint/2010/main" val="188268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DATE RAPE</a:t>
            </a:r>
          </a:p>
          <a:p>
            <a:pPr>
              <a:lnSpc>
                <a:spcPct val="150000"/>
              </a:lnSpc>
            </a:pPr>
            <a:r>
              <a:rPr lang="en-ZA" sz="2400" dirty="0">
                <a:latin typeface="Arial" panose="020B0604020202020204" pitchFamily="34" charset="0"/>
                <a:cs typeface="Arial" panose="020B0604020202020204" pitchFamily="34" charset="0"/>
              </a:rPr>
              <a:t>The term “date rape” is widely used. But most experts prefer the term “drug- facilitated sexual assault” on both men and women. The term “date rape” also can be misleading because the person who commits the crime might not be dating the victim. Rather, it could be an acquaintance or stranger. </a:t>
            </a:r>
          </a:p>
        </p:txBody>
      </p:sp>
    </p:spTree>
    <p:extLst>
      <p:ext uri="{BB962C8B-B14F-4D97-AF65-F5344CB8AC3E}">
        <p14:creationId xmlns:p14="http://schemas.microsoft.com/office/powerpoint/2010/main" val="118146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IMMUNE SYSTEM</a:t>
            </a:r>
          </a:p>
          <a:p>
            <a:pPr>
              <a:lnSpc>
                <a:spcPct val="150000"/>
              </a:lnSpc>
            </a:pPr>
            <a:r>
              <a:rPr lang="en-ZA" sz="2400" dirty="0">
                <a:latin typeface="Arial" panose="020B0604020202020204" pitchFamily="34" charset="0"/>
                <a:cs typeface="Arial" panose="020B0604020202020204" pitchFamily="34" charset="0"/>
              </a:rPr>
              <a:t>The immune system is the body’s defence system. In other words it is the armour that protects you from many diseases and infections. The cells and tissue involved in the body’s response to infection make up the immune system. It is the function of the immune system to recognise and distinguish between the body’s own cells and antigens (any other cells or piece of foreign tissue, virus, fungus or bacteria.) </a:t>
            </a:r>
          </a:p>
        </p:txBody>
      </p:sp>
    </p:spTree>
    <p:extLst>
      <p:ext uri="{BB962C8B-B14F-4D97-AF65-F5344CB8AC3E}">
        <p14:creationId xmlns:p14="http://schemas.microsoft.com/office/powerpoint/2010/main" val="88331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MODES OF TRANSMISSION OF HIV</a:t>
            </a:r>
          </a:p>
          <a:p>
            <a:pPr>
              <a:lnSpc>
                <a:spcPct val="150000"/>
              </a:lnSpc>
            </a:pPr>
            <a:r>
              <a:rPr lang="en-ZA" sz="2400" dirty="0">
                <a:latin typeface="Arial" panose="020B0604020202020204" pitchFamily="34" charset="0"/>
                <a:cs typeface="Arial" panose="020B0604020202020204" pitchFamily="34" charset="0"/>
              </a:rPr>
              <a:t>The HI virus is not transmitted through casual contact. The virus can only be transmitted through bodily fluids such as blood, semen, breast milk or vaginal secretions. The virus must also be in a particular concentration before someone can become infected – this is called a “loading dose.” </a:t>
            </a:r>
          </a:p>
        </p:txBody>
      </p:sp>
    </p:spTree>
    <p:extLst>
      <p:ext uri="{BB962C8B-B14F-4D97-AF65-F5344CB8AC3E}">
        <p14:creationId xmlns:p14="http://schemas.microsoft.com/office/powerpoint/2010/main" val="850636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OPPORTUNISTIC INFECTIONS FACT FILE</a:t>
            </a:r>
          </a:p>
          <a:p>
            <a:pPr>
              <a:lnSpc>
                <a:spcPct val="150000"/>
              </a:lnSpc>
            </a:pPr>
            <a:r>
              <a:rPr lang="en-ZA" sz="2400" dirty="0">
                <a:latin typeface="Arial" panose="020B0604020202020204" pitchFamily="34" charset="0"/>
                <a:cs typeface="Arial" panose="020B0604020202020204" pitchFamily="34" charset="0"/>
              </a:rPr>
              <a:t>Opportunistic diseases or infections are infections that occur if you have a weakened immune system. They are called opportunistic because they take advantage of the fact that your immune system is so weak. </a:t>
            </a:r>
          </a:p>
        </p:txBody>
      </p:sp>
    </p:spTree>
    <p:extLst>
      <p:ext uri="{BB962C8B-B14F-4D97-AF65-F5344CB8AC3E}">
        <p14:creationId xmlns:p14="http://schemas.microsoft.com/office/powerpoint/2010/main" val="3987547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PREVENTION IS THE BEST CURE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Always act as though exposed blood is HIV-positive.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 sexually responsible.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Avoid risky situations and behaviour and be smart about them.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Sexual abuse – run and tell!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Learn to express how you feel.</a:t>
            </a:r>
          </a:p>
        </p:txBody>
      </p:sp>
    </p:spTree>
    <p:extLst>
      <p:ext uri="{BB962C8B-B14F-4D97-AF65-F5344CB8AC3E}">
        <p14:creationId xmlns:p14="http://schemas.microsoft.com/office/powerpoint/2010/main" val="418625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BE WATER-SAFE</a:t>
            </a:r>
          </a:p>
          <a:p>
            <a:pPr>
              <a:lnSpc>
                <a:spcPct val="150000"/>
              </a:lnSpc>
            </a:pPr>
            <a:r>
              <a:rPr lang="en-ZA" sz="2400" dirty="0">
                <a:latin typeface="Arial" panose="020B0604020202020204" pitchFamily="34" charset="0"/>
                <a:cs typeface="Arial" panose="020B0604020202020204" pitchFamily="34" charset="0"/>
              </a:rPr>
              <a:t>Access to water is a basic human right. Without water we cannot grow crops, bathe, keep our clothes clean or quench our thirst. We need water in order to survive. However, it is important to know that water can also be dangerous. When we use water, we need to know its dangers, and how to keep ourselves and others, safe. </a:t>
            </a:r>
          </a:p>
        </p:txBody>
      </p:sp>
    </p:spTree>
    <p:extLst>
      <p:ext uri="{BB962C8B-B14F-4D97-AF65-F5344CB8AC3E}">
        <p14:creationId xmlns:p14="http://schemas.microsoft.com/office/powerpoint/2010/main" val="284881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CAREER RESEARCH AND EMPLOYMENT OPPORTUNITIES</a:t>
            </a:r>
          </a:p>
          <a:p>
            <a:pPr>
              <a:lnSpc>
                <a:spcPct val="150000"/>
              </a:lnSpc>
            </a:pPr>
            <a:r>
              <a:rPr lang="en-ZA" sz="2400" dirty="0">
                <a:latin typeface="Arial" panose="020B0604020202020204" pitchFamily="34" charset="0"/>
                <a:cs typeface="Arial" panose="020B0604020202020204" pitchFamily="34" charset="0"/>
              </a:rPr>
              <a:t>Exploring all avenues to find a job suited for you can take time and can be an ongoing process. There are different ways to find employment opportunities. Local jobs around your community can be advertised in local newspapers. Certain shops have notice boards where people post any needs and job opportunities. Employment agencies also assist employers to find possible employees.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56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SAVE A LIFE: CPR</a:t>
            </a:r>
          </a:p>
          <a:p>
            <a:pPr>
              <a:lnSpc>
                <a:spcPct val="150000"/>
              </a:lnSpc>
            </a:pPr>
            <a:r>
              <a:rPr lang="en-ZA" sz="2400" dirty="0">
                <a:latin typeface="Arial" panose="020B0604020202020204" pitchFamily="34" charset="0"/>
                <a:cs typeface="Arial" panose="020B0604020202020204" pitchFamily="34" charset="0"/>
              </a:rPr>
              <a:t>The three main parts of performing CPR can be remembered as the ABCs of CPR:</a:t>
            </a:r>
          </a:p>
          <a:p>
            <a:pPr>
              <a:lnSpc>
                <a:spcPct val="150000"/>
              </a:lnSpc>
            </a:pPr>
            <a:r>
              <a:rPr lang="en-ZA" sz="2400" dirty="0">
                <a:latin typeface="Arial" panose="020B0604020202020204" pitchFamily="34" charset="0"/>
                <a:cs typeface="Arial" panose="020B0604020202020204" pitchFamily="34" charset="0"/>
              </a:rPr>
              <a:t>A – clear the airway.</a:t>
            </a:r>
          </a:p>
          <a:p>
            <a:pPr>
              <a:lnSpc>
                <a:spcPct val="150000"/>
              </a:lnSpc>
            </a:pPr>
            <a:r>
              <a:rPr lang="en-ZA" sz="2400" dirty="0">
                <a:latin typeface="Arial" panose="020B0604020202020204" pitchFamily="34" charset="0"/>
                <a:cs typeface="Arial" panose="020B0604020202020204" pitchFamily="34" charset="0"/>
              </a:rPr>
              <a:t>B – get breathing going or breathe for the person. </a:t>
            </a:r>
          </a:p>
          <a:p>
            <a:pPr>
              <a:lnSpc>
                <a:spcPct val="150000"/>
              </a:lnSpc>
            </a:pPr>
            <a:r>
              <a:rPr lang="en-ZA" sz="2400" dirty="0">
                <a:latin typeface="Arial" panose="020B0604020202020204" pitchFamily="34" charset="0"/>
                <a:cs typeface="Arial" panose="020B0604020202020204" pitchFamily="34" charset="0"/>
              </a:rPr>
              <a:t>C – start blood circulation with chest compression. </a:t>
            </a:r>
          </a:p>
        </p:txBody>
      </p:sp>
    </p:spTree>
    <p:extLst>
      <p:ext uri="{BB962C8B-B14F-4D97-AF65-F5344CB8AC3E}">
        <p14:creationId xmlns:p14="http://schemas.microsoft.com/office/powerpoint/2010/main" val="511142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SA-RAINBOW OF CULTURES</a:t>
            </a:r>
          </a:p>
          <a:p>
            <a:pPr>
              <a:lnSpc>
                <a:spcPct val="150000"/>
              </a:lnSpc>
            </a:pPr>
            <a:r>
              <a:rPr lang="en-ZA" sz="2400" dirty="0">
                <a:latin typeface="Arial" panose="020B0604020202020204" pitchFamily="34" charset="0"/>
                <a:cs typeface="Arial" panose="020B0604020202020204" pitchFamily="34" charset="0"/>
              </a:rPr>
              <a:t>Diversity is something that causes a lot of conflict but we can change it by being informed about others. There were – and are – important differences between what people in different societies believe. This is diversity. In spite of cultural differences there seems to be agreement between different cultures about certain basic values. These values include respect for human life and human dignity.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4 – Citizenship </a:t>
            </a:r>
          </a:p>
        </p:txBody>
      </p:sp>
    </p:spTree>
    <p:extLst>
      <p:ext uri="{BB962C8B-B14F-4D97-AF65-F5344CB8AC3E}">
        <p14:creationId xmlns:p14="http://schemas.microsoft.com/office/powerpoint/2010/main" val="109654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RIGHT IN THE WORKPLACE DIVERSITY</a:t>
            </a:r>
          </a:p>
          <a:p>
            <a:pPr>
              <a:lnSpc>
                <a:spcPct val="150000"/>
              </a:lnSpc>
            </a:pPr>
            <a:r>
              <a:rPr lang="en-ZA" sz="2400" dirty="0">
                <a:latin typeface="Arial" panose="020B0604020202020204" pitchFamily="34" charset="0"/>
                <a:cs typeface="Arial" panose="020B0604020202020204" pitchFamily="34" charset="0"/>
              </a:rPr>
              <a:t>Everyone views the world differently yet everyone may be correct. Cultural differences (diversity) make the world a very interesting place, but also create many barriers that cause conflict. The bigger the differences, the more difficult communicating and understanding each other become. We live in a country reflecting a “rainbow nation” with a diverse society. You need to understand this diversity, especially in the workplace, so that you can treat different cultures with respect. </a:t>
            </a:r>
          </a:p>
        </p:txBody>
      </p:sp>
    </p:spTree>
    <p:extLst>
      <p:ext uri="{BB962C8B-B14F-4D97-AF65-F5344CB8AC3E}">
        <p14:creationId xmlns:p14="http://schemas.microsoft.com/office/powerpoint/2010/main" val="2302740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WRONG IN DEALING WITH DIVERSITY</a:t>
            </a:r>
          </a:p>
          <a:p>
            <a:pPr>
              <a:lnSpc>
                <a:spcPct val="150000"/>
              </a:lnSpc>
            </a:pPr>
            <a:r>
              <a:rPr lang="en-ZA" sz="2400" dirty="0">
                <a:latin typeface="Arial" panose="020B0604020202020204" pitchFamily="34" charset="0"/>
                <a:cs typeface="Arial" panose="020B0604020202020204" pitchFamily="34" charset="0"/>
              </a:rPr>
              <a:t>Learn to respect and appreciate differences rather than trying to fit and interpret them in the limited perspective you have on them. Attitudes and perceptions cause us to label people and then we become prejudiced. Often stereotypes result from generalisation, which means we judge everybody the same and make sweeping statements. We believe these statements even before we get to know a person or take the time to judge them for what they really are. </a:t>
            </a:r>
          </a:p>
        </p:txBody>
      </p:sp>
    </p:spTree>
    <p:extLst>
      <p:ext uri="{BB962C8B-B14F-4D97-AF65-F5344CB8AC3E}">
        <p14:creationId xmlns:p14="http://schemas.microsoft.com/office/powerpoint/2010/main" val="271648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CORRUPTION IN THE WORKPLACE</a:t>
            </a:r>
          </a:p>
          <a:p>
            <a:pPr>
              <a:lnSpc>
                <a:spcPct val="150000"/>
              </a:lnSpc>
            </a:pPr>
            <a:r>
              <a:rPr lang="en-ZA" sz="2400" dirty="0">
                <a:latin typeface="Arial" panose="020B0604020202020204" pitchFamily="34" charset="0"/>
                <a:cs typeface="Arial" panose="020B0604020202020204" pitchFamily="34" charset="0"/>
              </a:rPr>
              <a:t>Corruption and economic crimes inhibit service delivery and affect all citizens. Reporting corruption will enable Batho Pele and effective service to the public and will deliver justice in our society so that people can live in freedom and security. Combating (fighting) and eliminating (getting rid of ) corruption and crime is everybody’s responsibility and if we do not report them, we are as guilty as the perpetrators (criminals). </a:t>
            </a:r>
          </a:p>
        </p:txBody>
      </p:sp>
    </p:spTree>
    <p:extLst>
      <p:ext uri="{BB962C8B-B14F-4D97-AF65-F5344CB8AC3E}">
        <p14:creationId xmlns:p14="http://schemas.microsoft.com/office/powerpoint/2010/main" val="1898209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PARTICIPATE IN WHAT’S RIGHT</a:t>
            </a:r>
          </a:p>
          <a:p>
            <a:pPr>
              <a:lnSpc>
                <a:spcPct val="150000"/>
              </a:lnSpc>
            </a:pPr>
            <a:r>
              <a:rPr lang="en-ZA" sz="2400" dirty="0">
                <a:latin typeface="Arial" panose="020B0604020202020204" pitchFamily="34" charset="0"/>
                <a:cs typeface="Arial" panose="020B0604020202020204" pitchFamily="34" charset="0"/>
              </a:rPr>
              <a:t>Freedom and rights come at a price, one being that we must get involved in our communities and care enough to do. As a responsible citizen this means you have to get “your hands dirty”. You cannot simply watch on the side and expect rights to be protected and respected.</a:t>
            </a:r>
          </a:p>
        </p:txBody>
      </p:sp>
    </p:spTree>
    <p:extLst>
      <p:ext uri="{BB962C8B-B14F-4D97-AF65-F5344CB8AC3E}">
        <p14:creationId xmlns:p14="http://schemas.microsoft.com/office/powerpoint/2010/main" val="421802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GET INVOLVED IN A PROJECT AND HELP AND DO</a:t>
            </a:r>
          </a:p>
          <a:p>
            <a:pPr>
              <a:lnSpc>
                <a:spcPct val="150000"/>
              </a:lnSpc>
            </a:pPr>
            <a:r>
              <a:rPr lang="en-ZA" sz="2400" dirty="0">
                <a:latin typeface="Arial" panose="020B0604020202020204" pitchFamily="34" charset="0"/>
                <a:cs typeface="Arial" panose="020B0604020202020204" pitchFamily="34" charset="0"/>
              </a:rPr>
              <a:t>Identify a project to assist people living in impoverished socio-economic conditions in your immediate or nearby community. Alternatively, identify a project or campaign to advocate (promote) environmentally responsible behaviour in the workplace. </a:t>
            </a:r>
          </a:p>
        </p:txBody>
      </p:sp>
    </p:spTree>
    <p:extLst>
      <p:ext uri="{BB962C8B-B14F-4D97-AF65-F5344CB8AC3E}">
        <p14:creationId xmlns:p14="http://schemas.microsoft.com/office/powerpoint/2010/main" val="198593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JOB FUNCTIONS AND OPPORTUNITIES IN MY VOCATIONAL FIELD</a:t>
            </a:r>
          </a:p>
          <a:p>
            <a:pPr>
              <a:lnSpc>
                <a:spcPct val="150000"/>
              </a:lnSpc>
            </a:pPr>
            <a:r>
              <a:rPr lang="en-ZA" sz="2400" dirty="0">
                <a:latin typeface="Arial" panose="020B0604020202020204" pitchFamily="34" charset="0"/>
                <a:cs typeface="Arial" panose="020B0604020202020204" pitchFamily="34" charset="0"/>
              </a:rPr>
              <a:t>If you have chosen a specific field of work, there are a wide variety of different jobs that you could choose from in your field. There are also different companies that you could work for. It is important that you explore different job functions and opportunities.</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48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MY CAREER-PATH-PLANNING PERSONAL DEVELOPMENT PLAN </a:t>
            </a:r>
          </a:p>
          <a:p>
            <a:pPr>
              <a:lnSpc>
                <a:spcPct val="150000"/>
              </a:lnSpc>
            </a:pPr>
            <a:r>
              <a:rPr lang="en-ZA" sz="2400" dirty="0">
                <a:latin typeface="Arial" panose="020B0604020202020204" pitchFamily="34" charset="0"/>
                <a:cs typeface="Arial" panose="020B0604020202020204" pitchFamily="34" charset="0"/>
              </a:rPr>
              <a:t>By using a personal development plan, you can plan what to do, schedule it, set a time line, track your progress and constantly review your personal growth. This keeps you on track until you achieve your goal to master some skills. A personal development plan addresses the </a:t>
            </a:r>
            <a:r>
              <a:rPr lang="en-ZA" sz="2400" i="1" dirty="0">
                <a:latin typeface="Arial" panose="020B0604020202020204" pitchFamily="34" charset="0"/>
                <a:cs typeface="Arial" panose="020B0604020202020204" pitchFamily="34" charset="0"/>
              </a:rPr>
              <a:t>What, Why, How and When</a:t>
            </a:r>
            <a:r>
              <a:rPr lang="en-ZA" sz="2400" dirty="0">
                <a:latin typeface="Arial" panose="020B0604020202020204" pitchFamily="34" charset="0"/>
                <a:cs typeface="Arial" panose="020B0604020202020204" pitchFamily="34" charset="0"/>
              </a:rPr>
              <a:t> in an understandable and ordered way. This proper structure helps set you up for success in your personal growth.</a:t>
            </a:r>
          </a:p>
        </p:txBody>
      </p:sp>
    </p:spTree>
    <p:extLst>
      <p:ext uri="{BB962C8B-B14F-4D97-AF65-F5344CB8AC3E}">
        <p14:creationId xmlns:p14="http://schemas.microsoft.com/office/powerpoint/2010/main" val="68029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 SHADOWING AND ITS VALUE</a:t>
            </a:r>
          </a:p>
          <a:p>
            <a:pPr>
              <a:lnSpc>
                <a:spcPct val="150000"/>
              </a:lnSpc>
            </a:pPr>
            <a:r>
              <a:rPr lang="en-ZA" sz="2400" dirty="0">
                <a:latin typeface="Arial" panose="020B0604020202020204" pitchFamily="34" charset="0"/>
                <a:cs typeface="Arial" panose="020B0604020202020204" pitchFamily="34" charset="0"/>
              </a:rPr>
              <a:t>Work shadowing is the opportunity to observe and talk to a person as they go about their daily job. Job shadowing is temporary and unpaid exposure to the workplace by literally being the worker’s shadow. It is the process of following another worker especially for training or research purposes. </a:t>
            </a:r>
          </a:p>
        </p:txBody>
      </p:sp>
    </p:spTree>
    <p:extLst>
      <p:ext uri="{BB962C8B-B14F-4D97-AF65-F5344CB8AC3E}">
        <p14:creationId xmlns:p14="http://schemas.microsoft.com/office/powerpoint/2010/main" val="361913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VOLUNTEERING TO GET EXPERIENCE</a:t>
            </a:r>
          </a:p>
          <a:p>
            <a:pPr>
              <a:lnSpc>
                <a:spcPct val="150000"/>
              </a:lnSpc>
            </a:pPr>
            <a:r>
              <a:rPr lang="en-ZA" sz="2400" dirty="0">
                <a:latin typeface="Arial" panose="020B0604020202020204" pitchFamily="34" charset="0"/>
                <a:cs typeface="Arial" panose="020B0604020202020204" pitchFamily="34" charset="0"/>
              </a:rPr>
              <a:t>Volunteering could be very valuable if you are finding it hard to secure a job or while you are looking for a job. It means that you offer your services, without getting paid, to a company. It is better to be busy getting work experience than sitting at home without any development. </a:t>
            </a:r>
          </a:p>
        </p:txBody>
      </p:sp>
    </p:spTree>
    <p:extLst>
      <p:ext uri="{BB962C8B-B14F-4D97-AF65-F5344CB8AC3E}">
        <p14:creationId xmlns:p14="http://schemas.microsoft.com/office/powerpoint/2010/main" val="388886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NETWORKING FOR MY FUTURE JOB</a:t>
            </a:r>
          </a:p>
          <a:p>
            <a:pPr>
              <a:lnSpc>
                <a:spcPct val="150000"/>
              </a:lnSpc>
            </a:pPr>
            <a:r>
              <a:rPr lang="en-ZA" sz="2400" dirty="0">
                <a:latin typeface="Arial" panose="020B0604020202020204" pitchFamily="34" charset="0"/>
                <a:cs typeface="Arial" panose="020B0604020202020204" pitchFamily="34" charset="0"/>
              </a:rPr>
              <a:t>Networking is about building relationships. It is making friends and helping people who will then remember you for the good impression you have made, when they need someone for a job. </a:t>
            </a:r>
          </a:p>
        </p:txBody>
      </p:sp>
    </p:spTree>
    <p:extLst>
      <p:ext uri="{BB962C8B-B14F-4D97-AF65-F5344CB8AC3E}">
        <p14:creationId xmlns:p14="http://schemas.microsoft.com/office/powerpoint/2010/main" val="325541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 PRODUCTIVITY</a:t>
            </a:r>
          </a:p>
          <a:p>
            <a:pPr>
              <a:lnSpc>
                <a:spcPct val="150000"/>
              </a:lnSpc>
            </a:pPr>
            <a:r>
              <a:rPr lang="en-ZA" sz="2400" dirty="0">
                <a:latin typeface="Arial" panose="020B0604020202020204" pitchFamily="34" charset="0"/>
                <a:cs typeface="Arial" panose="020B0604020202020204" pitchFamily="34" charset="0"/>
              </a:rPr>
              <a:t>Being productive means that you are doing the work that is expected of you and that you deliver it on time and correct. Successful people make the most of their working hours by working smart. Productivity is essential for any organisation no matter how big or small it is.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104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26719</TotalTime>
  <Words>2712</Words>
  <Application>Microsoft Office PowerPoint</Application>
  <PresentationFormat>Widescreen</PresentationFormat>
  <Paragraphs>155</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215</cp:revision>
  <dcterms:created xsi:type="dcterms:W3CDTF">2018-09-18T08:47:31Z</dcterms:created>
  <dcterms:modified xsi:type="dcterms:W3CDTF">2021-03-05T12:16:12Z</dcterms:modified>
</cp:coreProperties>
</file>