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13" r:id="rId5"/>
    <p:sldId id="312" r:id="rId6"/>
    <p:sldId id="314" r:id="rId7"/>
    <p:sldId id="315" r:id="rId8"/>
    <p:sldId id="316" r:id="rId9"/>
    <p:sldId id="298" r:id="rId10"/>
    <p:sldId id="302" r:id="rId11"/>
    <p:sldId id="303" r:id="rId12"/>
    <p:sldId id="304" r:id="rId13"/>
    <p:sldId id="305" r:id="rId14"/>
    <p:sldId id="299" r:id="rId15"/>
    <p:sldId id="300" r:id="rId16"/>
    <p:sldId id="307" r:id="rId17"/>
    <p:sldId id="318" r:id="rId18"/>
    <p:sldId id="319" r:id="rId19"/>
    <p:sldId id="317" r:id="rId20"/>
    <p:sldId id="308" r:id="rId21"/>
    <p:sldId id="309" r:id="rId22"/>
    <p:sldId id="310"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p:restoredTop sz="94497"/>
  </p:normalViewPr>
  <p:slideViewPr>
    <p:cSldViewPr snapToGrid="0" snapToObjects="1">
      <p:cViewPr>
        <p:scale>
          <a:sx n="53" d="100"/>
          <a:sy n="53" d="100"/>
        </p:scale>
        <p:origin x="32" y="1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range&#10;&#10;Description automatically generated">
            <a:extLst>
              <a:ext uri="{FF2B5EF4-FFF2-40B4-BE49-F238E27FC236}">
                <a16:creationId xmlns:a16="http://schemas.microsoft.com/office/drawing/2014/main" id="{581089FB-0D3A-6549-9DC6-2CDB2872EF21}"/>
              </a:ext>
            </a:extLst>
          </p:cNvPr>
          <p:cNvPicPr>
            <a:picLocks noChangeAspect="1"/>
          </p:cNvPicPr>
          <p:nvPr/>
        </p:nvPicPr>
        <p:blipFill rotWithShape="1">
          <a:blip r:embed="rId2"/>
          <a:srcRect t="28139" b="32056"/>
          <a:stretch/>
        </p:blipFill>
        <p:spPr>
          <a:xfrm>
            <a:off x="0" y="0"/>
            <a:ext cx="1219200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Life Orientation Computer Skills</a:t>
            </a:r>
          </a:p>
          <a:p>
            <a:pPr algn="r"/>
            <a:r>
              <a:rPr lang="en-GB" sz="5400" b="1" dirty="0">
                <a:solidFill>
                  <a:schemeClr val="bg1"/>
                </a:solidFill>
                <a:latin typeface="Brandon Grotesque Medium" panose="020B0603020203060202" pitchFamily="34" charset="77"/>
              </a:rPr>
              <a:t>NCV3</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MS Word 2016: Advanced features of Microsoft Word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PAGE LAYOUT AND PAGE ORIENTATION</a:t>
            </a:r>
          </a:p>
          <a:p>
            <a:pPr>
              <a:lnSpc>
                <a:spcPct val="150000"/>
              </a:lnSpc>
            </a:pPr>
            <a:r>
              <a:rPr lang="en-ZA" sz="2400" dirty="0">
                <a:latin typeface="Arial" panose="020B0604020202020204" pitchFamily="34" charset="0"/>
                <a:cs typeface="Arial" panose="020B0604020202020204" pitchFamily="34" charset="0"/>
              </a:rPr>
              <a:t>Page margins are the blank space around the edges, outside the printing area, on a page. </a:t>
            </a:r>
          </a:p>
          <a:p>
            <a:pPr>
              <a:lnSpc>
                <a:spcPct val="150000"/>
              </a:lnSpc>
            </a:pPr>
            <a:r>
              <a:rPr lang="en-ZA" sz="2400" dirty="0">
                <a:latin typeface="Arial" panose="020B0604020202020204" pitchFamily="34" charset="0"/>
                <a:cs typeface="Arial" panose="020B0604020202020204" pitchFamily="34" charset="0"/>
              </a:rPr>
              <a:t>Choose either portrait (vertical) or landscape (horizontal) orientation for all or part of the document.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47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MS Word 2016: Advanced features of Microsoft Word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PICTURES FROM A FILE</a:t>
            </a:r>
          </a:p>
          <a:p>
            <a:pPr>
              <a:lnSpc>
                <a:spcPct val="150000"/>
              </a:lnSpc>
            </a:pPr>
            <a:r>
              <a:rPr lang="en-ZA" sz="2400" dirty="0">
                <a:latin typeface="Arial" panose="020B0604020202020204" pitchFamily="34" charset="0"/>
                <a:cs typeface="Arial" panose="020B0604020202020204" pitchFamily="34" charset="0"/>
              </a:rPr>
              <a:t>Enhance your documents by inserting pictures from files on your hard drive, external or memory stick. Careful use of photos or clip art can change a dull document into an impressive one. Photos taken with a digital camera are saved as pictures on the hard drive, external or memory stick. Pictures are often saved with a .bmp, .jpg, or .</a:t>
            </a:r>
            <a:r>
              <a:rPr lang="en-ZA" sz="2400" dirty="0" err="1">
                <a:latin typeface="Arial" panose="020B0604020202020204" pitchFamily="34" charset="0"/>
                <a:cs typeface="Arial" panose="020B0604020202020204" pitchFamily="34" charset="0"/>
              </a:rPr>
              <a:t>png</a:t>
            </a:r>
            <a:r>
              <a:rPr lang="en-ZA" sz="2400" dirty="0">
                <a:latin typeface="Arial" panose="020B0604020202020204" pitchFamily="34" charset="0"/>
                <a:cs typeface="Arial" panose="020B0604020202020204" pitchFamily="34" charset="0"/>
              </a:rPr>
              <a:t> extension. Animated pictures normally have a .gif extension. </a:t>
            </a:r>
          </a:p>
        </p:txBody>
      </p:sp>
    </p:spTree>
    <p:extLst>
      <p:ext uri="{BB962C8B-B14F-4D97-AF65-F5344CB8AC3E}">
        <p14:creationId xmlns:p14="http://schemas.microsoft.com/office/powerpoint/2010/main" val="251553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MS Word 2016: Advanced features of Microsoft Word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FORMAT A PICTURE</a:t>
            </a:r>
          </a:p>
          <a:p>
            <a:pPr>
              <a:lnSpc>
                <a:spcPct val="150000"/>
              </a:lnSpc>
            </a:pPr>
            <a:r>
              <a:rPr lang="en-ZA" sz="2400" dirty="0">
                <a:latin typeface="Arial" panose="020B0604020202020204" pitchFamily="34" charset="0"/>
                <a:cs typeface="Arial" panose="020B0604020202020204" pitchFamily="34" charset="0"/>
              </a:rPr>
              <a:t>From the Picture Tools ribbon, always make sure that an object (picture or shape) is active or selected. Adjustment handles (small dots) will appear around the object.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50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MS Word 2016: Advanced features of Microsoft Word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SPELLCHECK, PREVIEW AND PRINT A DOCUMENT</a:t>
            </a:r>
          </a:p>
          <a:p>
            <a:pPr>
              <a:lnSpc>
                <a:spcPct val="150000"/>
              </a:lnSpc>
            </a:pPr>
            <a:r>
              <a:rPr lang="en-ZA" sz="2400" dirty="0">
                <a:latin typeface="Arial" panose="020B0604020202020204" pitchFamily="34" charset="0"/>
                <a:cs typeface="Arial" panose="020B0604020202020204" pitchFamily="34" charset="0"/>
              </a:rPr>
              <a:t>Spellcheck checks text for spelling and grammar errors automatically while entering it. </a:t>
            </a:r>
          </a:p>
          <a:p>
            <a:pPr>
              <a:lnSpc>
                <a:spcPct val="150000"/>
              </a:lnSpc>
            </a:pPr>
            <a:r>
              <a:rPr lang="en-ZA" sz="2400" dirty="0">
                <a:latin typeface="Arial" panose="020B0604020202020204" pitchFamily="34" charset="0"/>
                <a:cs typeface="Arial" panose="020B0604020202020204" pitchFamily="34" charset="0"/>
              </a:rPr>
              <a:t>Before a document is printed, preview to check the layout, e.g. headers/footers, margins and the page numbering.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23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EXCEL FEATURES</a:t>
            </a:r>
          </a:p>
          <a:p>
            <a:pPr>
              <a:lnSpc>
                <a:spcPct val="150000"/>
              </a:lnSpc>
            </a:pPr>
            <a:r>
              <a:rPr lang="en-ZA" sz="2400" dirty="0">
                <a:latin typeface="Arial" panose="020B0604020202020204" pitchFamily="34" charset="0"/>
                <a:cs typeface="Arial" panose="020B0604020202020204" pitchFamily="34" charset="0"/>
              </a:rPr>
              <a:t>Microsoft Excel has handy features such as: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OneDrive (Cloud storage);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Templates;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Flash fill;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Recommended charts.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MS Excel 2016: Advanced features of Microsoft Excel</a:t>
            </a:r>
          </a:p>
        </p:txBody>
      </p:sp>
    </p:spTree>
    <p:extLst>
      <p:ext uri="{BB962C8B-B14F-4D97-AF65-F5344CB8AC3E}">
        <p14:creationId xmlns:p14="http://schemas.microsoft.com/office/powerpoint/2010/main" val="1935167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DESIGN A PRESENTATION FOR SPECIFIC CONTENT MATTER AND SELECT A SLIDE LAYOUT AND FORMAT</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The purpose of the presentation should specify why you want to give a presentation. The formulation of the purpose will help you to design an interesting presentation with relevant data which will inform the audience about a specific topic.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MS PowerPoint 2016</a:t>
            </a:r>
          </a:p>
        </p:txBody>
      </p:sp>
    </p:spTree>
    <p:extLst>
      <p:ext uri="{BB962C8B-B14F-4D97-AF65-F5344CB8AC3E}">
        <p14:creationId xmlns:p14="http://schemas.microsoft.com/office/powerpoint/2010/main" val="208996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MS PowerPoint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TIME LIMITS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How much time is available to complete the presentation? A presentation should not be longer than an hour as the audience could lose interest.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If more time is available, use more information and more slides.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target audience will also have an influence on the time limits.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time of the day is the presentation? The lunch hour of a business, mid-morning or afternoon? This will have an influence on the attention span of the audience.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26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MS PowerPoint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TARGET AUDIENCE</a:t>
            </a:r>
          </a:p>
          <a:p>
            <a:pPr>
              <a:lnSpc>
                <a:spcPct val="150000"/>
              </a:lnSpc>
            </a:pPr>
            <a:r>
              <a:rPr lang="en-ZA" sz="2400" dirty="0">
                <a:latin typeface="Arial" panose="020B0604020202020204" pitchFamily="34" charset="0"/>
                <a:cs typeface="Arial" panose="020B0604020202020204" pitchFamily="34" charset="0"/>
              </a:rPr>
              <a:t>Who is the target audience? The approach to a group of primary school children will differ from that of a group of college students. A group of young, dynamic businessmen and managers will definitely have another approach than that of a group of ordinary workers. Identify the target audience and design your presentation according to their needs. </a:t>
            </a:r>
          </a:p>
        </p:txBody>
      </p:sp>
    </p:spTree>
    <p:extLst>
      <p:ext uri="{BB962C8B-B14F-4D97-AF65-F5344CB8AC3E}">
        <p14:creationId xmlns:p14="http://schemas.microsoft.com/office/powerpoint/2010/main" val="38151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MS PowerPoint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CREATE THE PRESENTATION</a:t>
            </a:r>
          </a:p>
          <a:p>
            <a:pPr>
              <a:lnSpc>
                <a:spcPct val="150000"/>
              </a:lnSpc>
            </a:pPr>
            <a:r>
              <a:rPr lang="en-ZA" sz="2400" dirty="0">
                <a:latin typeface="Arial" panose="020B0604020202020204" pitchFamily="34" charset="0"/>
                <a:cs typeface="Arial" panose="020B0604020202020204" pitchFamily="34" charset="0"/>
              </a:rPr>
              <a:t>Open the MS PowerPoint program. Click Blank Presentation. The first slide will give you the Title layout with two text boxes – one for the Title and one for the Subtitle. Click in the appropriate text box to add the title and subtitle.</a:t>
            </a:r>
          </a:p>
        </p:txBody>
      </p:sp>
    </p:spTree>
    <p:extLst>
      <p:ext uri="{BB962C8B-B14F-4D97-AF65-F5344CB8AC3E}">
        <p14:creationId xmlns:p14="http://schemas.microsoft.com/office/powerpoint/2010/main" val="164481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MS PowerPoint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INSERT A RELEVANT CLIP ART OR PICTURE IN THE PRESENTATION</a:t>
            </a:r>
          </a:p>
          <a:p>
            <a:pPr>
              <a:lnSpc>
                <a:spcPct val="150000"/>
              </a:lnSpc>
            </a:pPr>
            <a:r>
              <a:rPr lang="en-ZA" sz="2400" dirty="0">
                <a:latin typeface="Arial" panose="020B0604020202020204" pitchFamily="34" charset="0"/>
                <a:cs typeface="Arial" panose="020B0604020202020204" pitchFamily="34" charset="0"/>
              </a:rPr>
              <a:t>lick the Home tab | Slides group: Layout | Change the layout of the slide to Title and Content or Two Content | Click one of the thumbnails:</a:t>
            </a:r>
          </a:p>
        </p:txBody>
      </p:sp>
      <p:pic>
        <p:nvPicPr>
          <p:cNvPr id="1025" name="Picture 1" descr="page169image19576608">
            <a:extLst>
              <a:ext uri="{FF2B5EF4-FFF2-40B4-BE49-F238E27FC236}">
                <a16:creationId xmlns:a16="http://schemas.microsoft.com/office/drawing/2014/main" id="{AC042632-D3FD-2549-A196-2E1EA0389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643" y="3796107"/>
            <a:ext cx="1066800"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4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UNDERSTAND ICT IN TERMS OF ITS OWN PHYSICAL AND WORK ENVIRONMENT</a:t>
            </a:r>
          </a:p>
          <a:p>
            <a:pPr>
              <a:lnSpc>
                <a:spcPct val="150000"/>
              </a:lnSpc>
            </a:pPr>
            <a:r>
              <a:rPr lang="en-ZA" sz="2400" dirty="0">
                <a:latin typeface="Arial" panose="020B0604020202020204" pitchFamily="34" charset="0"/>
                <a:cs typeface="Arial" panose="020B0604020202020204" pitchFamily="34" charset="0"/>
              </a:rPr>
              <a:t>Information and Communication Technology (ICT) involves processing data using computer hardware and software, and distributing the information using telecommunications such as the Internet. ICT is defined as the technologies that help us record, store, process, retrieve, transfer and receive information electronically in digital form.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Introductory theory of ICT</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MS PowerPoint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SELECT AND APPLY APPROPRIATE ANIMATION EFFECTS FOR YOUR PRESENTATION</a:t>
            </a:r>
          </a:p>
          <a:p>
            <a:pPr>
              <a:lnSpc>
                <a:spcPct val="150000"/>
              </a:lnSpc>
            </a:pPr>
            <a:r>
              <a:rPr lang="en-ZA" sz="2400" dirty="0">
                <a:latin typeface="Arial" panose="020B0604020202020204" pitchFamily="34" charset="0"/>
                <a:cs typeface="Arial" panose="020B0604020202020204" pitchFamily="34" charset="0"/>
              </a:rPr>
              <a:t>If a slide consists of more than one object (text boxes, pictures, charts, SmartArt, etc.), select the objects in the same order in which they should appear during the slide show. For example, use the sequence of first the title, then the bulleted list and then the picture. </a:t>
            </a:r>
          </a:p>
          <a:p>
            <a:pPr>
              <a:lnSpc>
                <a:spcPct val="150000"/>
              </a:lnSpc>
            </a:pPr>
            <a:r>
              <a:rPr lang="en-ZA" sz="2400" i="1" dirty="0">
                <a:latin typeface="Arial" panose="020B0604020202020204" pitchFamily="34" charset="0"/>
                <a:cs typeface="Arial" panose="020B0604020202020204" pitchFamily="34" charset="0"/>
              </a:rPr>
              <a:t>Select the appropriate text box or other object | click Animations | Animation group: Select one of the options.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34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MS PowerPoint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SPELLCHECK AND SAVE THE PRESENTATION</a:t>
            </a:r>
          </a:p>
          <a:p>
            <a:pPr>
              <a:lnSpc>
                <a:spcPct val="150000"/>
              </a:lnSpc>
            </a:pPr>
            <a:r>
              <a:rPr lang="en-ZA" sz="2400" dirty="0">
                <a:latin typeface="Arial" panose="020B0604020202020204" pitchFamily="34" charset="0"/>
                <a:cs typeface="Arial" panose="020B0604020202020204" pitchFamily="34" charset="0"/>
              </a:rPr>
              <a:t>Switch on the appropriate function to check spelling automatically while entering text. Click File | Options | Proofing. Make sure that the option “Check spelling as you type” is switched on. Then click OK. </a:t>
            </a:r>
          </a:p>
          <a:p>
            <a:pPr>
              <a:lnSpc>
                <a:spcPct val="150000"/>
              </a:lnSpc>
            </a:pPr>
            <a:r>
              <a:rPr lang="en-ZA" sz="2400" dirty="0">
                <a:latin typeface="Arial" panose="020B0604020202020204" pitchFamily="34" charset="0"/>
                <a:cs typeface="Arial" panose="020B0604020202020204" pitchFamily="34" charset="0"/>
              </a:rPr>
              <a:t>To save the presentation for future use, save on the hard drive or on another storage device such as a flash disk.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99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MS PowerPoint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PREVIEW AND PRINT BY SELECTING DIFFERENT PRINTING OPTIONS</a:t>
            </a:r>
          </a:p>
          <a:p>
            <a:pPr>
              <a:lnSpc>
                <a:spcPct val="150000"/>
              </a:lnSpc>
            </a:pPr>
            <a:r>
              <a:rPr lang="en-ZA" sz="2400" dirty="0">
                <a:latin typeface="Arial" panose="020B0604020202020204" pitchFamily="34" charset="0"/>
                <a:cs typeface="Arial" panose="020B0604020202020204" pitchFamily="34" charset="0"/>
              </a:rPr>
              <a:t>Preview a presentation before printing. Normally, handouts of the slides are printed for the audience to follow the main trend of the presentation and to make notes. Click the Preview and Print icon on the Quick Access Toolbar. </a:t>
            </a:r>
          </a:p>
          <a:p>
            <a:pPr>
              <a:lnSpc>
                <a:spcPct val="150000"/>
              </a:lnSpc>
            </a:pPr>
            <a:r>
              <a:rPr lang="en-ZA" sz="2400" dirty="0">
                <a:latin typeface="Arial" panose="020B0604020202020204" pitchFamily="34" charset="0"/>
                <a:cs typeface="Arial" panose="020B0604020202020204" pitchFamily="34" charset="0"/>
              </a:rPr>
              <a:t>To print the whole presentation, the current slide or a range of slides, click File | Print | Print icon.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8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SEARCH ENGINES</a:t>
            </a:r>
          </a:p>
          <a:p>
            <a:pPr>
              <a:lnSpc>
                <a:spcPct val="150000"/>
              </a:lnSpc>
            </a:pPr>
            <a:r>
              <a:rPr lang="en-ZA" sz="2400" dirty="0">
                <a:latin typeface="Arial" panose="020B0604020202020204" pitchFamily="34" charset="0"/>
                <a:cs typeface="Arial" panose="020B0604020202020204" pitchFamily="34" charset="0"/>
              </a:rPr>
              <a:t>A search engine is a program designed to help find information stored on the World Wide Web. It has a huge database, or index, with links to a vast number of web pages. To collect information and do research for academic purposes, open the search engine, insert a word or topic and the search engine will generate a list of website addresses that are related to the topic.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Introduction to Internet Research</a:t>
            </a:r>
          </a:p>
        </p:txBody>
      </p:sp>
    </p:spTree>
    <p:extLst>
      <p:ext uri="{BB962C8B-B14F-4D97-AF65-F5344CB8AC3E}">
        <p14:creationId xmlns:p14="http://schemas.microsoft.com/office/powerpoint/2010/main" val="734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Introductory theory of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OF ICT</a:t>
            </a:r>
          </a:p>
          <a:p>
            <a:pPr>
              <a:lnSpc>
                <a:spcPct val="150000"/>
              </a:lnSpc>
            </a:pPr>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FA0870B-8E75-D146-AC1B-DB4E159AE073}"/>
              </a:ext>
            </a:extLst>
          </p:cNvPr>
          <p:cNvSpPr/>
          <p:nvPr/>
        </p:nvSpPr>
        <p:spPr>
          <a:xfrm>
            <a:off x="793376" y="2368699"/>
            <a:ext cx="11093824" cy="3901837"/>
          </a:xfrm>
          <a:prstGeom prst="rect">
            <a:avLst/>
          </a:prstGeom>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Access of information;</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Improved access to education;</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Entertainment;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Improved communication;</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Increased job opportunities;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Online shopping;</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Free downloads;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Positive effect on the social environment;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Speed;</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Accuracy;</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Efficiency and productivity;</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Ergonomic office.</a:t>
            </a:r>
          </a:p>
        </p:txBody>
      </p:sp>
    </p:spTree>
    <p:extLst>
      <p:ext uri="{BB962C8B-B14F-4D97-AF65-F5344CB8AC3E}">
        <p14:creationId xmlns:p14="http://schemas.microsoft.com/office/powerpoint/2010/main" val="414556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Introductory theory of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DISADVANTAGES OF ICT</a:t>
            </a:r>
          </a:p>
          <a:p>
            <a:pPr>
              <a:lnSpc>
                <a:spcPct val="150000"/>
              </a:lnSpc>
            </a:pPr>
            <a:endParaRPr lang="en-ZA"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FA0870B-8E75-D146-AC1B-DB4E159AE073}"/>
              </a:ext>
            </a:extLst>
          </p:cNvPr>
          <p:cNvSpPr/>
          <p:nvPr/>
        </p:nvSpPr>
        <p:spPr>
          <a:xfrm>
            <a:off x="793376" y="2368699"/>
            <a:ext cx="11093824" cy="3413563"/>
          </a:xfrm>
          <a:prstGeom prst="rect">
            <a:avLst/>
          </a:prstGeom>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Unemployment;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Fraud;</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Security and virus infections;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Health problems and reduced physical activity;</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Negative effect on productivity;</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Reduced personal interaction;</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ICT causes moral and ethical problems;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Increased demand for electricity;</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Increased expenses.</a:t>
            </a:r>
          </a:p>
        </p:txBody>
      </p:sp>
    </p:spTree>
    <p:extLst>
      <p:ext uri="{BB962C8B-B14F-4D97-AF65-F5344CB8AC3E}">
        <p14:creationId xmlns:p14="http://schemas.microsoft.com/office/powerpoint/2010/main" val="140685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Introductory theory of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ICT DEVICES AND THEIR IMPACT</a:t>
            </a:r>
          </a:p>
          <a:p>
            <a:pPr>
              <a:lnSpc>
                <a:spcPct val="150000"/>
              </a:lnSpc>
            </a:pPr>
            <a:r>
              <a:rPr lang="en-ZA" sz="2400" dirty="0">
                <a:latin typeface="Arial" panose="020B0604020202020204" pitchFamily="34" charset="0"/>
                <a:cs typeface="Arial" panose="020B0604020202020204" pitchFamily="34" charset="0"/>
              </a:rPr>
              <a:t>A smart device is an electronic device that is cordless (unless while being charged), mobile (easily transportable), always connected (via wireless Wi Fi, 3G, 4G etc.) and is capable of voice and video communication. These devices make life more convenient with easy access of information, storage, and educational opportunities. However, the devices can lead to stress, addition and can cause ADD.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14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Introductory theory of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ERGONOMICS</a:t>
            </a:r>
          </a:p>
          <a:p>
            <a:pPr>
              <a:lnSpc>
                <a:spcPct val="150000"/>
              </a:lnSpc>
            </a:pPr>
            <a:r>
              <a:rPr lang="en-ZA" sz="2400" dirty="0">
                <a:latin typeface="Arial" panose="020B0604020202020204" pitchFamily="34" charset="0"/>
                <a:cs typeface="Arial" panose="020B0604020202020204" pitchFamily="34" charset="0"/>
              </a:rPr>
              <a:t>If ergonomic principles are taken in consideration, they will: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Reduce injuries, errors, defects and costs;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Reduce employee absence;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Improve satisfaction;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Improve productivity;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Reduce workplace stress.</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92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Introductory theory of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RSI AND EYE FATIGUE</a:t>
            </a:r>
          </a:p>
          <a:p>
            <a:pPr>
              <a:lnSpc>
                <a:spcPct val="150000"/>
              </a:lnSpc>
            </a:pPr>
            <a:r>
              <a:rPr lang="en-ZA" sz="2400" dirty="0">
                <a:latin typeface="Arial" panose="020B0604020202020204" pitchFamily="34" charset="0"/>
                <a:cs typeface="Arial" panose="020B0604020202020204" pitchFamily="34" charset="0"/>
              </a:rPr>
              <a:t>RSI stands for repetitive strain injury. It includes a whole spectrum of conditions, from tendonitis of the hand or wrist to carpal tunnel syndrome (CTS). Eye fatigue or eye strain is a common, but rarely serious, condition. The symptoms include tired, itching, and burning eyes, pain in or around the eyes, blurred vision and sometimes double vision. Headaches are often associated with eye fatigue. </a:t>
            </a:r>
          </a:p>
        </p:txBody>
      </p:sp>
    </p:spTree>
    <p:extLst>
      <p:ext uri="{BB962C8B-B14F-4D97-AF65-F5344CB8AC3E}">
        <p14:creationId xmlns:p14="http://schemas.microsoft.com/office/powerpoint/2010/main" val="365546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Introductory theory of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HEALTH AND SAFETY ASPECTS IN A COMPUTER ENVIRONMENT</a:t>
            </a:r>
          </a:p>
          <a:p>
            <a:pPr>
              <a:lnSpc>
                <a:spcPct val="150000"/>
              </a:lnSpc>
            </a:pPr>
            <a:r>
              <a:rPr lang="en-ZA" sz="2400" dirty="0">
                <a:latin typeface="Arial" panose="020B0604020202020204" pitchFamily="34" charset="0"/>
                <a:cs typeface="Arial" panose="020B0604020202020204" pitchFamily="34" charset="0"/>
              </a:rPr>
              <a:t>No loose cables should be lying on the floor to trip over. It is also important to make sure that there are no overloaded power points. This is dangerous and a potential fire hazard. Use an uninterruptible power supply (UPS) to keep your computer from crashing. It is advisable to unplug electronic devices in case of thunder or lightning. Avoid spilling liquid on the computer keyboard and don’t eat or drink near the computer.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19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FUNCTIONS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MS Word 2016: Advanced features of Microsoft Word</a:t>
            </a:r>
          </a:p>
        </p:txBody>
      </p:sp>
      <p:pic>
        <p:nvPicPr>
          <p:cNvPr id="3" name="Picture 2" descr="Graphical user interface, table&#10;&#10;Description automatically generated">
            <a:extLst>
              <a:ext uri="{FF2B5EF4-FFF2-40B4-BE49-F238E27FC236}">
                <a16:creationId xmlns:a16="http://schemas.microsoft.com/office/drawing/2014/main" id="{D6ED24DF-F4E2-A040-83B9-06BF1A634044}"/>
              </a:ext>
            </a:extLst>
          </p:cNvPr>
          <p:cNvPicPr>
            <a:picLocks noChangeAspect="1"/>
          </p:cNvPicPr>
          <p:nvPr/>
        </p:nvPicPr>
        <p:blipFill>
          <a:blip r:embed="rId3"/>
          <a:stretch>
            <a:fillRect/>
          </a:stretch>
        </p:blipFill>
        <p:spPr>
          <a:xfrm>
            <a:off x="3658452" y="2548399"/>
            <a:ext cx="4847183" cy="3597220"/>
          </a:xfrm>
          <a:prstGeom prst="rect">
            <a:avLst/>
          </a:prstGeom>
        </p:spPr>
      </p:pic>
    </p:spTree>
    <p:extLst>
      <p:ext uri="{BB962C8B-B14F-4D97-AF65-F5344CB8AC3E}">
        <p14:creationId xmlns:p14="http://schemas.microsoft.com/office/powerpoint/2010/main" val="1998267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27095</TotalTime>
  <Words>1624</Words>
  <Application>Microsoft Macintosh PowerPoint</Application>
  <PresentationFormat>Widescreen</PresentationFormat>
  <Paragraphs>125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211</cp:revision>
  <dcterms:created xsi:type="dcterms:W3CDTF">2018-09-18T08:47:31Z</dcterms:created>
  <dcterms:modified xsi:type="dcterms:W3CDTF">2021-02-16T04:39:32Z</dcterms:modified>
</cp:coreProperties>
</file>