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74" r:id="rId3"/>
    <p:sldId id="297" r:id="rId4"/>
    <p:sldId id="305" r:id="rId5"/>
    <p:sldId id="306" r:id="rId6"/>
    <p:sldId id="307" r:id="rId7"/>
    <p:sldId id="308" r:id="rId8"/>
    <p:sldId id="309" r:id="rId9"/>
    <p:sldId id="310" r:id="rId10"/>
    <p:sldId id="311" r:id="rId11"/>
    <p:sldId id="312" r:id="rId12"/>
    <p:sldId id="298" r:id="rId13"/>
    <p:sldId id="313" r:id="rId14"/>
    <p:sldId id="314" r:id="rId15"/>
    <p:sldId id="315" r:id="rId16"/>
    <p:sldId id="316" r:id="rId17"/>
    <p:sldId id="317" r:id="rId18"/>
    <p:sldId id="299" r:id="rId19"/>
    <p:sldId id="318" r:id="rId20"/>
    <p:sldId id="300" r:id="rId21"/>
    <p:sldId id="319" r:id="rId22"/>
    <p:sldId id="320" r:id="rId23"/>
    <p:sldId id="321" r:id="rId24"/>
    <p:sldId id="323" r:id="rId25"/>
    <p:sldId id="324" r:id="rId26"/>
    <p:sldId id="301" r:id="rId27"/>
    <p:sldId id="325" r:id="rId28"/>
    <p:sldId id="327" r:id="rId29"/>
    <p:sldId id="356" r:id="rId30"/>
    <p:sldId id="328" r:id="rId31"/>
    <p:sldId id="357" r:id="rId32"/>
    <p:sldId id="329" r:id="rId33"/>
    <p:sldId id="330" r:id="rId34"/>
    <p:sldId id="331" r:id="rId35"/>
    <p:sldId id="332" r:id="rId36"/>
    <p:sldId id="302" r:id="rId37"/>
    <p:sldId id="333" r:id="rId38"/>
    <p:sldId id="334" r:id="rId39"/>
    <p:sldId id="358" r:id="rId40"/>
    <p:sldId id="335" r:id="rId41"/>
    <p:sldId id="336" r:id="rId42"/>
    <p:sldId id="338" r:id="rId43"/>
    <p:sldId id="339" r:id="rId44"/>
    <p:sldId id="340" r:id="rId45"/>
    <p:sldId id="359" r:id="rId46"/>
    <p:sldId id="341" r:id="rId47"/>
    <p:sldId id="342" r:id="rId48"/>
    <p:sldId id="303" r:id="rId49"/>
    <p:sldId id="343" r:id="rId50"/>
    <p:sldId id="344" r:id="rId51"/>
    <p:sldId id="345" r:id="rId52"/>
    <p:sldId id="346" r:id="rId53"/>
    <p:sldId id="304" r:id="rId54"/>
    <p:sldId id="347" r:id="rId55"/>
    <p:sldId id="348" r:id="rId56"/>
    <p:sldId id="349" r:id="rId57"/>
    <p:sldId id="350" r:id="rId58"/>
    <p:sldId id="351" r:id="rId59"/>
    <p:sldId id="353" r:id="rId60"/>
    <p:sldId id="354"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288"/>
    <p:restoredTop sz="94654"/>
  </p:normalViewPr>
  <p:slideViewPr>
    <p:cSldViewPr snapToGrid="0" snapToObjects="1">
      <p:cViewPr>
        <p:scale>
          <a:sx n="63" d="100"/>
          <a:sy n="63" d="100"/>
        </p:scale>
        <p:origin x="480" y="105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1C996-B2B9-5240-B316-5F32F694CD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9150061-F33B-1B4A-91E5-C949D034E9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685B5E1-A19B-704F-8702-F512E9442226}"/>
              </a:ext>
            </a:extLst>
          </p:cNvPr>
          <p:cNvSpPr>
            <a:spLocks noGrp="1"/>
          </p:cNvSpPr>
          <p:nvPr>
            <p:ph type="dt" sz="half" idx="10"/>
          </p:nvPr>
        </p:nvSpPr>
        <p:spPr/>
        <p:txBody>
          <a:bodyPr/>
          <a:lstStyle/>
          <a:p>
            <a:fld id="{6E9B9E68-4850-8440-9130-1569DB7DBD3D}" type="datetimeFigureOut">
              <a:rPr lang="en-GB" smtClean="0"/>
              <a:t>15/02/2021</a:t>
            </a:fld>
            <a:endParaRPr lang="en-GB"/>
          </a:p>
        </p:txBody>
      </p:sp>
      <p:sp>
        <p:nvSpPr>
          <p:cNvPr id="5" name="Footer Placeholder 4">
            <a:extLst>
              <a:ext uri="{FF2B5EF4-FFF2-40B4-BE49-F238E27FC236}">
                <a16:creationId xmlns:a16="http://schemas.microsoft.com/office/drawing/2014/main" id="{4DE411AE-BFF1-9A41-83A8-41AAE6C746E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4A59E9A-86AB-234B-9208-CBE0FF33772B}"/>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2530424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D51DE-1CDB-1F4B-BC0E-3B66D909FC8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AEF3569-F8AB-9A4A-994A-749B93653A7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0E29316-AB93-C642-9A75-2F6D0AE98E05}"/>
              </a:ext>
            </a:extLst>
          </p:cNvPr>
          <p:cNvSpPr>
            <a:spLocks noGrp="1"/>
          </p:cNvSpPr>
          <p:nvPr>
            <p:ph type="dt" sz="half" idx="10"/>
          </p:nvPr>
        </p:nvSpPr>
        <p:spPr/>
        <p:txBody>
          <a:bodyPr/>
          <a:lstStyle/>
          <a:p>
            <a:fld id="{6E9B9E68-4850-8440-9130-1569DB7DBD3D}" type="datetimeFigureOut">
              <a:rPr lang="en-GB" smtClean="0"/>
              <a:t>15/02/2021</a:t>
            </a:fld>
            <a:endParaRPr lang="en-GB"/>
          </a:p>
        </p:txBody>
      </p:sp>
      <p:sp>
        <p:nvSpPr>
          <p:cNvPr id="5" name="Footer Placeholder 4">
            <a:extLst>
              <a:ext uri="{FF2B5EF4-FFF2-40B4-BE49-F238E27FC236}">
                <a16:creationId xmlns:a16="http://schemas.microsoft.com/office/drawing/2014/main" id="{C3B41DCC-FA20-DC41-8FAD-2CE86B5F0C5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C09FB14-979F-B449-9D48-74BE686816FB}"/>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2258444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F5250C3-D53E-A041-A9DB-1045605D2E0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8BA64DC-20F7-AD49-920F-A006498DE1F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499E27B-924A-0249-8B0C-E673A4375B98}"/>
              </a:ext>
            </a:extLst>
          </p:cNvPr>
          <p:cNvSpPr>
            <a:spLocks noGrp="1"/>
          </p:cNvSpPr>
          <p:nvPr>
            <p:ph type="dt" sz="half" idx="10"/>
          </p:nvPr>
        </p:nvSpPr>
        <p:spPr/>
        <p:txBody>
          <a:bodyPr/>
          <a:lstStyle/>
          <a:p>
            <a:fld id="{6E9B9E68-4850-8440-9130-1569DB7DBD3D}" type="datetimeFigureOut">
              <a:rPr lang="en-GB" smtClean="0"/>
              <a:t>15/02/2021</a:t>
            </a:fld>
            <a:endParaRPr lang="en-GB"/>
          </a:p>
        </p:txBody>
      </p:sp>
      <p:sp>
        <p:nvSpPr>
          <p:cNvPr id="5" name="Footer Placeholder 4">
            <a:extLst>
              <a:ext uri="{FF2B5EF4-FFF2-40B4-BE49-F238E27FC236}">
                <a16:creationId xmlns:a16="http://schemas.microsoft.com/office/drawing/2014/main" id="{F876B186-AD16-124B-BE89-F100238EF68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37A8E32-8AA1-6E4A-8993-363D1F968077}"/>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676253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5DF35-2610-7D4D-A15B-38E23A711C4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6774792-A591-0C43-A39A-596364DDF4C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AF12403-A56B-954C-A4E0-716C875DB96A}"/>
              </a:ext>
            </a:extLst>
          </p:cNvPr>
          <p:cNvSpPr>
            <a:spLocks noGrp="1"/>
          </p:cNvSpPr>
          <p:nvPr>
            <p:ph type="dt" sz="half" idx="10"/>
          </p:nvPr>
        </p:nvSpPr>
        <p:spPr/>
        <p:txBody>
          <a:bodyPr/>
          <a:lstStyle/>
          <a:p>
            <a:fld id="{6E9B9E68-4850-8440-9130-1569DB7DBD3D}" type="datetimeFigureOut">
              <a:rPr lang="en-GB" smtClean="0"/>
              <a:t>15/02/2021</a:t>
            </a:fld>
            <a:endParaRPr lang="en-GB"/>
          </a:p>
        </p:txBody>
      </p:sp>
      <p:sp>
        <p:nvSpPr>
          <p:cNvPr id="5" name="Footer Placeholder 4">
            <a:extLst>
              <a:ext uri="{FF2B5EF4-FFF2-40B4-BE49-F238E27FC236}">
                <a16:creationId xmlns:a16="http://schemas.microsoft.com/office/drawing/2014/main" id="{A7D762AB-59D0-F04F-8C34-35F2AECCAE5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D56A6CB-52D2-5B4D-B0FC-E5CA94A6915A}"/>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2569762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B1E9E-6383-934F-A592-666F1B47723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955E675-05B5-8645-ABC3-CFFE91C188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F9AC746-9B0D-AD4C-AA37-3E4813359926}"/>
              </a:ext>
            </a:extLst>
          </p:cNvPr>
          <p:cNvSpPr>
            <a:spLocks noGrp="1"/>
          </p:cNvSpPr>
          <p:nvPr>
            <p:ph type="dt" sz="half" idx="10"/>
          </p:nvPr>
        </p:nvSpPr>
        <p:spPr/>
        <p:txBody>
          <a:bodyPr/>
          <a:lstStyle/>
          <a:p>
            <a:fld id="{6E9B9E68-4850-8440-9130-1569DB7DBD3D}" type="datetimeFigureOut">
              <a:rPr lang="en-GB" smtClean="0"/>
              <a:t>15/02/2021</a:t>
            </a:fld>
            <a:endParaRPr lang="en-GB"/>
          </a:p>
        </p:txBody>
      </p:sp>
      <p:sp>
        <p:nvSpPr>
          <p:cNvPr id="5" name="Footer Placeholder 4">
            <a:extLst>
              <a:ext uri="{FF2B5EF4-FFF2-40B4-BE49-F238E27FC236}">
                <a16:creationId xmlns:a16="http://schemas.microsoft.com/office/drawing/2014/main" id="{29A9664B-DEB2-6849-B2CF-91A197B6BC9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3BE64E7-1787-0E4B-93E6-10DABAC204FD}"/>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3996387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1E4FC-0EE0-9F47-8AB9-6678F2305D7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AD65237-F45C-1842-9DF3-370D3AB1BA1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79DEFCD-7FF3-DE43-BDE5-42CE773DA46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09812F5-1021-C246-B4E4-D46D0E2A6C6E}"/>
              </a:ext>
            </a:extLst>
          </p:cNvPr>
          <p:cNvSpPr>
            <a:spLocks noGrp="1"/>
          </p:cNvSpPr>
          <p:nvPr>
            <p:ph type="dt" sz="half" idx="10"/>
          </p:nvPr>
        </p:nvSpPr>
        <p:spPr/>
        <p:txBody>
          <a:bodyPr/>
          <a:lstStyle/>
          <a:p>
            <a:fld id="{6E9B9E68-4850-8440-9130-1569DB7DBD3D}" type="datetimeFigureOut">
              <a:rPr lang="en-GB" smtClean="0"/>
              <a:t>15/02/2021</a:t>
            </a:fld>
            <a:endParaRPr lang="en-GB"/>
          </a:p>
        </p:txBody>
      </p:sp>
      <p:sp>
        <p:nvSpPr>
          <p:cNvPr id="6" name="Footer Placeholder 5">
            <a:extLst>
              <a:ext uri="{FF2B5EF4-FFF2-40B4-BE49-F238E27FC236}">
                <a16:creationId xmlns:a16="http://schemas.microsoft.com/office/drawing/2014/main" id="{47A7527D-1E2A-5442-8A21-63CF03ECB3E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26B47F9-C074-D34C-8B3E-49A1E821EA07}"/>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1599907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6F142-7397-134B-8816-B6156965040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00A7593-10F5-D546-8CC0-773B3A36B1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8156E0F-EE48-2446-9BFD-94C0BB5E1CD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F408884-E1C4-6A41-8A74-F235FF4DE1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C501CA7-3A87-F941-9BEB-6AD71F516B4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6B77EB5-BB91-C246-A4C2-A6511A489F2D}"/>
              </a:ext>
            </a:extLst>
          </p:cNvPr>
          <p:cNvSpPr>
            <a:spLocks noGrp="1"/>
          </p:cNvSpPr>
          <p:nvPr>
            <p:ph type="dt" sz="half" idx="10"/>
          </p:nvPr>
        </p:nvSpPr>
        <p:spPr/>
        <p:txBody>
          <a:bodyPr/>
          <a:lstStyle/>
          <a:p>
            <a:fld id="{6E9B9E68-4850-8440-9130-1569DB7DBD3D}" type="datetimeFigureOut">
              <a:rPr lang="en-GB" smtClean="0"/>
              <a:t>15/02/2021</a:t>
            </a:fld>
            <a:endParaRPr lang="en-GB"/>
          </a:p>
        </p:txBody>
      </p:sp>
      <p:sp>
        <p:nvSpPr>
          <p:cNvPr id="8" name="Footer Placeholder 7">
            <a:extLst>
              <a:ext uri="{FF2B5EF4-FFF2-40B4-BE49-F238E27FC236}">
                <a16:creationId xmlns:a16="http://schemas.microsoft.com/office/drawing/2014/main" id="{0C68161F-E103-774E-AF32-7A1536F5946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B688133-4C64-B241-BAFD-20C898ED8F79}"/>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16687635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F5658-9AB8-6D47-82B1-FE28A752094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2EFBAAB-5A28-3646-B5A3-3C70F15071A6}"/>
              </a:ext>
            </a:extLst>
          </p:cNvPr>
          <p:cNvSpPr>
            <a:spLocks noGrp="1"/>
          </p:cNvSpPr>
          <p:nvPr>
            <p:ph type="dt" sz="half" idx="10"/>
          </p:nvPr>
        </p:nvSpPr>
        <p:spPr/>
        <p:txBody>
          <a:bodyPr/>
          <a:lstStyle/>
          <a:p>
            <a:fld id="{6E9B9E68-4850-8440-9130-1569DB7DBD3D}" type="datetimeFigureOut">
              <a:rPr lang="en-GB" smtClean="0"/>
              <a:t>15/02/2021</a:t>
            </a:fld>
            <a:endParaRPr lang="en-GB"/>
          </a:p>
        </p:txBody>
      </p:sp>
      <p:sp>
        <p:nvSpPr>
          <p:cNvPr id="4" name="Footer Placeholder 3">
            <a:extLst>
              <a:ext uri="{FF2B5EF4-FFF2-40B4-BE49-F238E27FC236}">
                <a16:creationId xmlns:a16="http://schemas.microsoft.com/office/drawing/2014/main" id="{BC549E09-20BB-EC43-86CE-81E72A3A8F8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380216F-DEAD-FA4E-9959-32A9F9EE2B5F}"/>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8592664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CD9C0C-84EB-D04C-AE55-EA2CA6003F1C}"/>
              </a:ext>
            </a:extLst>
          </p:cNvPr>
          <p:cNvSpPr>
            <a:spLocks noGrp="1"/>
          </p:cNvSpPr>
          <p:nvPr>
            <p:ph type="dt" sz="half" idx="10"/>
          </p:nvPr>
        </p:nvSpPr>
        <p:spPr/>
        <p:txBody>
          <a:bodyPr/>
          <a:lstStyle/>
          <a:p>
            <a:fld id="{6E9B9E68-4850-8440-9130-1569DB7DBD3D}" type="datetimeFigureOut">
              <a:rPr lang="en-GB" smtClean="0"/>
              <a:t>15/02/2021</a:t>
            </a:fld>
            <a:endParaRPr lang="en-GB"/>
          </a:p>
        </p:txBody>
      </p:sp>
      <p:sp>
        <p:nvSpPr>
          <p:cNvPr id="3" name="Footer Placeholder 2">
            <a:extLst>
              <a:ext uri="{FF2B5EF4-FFF2-40B4-BE49-F238E27FC236}">
                <a16:creationId xmlns:a16="http://schemas.microsoft.com/office/drawing/2014/main" id="{52DDEC6D-E524-4446-ACF7-5E570DDFAD2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C877F6E-5903-8A4F-B6B4-506ADA2BF843}"/>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2018127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1C2AF-CB84-CE4D-BB17-9BCD0BEE0B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99B20B3-45CE-EC4E-BA6D-FA4FD4B16C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154BC5E-71F7-E742-9409-CA8CA235B8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1E0B373-D001-604D-982A-08CA677FD784}"/>
              </a:ext>
            </a:extLst>
          </p:cNvPr>
          <p:cNvSpPr>
            <a:spLocks noGrp="1"/>
          </p:cNvSpPr>
          <p:nvPr>
            <p:ph type="dt" sz="half" idx="10"/>
          </p:nvPr>
        </p:nvSpPr>
        <p:spPr/>
        <p:txBody>
          <a:bodyPr/>
          <a:lstStyle/>
          <a:p>
            <a:fld id="{6E9B9E68-4850-8440-9130-1569DB7DBD3D}" type="datetimeFigureOut">
              <a:rPr lang="en-GB" smtClean="0"/>
              <a:t>15/02/2021</a:t>
            </a:fld>
            <a:endParaRPr lang="en-GB"/>
          </a:p>
        </p:txBody>
      </p:sp>
      <p:sp>
        <p:nvSpPr>
          <p:cNvPr id="6" name="Footer Placeholder 5">
            <a:extLst>
              <a:ext uri="{FF2B5EF4-FFF2-40B4-BE49-F238E27FC236}">
                <a16:creationId xmlns:a16="http://schemas.microsoft.com/office/drawing/2014/main" id="{540A53A4-9FF5-354D-9804-63AC381E503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46BE2C6-B8B8-094D-A85A-744FFA7DFD34}"/>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1566393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97EDF-2AC2-6D43-91AD-2FC7CA5634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171A7A0-8EE4-5F4E-8431-6698219AC6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FA29AC0-5F77-6A4E-9E7E-2470D20875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F012124-AAD0-434C-BB3D-99DF851B953C}"/>
              </a:ext>
            </a:extLst>
          </p:cNvPr>
          <p:cNvSpPr>
            <a:spLocks noGrp="1"/>
          </p:cNvSpPr>
          <p:nvPr>
            <p:ph type="dt" sz="half" idx="10"/>
          </p:nvPr>
        </p:nvSpPr>
        <p:spPr/>
        <p:txBody>
          <a:bodyPr/>
          <a:lstStyle/>
          <a:p>
            <a:fld id="{6E9B9E68-4850-8440-9130-1569DB7DBD3D}" type="datetimeFigureOut">
              <a:rPr lang="en-GB" smtClean="0"/>
              <a:t>15/02/2021</a:t>
            </a:fld>
            <a:endParaRPr lang="en-GB"/>
          </a:p>
        </p:txBody>
      </p:sp>
      <p:sp>
        <p:nvSpPr>
          <p:cNvPr id="6" name="Footer Placeholder 5">
            <a:extLst>
              <a:ext uri="{FF2B5EF4-FFF2-40B4-BE49-F238E27FC236}">
                <a16:creationId xmlns:a16="http://schemas.microsoft.com/office/drawing/2014/main" id="{EA971030-798C-1C48-9A71-7398ECA8619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91CB539-5901-1540-9072-7C0C108B2F3C}"/>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953057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0000"/>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0A0815C-FC18-0D4F-9BB0-7E51A018C2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9A39992-E157-964F-9AA8-EEFBFFCC11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B1A1A3F-696C-0B4F-B81C-505E822DA6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9B9E68-4850-8440-9130-1569DB7DBD3D}" type="datetimeFigureOut">
              <a:rPr lang="en-GB" smtClean="0"/>
              <a:t>15/02/2021</a:t>
            </a:fld>
            <a:endParaRPr lang="en-GB"/>
          </a:p>
        </p:txBody>
      </p:sp>
      <p:sp>
        <p:nvSpPr>
          <p:cNvPr id="5" name="Footer Placeholder 4">
            <a:extLst>
              <a:ext uri="{FF2B5EF4-FFF2-40B4-BE49-F238E27FC236}">
                <a16:creationId xmlns:a16="http://schemas.microsoft.com/office/drawing/2014/main" id="{775A592D-4E04-0940-8787-6F9AF0A732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0887DF6-B662-1A43-8D83-3032652B80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5ECE69-9CD1-F14B-A56D-9503437A8985}" type="slidenum">
              <a:rPr lang="en-GB" smtClean="0"/>
              <a:t>‹#›</a:t>
            </a:fld>
            <a:endParaRPr lang="en-GB"/>
          </a:p>
        </p:txBody>
      </p:sp>
    </p:spTree>
    <p:extLst>
      <p:ext uri="{BB962C8B-B14F-4D97-AF65-F5344CB8AC3E}">
        <p14:creationId xmlns:p14="http://schemas.microsoft.com/office/powerpoint/2010/main" val="42173668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orange, meter, painted&#10;&#10;Description automatically generated">
            <a:extLst>
              <a:ext uri="{FF2B5EF4-FFF2-40B4-BE49-F238E27FC236}">
                <a16:creationId xmlns:a16="http://schemas.microsoft.com/office/drawing/2014/main" id="{33E12AA9-39A1-0A4C-9106-B85137F51A11}"/>
              </a:ext>
            </a:extLst>
          </p:cNvPr>
          <p:cNvPicPr>
            <a:picLocks noChangeAspect="1"/>
          </p:cNvPicPr>
          <p:nvPr/>
        </p:nvPicPr>
        <p:blipFill rotWithShape="1">
          <a:blip r:embed="rId2"/>
          <a:srcRect t="24229" b="36340"/>
          <a:stretch/>
        </p:blipFill>
        <p:spPr>
          <a:xfrm>
            <a:off x="0" y="-1"/>
            <a:ext cx="12192000" cy="6858001"/>
          </a:xfrm>
          <a:prstGeom prst="rect">
            <a:avLst/>
          </a:prstGeom>
        </p:spPr>
      </p:pic>
      <p:sp>
        <p:nvSpPr>
          <p:cNvPr id="6" name="TextBox 5">
            <a:extLst>
              <a:ext uri="{FF2B5EF4-FFF2-40B4-BE49-F238E27FC236}">
                <a16:creationId xmlns:a16="http://schemas.microsoft.com/office/drawing/2014/main" id="{2010E631-21CE-6343-B0E6-9C72C5DAC70D}"/>
              </a:ext>
            </a:extLst>
          </p:cNvPr>
          <p:cNvSpPr txBox="1"/>
          <p:nvPr/>
        </p:nvSpPr>
        <p:spPr>
          <a:xfrm>
            <a:off x="-1020" y="5108656"/>
            <a:ext cx="12191999" cy="1754326"/>
          </a:xfrm>
          <a:prstGeom prst="rect">
            <a:avLst/>
          </a:prstGeom>
          <a:solidFill>
            <a:schemeClr val="accent2"/>
          </a:solidFill>
        </p:spPr>
        <p:txBody>
          <a:bodyPr wrap="square" rtlCol="0">
            <a:spAutoFit/>
          </a:bodyPr>
          <a:lstStyle/>
          <a:p>
            <a:pPr algn="r"/>
            <a:r>
              <a:rPr lang="en-GB" sz="5400" b="1">
                <a:solidFill>
                  <a:schemeClr val="bg1"/>
                </a:solidFill>
                <a:latin typeface="Brandon Grotesque Medium" panose="020B0603020203060202" pitchFamily="34" charset="77"/>
              </a:rPr>
              <a:t>Language</a:t>
            </a:r>
            <a:endParaRPr lang="en-GB" sz="5400" b="1" dirty="0">
              <a:solidFill>
                <a:schemeClr val="bg1"/>
              </a:solidFill>
              <a:latin typeface="Brandon Grotesque Medium" panose="020B0603020203060202" pitchFamily="34" charset="77"/>
            </a:endParaRPr>
          </a:p>
          <a:p>
            <a:pPr algn="r"/>
            <a:r>
              <a:rPr lang="en-GB" sz="5400" b="1" dirty="0">
                <a:solidFill>
                  <a:schemeClr val="bg1"/>
                </a:solidFill>
                <a:latin typeface="Brandon Grotesque Medium" panose="020B0603020203060202" pitchFamily="34" charset="77"/>
              </a:rPr>
              <a:t>NCV3</a:t>
            </a:r>
          </a:p>
        </p:txBody>
      </p:sp>
      <p:pic>
        <p:nvPicPr>
          <p:cNvPr id="8" name="Picture 7">
            <a:extLst>
              <a:ext uri="{FF2B5EF4-FFF2-40B4-BE49-F238E27FC236}">
                <a16:creationId xmlns:a16="http://schemas.microsoft.com/office/drawing/2014/main" id="{AEAFD9B4-3832-9845-B14D-BFFC5D28A267}"/>
              </a:ext>
            </a:extLst>
          </p:cNvPr>
          <p:cNvPicPr>
            <a:picLocks noChangeAspect="1"/>
          </p:cNvPicPr>
          <p:nvPr/>
        </p:nvPicPr>
        <p:blipFill>
          <a:blip r:embed="rId3"/>
          <a:stretch>
            <a:fillRect/>
          </a:stretch>
        </p:blipFill>
        <p:spPr>
          <a:xfrm>
            <a:off x="-1523627" y="-858622"/>
            <a:ext cx="6512486" cy="6512486"/>
          </a:xfrm>
          <a:prstGeom prst="rect">
            <a:avLst/>
          </a:prstGeom>
        </p:spPr>
      </p:pic>
    </p:spTree>
    <p:extLst>
      <p:ext uri="{BB962C8B-B14F-4D97-AF65-F5344CB8AC3E}">
        <p14:creationId xmlns:p14="http://schemas.microsoft.com/office/powerpoint/2010/main" val="38001000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1 – Advertisements and office correspondence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INTERNAL MEMORANDUM</a:t>
            </a:r>
          </a:p>
          <a:p>
            <a:pPr>
              <a:lnSpc>
                <a:spcPct val="150000"/>
              </a:lnSpc>
            </a:pPr>
            <a:r>
              <a:rPr lang="en-ZA" sz="2400" dirty="0">
                <a:latin typeface="Arial" panose="020B0604020202020204" pitchFamily="34" charset="0"/>
                <a:cs typeface="Arial" panose="020B0604020202020204" pitchFamily="34" charset="0"/>
              </a:rPr>
              <a:t>The internal memorandum (also called a memo), is used within a company. It is used to circulate information among colleagues or employees in a firm. A memo can be sent from one branch to another, from one department to another or from one office to another – as long as it is not sent out of the organisation.</a:t>
            </a:r>
          </a:p>
        </p:txBody>
      </p:sp>
    </p:spTree>
    <p:extLst>
      <p:ext uri="{BB962C8B-B14F-4D97-AF65-F5344CB8AC3E}">
        <p14:creationId xmlns:p14="http://schemas.microsoft.com/office/powerpoint/2010/main" val="19214679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1 – Advertisements and office correspondence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279384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E-MAIL (REVISION)</a:t>
            </a:r>
          </a:p>
          <a:p>
            <a:pPr>
              <a:lnSpc>
                <a:spcPct val="150000"/>
              </a:lnSpc>
            </a:pPr>
            <a:r>
              <a:rPr lang="en-ZA" sz="2400" dirty="0">
                <a:latin typeface="Arial" panose="020B0604020202020204" pitchFamily="34" charset="0"/>
                <a:cs typeface="Arial" panose="020B0604020202020204" pitchFamily="34" charset="0"/>
              </a:rPr>
              <a:t>Electronic mail, known as e-mail or email, is a method of exchanging digital messages from a sender to one or more recipients. Communicating via e-mail has become very popular. It is quick, effective and inexpensive. Many businesses rely on e-mailing for most of their business correspondence. </a:t>
            </a:r>
          </a:p>
        </p:txBody>
      </p:sp>
    </p:spTree>
    <p:extLst>
      <p:ext uri="{BB962C8B-B14F-4D97-AF65-F5344CB8AC3E}">
        <p14:creationId xmlns:p14="http://schemas.microsoft.com/office/powerpoint/2010/main" val="17763681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57785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PURPOSE OF A TEXT</a:t>
            </a: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1200329"/>
          </a:xfrm>
          <a:prstGeom prst="rect">
            <a:avLst/>
          </a:prstGeom>
          <a:noFill/>
        </p:spPr>
        <p:txBody>
          <a:bodyPr wrap="square" rtlCol="0">
            <a:spAutoFit/>
          </a:bodyPr>
          <a:lstStyle/>
          <a:p>
            <a:pPr algn="r"/>
            <a:r>
              <a:rPr lang="en-GB" sz="3600" b="1" dirty="0">
                <a:latin typeface="Arial" panose="020B0604020202020204" pitchFamily="34" charset="0"/>
                <a:cs typeface="Arial" panose="020B0604020202020204" pitchFamily="34" charset="0"/>
              </a:rPr>
              <a:t>Module 2 – Forms, accident reports and eyewitness reports</a:t>
            </a:r>
          </a:p>
        </p:txBody>
      </p:sp>
      <p:sp>
        <p:nvSpPr>
          <p:cNvPr id="3" name="Rectangle 2">
            <a:extLst>
              <a:ext uri="{FF2B5EF4-FFF2-40B4-BE49-F238E27FC236}">
                <a16:creationId xmlns:a16="http://schemas.microsoft.com/office/drawing/2014/main" id="{9D889E4E-3DC6-F448-9750-DA49D635CD03}"/>
              </a:ext>
            </a:extLst>
          </p:cNvPr>
          <p:cNvSpPr/>
          <p:nvPr/>
        </p:nvSpPr>
        <p:spPr>
          <a:xfrm>
            <a:off x="793375" y="2485766"/>
            <a:ext cx="8316757" cy="2308324"/>
          </a:xfrm>
          <a:prstGeom prst="rect">
            <a:avLst/>
          </a:prstGeom>
        </p:spPr>
        <p:txBody>
          <a:bodyPr wrap="square" numCol="2">
            <a:spAutoFit/>
          </a:bodyPr>
          <a:lstStyle/>
          <a:p>
            <a:pPr marL="285750" indent="-28575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To inform;</a:t>
            </a:r>
          </a:p>
          <a:p>
            <a:pPr marL="285750" indent="-28575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To entertain;  </a:t>
            </a:r>
          </a:p>
          <a:p>
            <a:pPr marL="285750" indent="-28575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To warn;</a:t>
            </a:r>
          </a:p>
          <a:p>
            <a:pPr marL="285750" indent="-28575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To manipulate;</a:t>
            </a:r>
          </a:p>
          <a:p>
            <a:pPr marL="285750" indent="-28575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To educate;</a:t>
            </a:r>
          </a:p>
          <a:p>
            <a:pPr marL="285750" indent="-28575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To advertise;</a:t>
            </a:r>
          </a:p>
          <a:p>
            <a:pPr marL="285750" indent="-28575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To persuade; and</a:t>
            </a:r>
          </a:p>
          <a:p>
            <a:pPr marL="285750" indent="-28575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To describe.</a:t>
            </a:r>
          </a:p>
        </p:txBody>
      </p:sp>
      <p:pic>
        <p:nvPicPr>
          <p:cNvPr id="1025" name="Picture 1" descr="page28image35378992">
            <a:extLst>
              <a:ext uri="{FF2B5EF4-FFF2-40B4-BE49-F238E27FC236}">
                <a16:creationId xmlns:a16="http://schemas.microsoft.com/office/drawing/2014/main" id="{2C885E25-59E8-C442-A7F9-A980A8EDB0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82600" cy="10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61357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2 – Forms, accident reports and eyewitness reports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FORMS </a:t>
            </a:r>
          </a:p>
          <a:p>
            <a:pPr>
              <a:lnSpc>
                <a:spcPct val="150000"/>
              </a:lnSpc>
            </a:pPr>
            <a:r>
              <a:rPr lang="en-ZA" sz="2400" dirty="0">
                <a:latin typeface="Arial" panose="020B0604020202020204" pitchFamily="34" charset="0"/>
                <a:cs typeface="Arial" panose="020B0604020202020204" pitchFamily="34" charset="0"/>
              </a:rPr>
              <a:t>A form is a printed or written document with blank spaces in which to fill in factual information like surname, name, contact numbers, dates, etc. The filling in of forms is part of daily business routine, e.g. for credit information, job applications and leave application forms. It is very important that forms are filled in correctly. </a:t>
            </a:r>
          </a:p>
        </p:txBody>
      </p:sp>
    </p:spTree>
    <p:extLst>
      <p:ext uri="{BB962C8B-B14F-4D97-AF65-F5344CB8AC3E}">
        <p14:creationId xmlns:p14="http://schemas.microsoft.com/office/powerpoint/2010/main" val="20117089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2 – Forms, accident reports and eyewitness reports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ACCIDENT REPORT</a:t>
            </a:r>
          </a:p>
          <a:p>
            <a:pPr>
              <a:lnSpc>
                <a:spcPct val="150000"/>
              </a:lnSpc>
            </a:pPr>
            <a:r>
              <a:rPr lang="en-ZA" sz="2400" dirty="0">
                <a:latin typeface="Arial" panose="020B0604020202020204" pitchFamily="34" charset="0"/>
                <a:cs typeface="Arial" panose="020B0604020202020204" pitchFamily="34" charset="0"/>
              </a:rPr>
              <a:t>An accident report is a descriptive report. It means that the facts are described in detail. Examples of descriptive reports are: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Accidents at work during working hours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Witness or eyewitness reports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Police reports on accidents, criminal offences, burglaries, etc. </a:t>
            </a:r>
          </a:p>
        </p:txBody>
      </p:sp>
    </p:spTree>
    <p:extLst>
      <p:ext uri="{BB962C8B-B14F-4D97-AF65-F5344CB8AC3E}">
        <p14:creationId xmlns:p14="http://schemas.microsoft.com/office/powerpoint/2010/main" val="1162698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2 – Forms, accident reports and eyewitness reports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EYEWITNESS REPORT</a:t>
            </a:r>
          </a:p>
          <a:p>
            <a:pPr>
              <a:lnSpc>
                <a:spcPct val="150000"/>
              </a:lnSpc>
            </a:pPr>
            <a:r>
              <a:rPr lang="en-ZA" sz="2400" dirty="0">
                <a:latin typeface="Arial" panose="020B0604020202020204" pitchFamily="34" charset="0"/>
                <a:cs typeface="Arial" panose="020B0604020202020204" pitchFamily="34" charset="0"/>
              </a:rPr>
              <a:t>it is very important to give all the necessary facts when you write an eyewitness report. When writing a report, stick to facts and answer the </a:t>
            </a:r>
            <a:r>
              <a:rPr lang="en-ZA" sz="2400" dirty="0" err="1">
                <a:latin typeface="Arial" panose="020B0604020202020204" pitchFamily="34" charset="0"/>
                <a:cs typeface="Arial" panose="020B0604020202020204" pitchFamily="34" charset="0"/>
              </a:rPr>
              <a:t>Wh</a:t>
            </a:r>
            <a:r>
              <a:rPr lang="en-ZA" sz="2400" dirty="0">
                <a:latin typeface="Arial" panose="020B0604020202020204" pitchFamily="34" charset="0"/>
                <a:cs typeface="Arial" panose="020B0604020202020204" pitchFamily="34" charset="0"/>
              </a:rPr>
              <a:t>- and H-questions: </a:t>
            </a:r>
          </a:p>
          <a:p>
            <a:pPr>
              <a:lnSpc>
                <a:spcPct val="150000"/>
              </a:lnSpc>
            </a:pPr>
            <a:r>
              <a:rPr lang="en-ZA" sz="2400" dirty="0">
                <a:latin typeface="Arial" panose="020B0604020202020204" pitchFamily="34" charset="0"/>
                <a:cs typeface="Arial" panose="020B0604020202020204" pitchFamily="34" charset="0"/>
              </a:rPr>
              <a:t>Who? What? Where? When? Why? How? </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212157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2 – Forms, accident reports and eyewitness reports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4455835"/>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INTRODUCING A GUEST SPEAKER</a:t>
            </a:r>
          </a:p>
          <a:p>
            <a:pPr>
              <a:lnSpc>
                <a:spcPct val="150000"/>
              </a:lnSpc>
            </a:pPr>
            <a:r>
              <a:rPr lang="en-ZA" sz="2400" dirty="0">
                <a:latin typeface="Arial" panose="020B0604020202020204" pitchFamily="34" charset="0"/>
                <a:cs typeface="Arial" panose="020B0604020202020204" pitchFamily="34" charset="0"/>
              </a:rPr>
              <a:t>There are many personal, academic and professional functions that need a guest speaker, To make it easier for yourself, do the following before you introduce a guest speaker: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Find out as much about the speaker as you can.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Find out why this particular speaker was invited.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Interview the speaker, if possible.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Ask for a short biography. </a:t>
            </a:r>
          </a:p>
        </p:txBody>
      </p:sp>
    </p:spTree>
    <p:extLst>
      <p:ext uri="{BB962C8B-B14F-4D97-AF65-F5344CB8AC3E}">
        <p14:creationId xmlns:p14="http://schemas.microsoft.com/office/powerpoint/2010/main" val="35656069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2 – Forms, accident reports and eyewitness reports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VOTE OF THANKS</a:t>
            </a:r>
          </a:p>
          <a:p>
            <a:pPr>
              <a:lnSpc>
                <a:spcPct val="150000"/>
              </a:lnSpc>
            </a:pPr>
            <a:r>
              <a:rPr lang="en-ZA" sz="2400" dirty="0">
                <a:latin typeface="Arial" panose="020B0604020202020204" pitchFamily="34" charset="0"/>
                <a:cs typeface="Arial" panose="020B0604020202020204" pitchFamily="34" charset="0"/>
              </a:rPr>
              <a:t>We deliver a vote of thanks at the end of a function to say thank you to everybody who was involved in the organising of the event. The people to thank could include the following: the main organiser, catering staff, sound technicians, admin staff, sponsors, etc. </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887128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INTERVIEWS</a:t>
            </a:r>
          </a:p>
          <a:p>
            <a:pPr>
              <a:lnSpc>
                <a:spcPct val="150000"/>
              </a:lnSpc>
            </a:pPr>
            <a:r>
              <a:rPr lang="en-ZA" sz="2400" dirty="0">
                <a:latin typeface="Arial" panose="020B0604020202020204" pitchFamily="34" charset="0"/>
                <a:cs typeface="Arial" panose="020B0604020202020204" pitchFamily="34" charset="0"/>
              </a:rPr>
              <a:t>An interview is a pre-planned formal meeting where a person (the interviewer) questions, consults or evaluates another person (the interviewee). The purpose is to exchange information, feelings and knowledge. Sometimes more than one interviewer - a panel - conducts an interview. </a:t>
            </a: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646331"/>
          </a:xfrm>
          <a:prstGeom prst="rect">
            <a:avLst/>
          </a:prstGeom>
          <a:noFill/>
        </p:spPr>
        <p:txBody>
          <a:bodyPr wrap="square" rtlCol="0">
            <a:spAutoFit/>
          </a:bodyPr>
          <a:lstStyle/>
          <a:p>
            <a:pPr algn="r"/>
            <a:r>
              <a:rPr lang="en-GB" sz="3600" b="1" dirty="0">
                <a:latin typeface="Arial" panose="020B0604020202020204" pitchFamily="34" charset="0"/>
                <a:cs typeface="Arial" panose="020B0604020202020204" pitchFamily="34" charset="0"/>
              </a:rPr>
              <a:t>Module 3 – Interviews and reports</a:t>
            </a:r>
          </a:p>
        </p:txBody>
      </p:sp>
    </p:spTree>
    <p:extLst>
      <p:ext uri="{BB962C8B-B14F-4D97-AF65-F5344CB8AC3E}">
        <p14:creationId xmlns:p14="http://schemas.microsoft.com/office/powerpoint/2010/main" val="12034880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3 – Interviews and reports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4455835"/>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REPORTS</a:t>
            </a:r>
          </a:p>
          <a:p>
            <a:pPr>
              <a:lnSpc>
                <a:spcPct val="150000"/>
              </a:lnSpc>
            </a:pPr>
            <a:r>
              <a:rPr lang="en-ZA" sz="2400" dirty="0">
                <a:latin typeface="Arial" panose="020B0604020202020204" pitchFamily="34" charset="0"/>
                <a:cs typeface="Arial" panose="020B0604020202020204" pitchFamily="34" charset="0"/>
              </a:rPr>
              <a:t>Routine reports form part of workplace routine. A descriptive report describes a situation in detail, e.g. an accident report and an eyewitness report. A narrative report ‘tells a story’. Narrative writing is well suited to reports </a:t>
            </a:r>
          </a:p>
          <a:p>
            <a:pPr>
              <a:lnSpc>
                <a:spcPct val="150000"/>
              </a:lnSpc>
            </a:pPr>
            <a:r>
              <a:rPr lang="en-ZA" sz="2400" dirty="0">
                <a:latin typeface="Arial" panose="020B0604020202020204" pitchFamily="34" charset="0"/>
                <a:cs typeface="Arial" panose="020B0604020202020204" pitchFamily="34" charset="0"/>
              </a:rPr>
              <a:t>that relate events in chronological order - in other words, events that have a beginning, middle and end, e.g. a feedback report and a progress report. Investigative reports are expository reports written to expose or explain a specific situation.</a:t>
            </a:r>
          </a:p>
        </p:txBody>
      </p:sp>
    </p:spTree>
    <p:extLst>
      <p:ext uri="{BB962C8B-B14F-4D97-AF65-F5344CB8AC3E}">
        <p14:creationId xmlns:p14="http://schemas.microsoft.com/office/powerpoint/2010/main" val="39736905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CLASSIFIED ADVERTISEMENT (REVISION)</a:t>
            </a:r>
          </a:p>
          <a:p>
            <a:pPr>
              <a:lnSpc>
                <a:spcPct val="150000"/>
              </a:lnSpc>
            </a:pPr>
            <a:r>
              <a:rPr lang="en-ZA" sz="2400" dirty="0">
                <a:latin typeface="Arial" panose="020B0604020202020204" pitchFamily="34" charset="0"/>
                <a:cs typeface="Arial" panose="020B0604020202020204" pitchFamily="34" charset="0"/>
              </a:rPr>
              <a:t>Classified advertisements appear in newspapers and certain magazines. They are found in columns under a suitable heading. Classified advertisements are very popular because they are cheap, and newspapers often have promotions where, e.g. they will advertise your products/services for free for a few days. Or they will place your advertisement for six days but you only pay for five days. </a:t>
            </a: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1200329"/>
          </a:xfrm>
          <a:prstGeom prst="rect">
            <a:avLst/>
          </a:prstGeom>
          <a:noFill/>
        </p:spPr>
        <p:txBody>
          <a:bodyPr wrap="square" rtlCol="0">
            <a:spAutoFit/>
          </a:bodyPr>
          <a:lstStyle/>
          <a:p>
            <a:pPr algn="r"/>
            <a:r>
              <a:rPr lang="en-GB" sz="3600" b="1" dirty="0">
                <a:latin typeface="Arial" panose="020B0604020202020204" pitchFamily="34" charset="0"/>
                <a:cs typeface="Arial" panose="020B0604020202020204" pitchFamily="34" charset="0"/>
              </a:rPr>
              <a:t>Module 1 – Advertisements and office correspondence </a:t>
            </a:r>
          </a:p>
        </p:txBody>
      </p:sp>
    </p:spTree>
    <p:extLst>
      <p:ext uri="{BB962C8B-B14F-4D97-AF65-F5344CB8AC3E}">
        <p14:creationId xmlns:p14="http://schemas.microsoft.com/office/powerpoint/2010/main" val="10125133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4455835"/>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PAMPHLET (REVISION)</a:t>
            </a:r>
          </a:p>
          <a:p>
            <a:pPr>
              <a:lnSpc>
                <a:spcPct val="150000"/>
              </a:lnSpc>
            </a:pPr>
            <a:r>
              <a:rPr lang="en-ZA" sz="2400" dirty="0">
                <a:latin typeface="Arial" panose="020B0604020202020204" pitchFamily="34" charset="0"/>
                <a:cs typeface="Arial" panose="020B0604020202020204" pitchFamily="34" charset="0"/>
              </a:rPr>
              <a:t>We usually find some of the following features on a pamphlet: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A title which explains the subject of the pamphlet.</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Headings and sub-headings – sometimes presented as questions.</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Different text features.</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A concise description of the product or service.</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Enough white space.</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Contact details like address, telephone number and website. </a:t>
            </a: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646331"/>
          </a:xfrm>
          <a:prstGeom prst="rect">
            <a:avLst/>
          </a:prstGeom>
          <a:noFill/>
        </p:spPr>
        <p:txBody>
          <a:bodyPr wrap="square" rtlCol="0">
            <a:spAutoFit/>
          </a:bodyPr>
          <a:lstStyle/>
          <a:p>
            <a:pPr algn="r"/>
            <a:r>
              <a:rPr lang="en-GB" sz="3600" b="1" dirty="0">
                <a:latin typeface="Arial" panose="020B0604020202020204" pitchFamily="34" charset="0"/>
                <a:cs typeface="Arial" panose="020B0604020202020204" pitchFamily="34" charset="0"/>
              </a:rPr>
              <a:t>Module 4 – Visual texts and summaries</a:t>
            </a:r>
          </a:p>
        </p:txBody>
      </p:sp>
    </p:spTree>
    <p:extLst>
      <p:ext uri="{BB962C8B-B14F-4D97-AF65-F5344CB8AC3E}">
        <p14:creationId xmlns:p14="http://schemas.microsoft.com/office/powerpoint/2010/main" val="18344499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4 – Visual texts and summaries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279384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BROCHURE</a:t>
            </a:r>
          </a:p>
          <a:p>
            <a:pPr>
              <a:lnSpc>
                <a:spcPct val="150000"/>
              </a:lnSpc>
            </a:pPr>
            <a:r>
              <a:rPr lang="en-ZA" sz="2400" dirty="0">
                <a:latin typeface="Arial" panose="020B0604020202020204" pitchFamily="34" charset="0"/>
                <a:cs typeface="Arial" panose="020B0604020202020204" pitchFamily="34" charset="0"/>
              </a:rPr>
              <a:t>A brochure is an advertising leaflet - written to sell a product or a service. Brochures are usually distributed by mail (placed in private post boxes); handed out (often at traffic lights); displayed in brochure racks near tourist attractions; and placed in hotels. </a:t>
            </a:r>
          </a:p>
        </p:txBody>
      </p:sp>
    </p:spTree>
    <p:extLst>
      <p:ext uri="{BB962C8B-B14F-4D97-AF65-F5344CB8AC3E}">
        <p14:creationId xmlns:p14="http://schemas.microsoft.com/office/powerpoint/2010/main" val="33460074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4 – Visual texts and summaries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FLYER</a:t>
            </a:r>
          </a:p>
          <a:p>
            <a:pPr>
              <a:lnSpc>
                <a:spcPct val="150000"/>
              </a:lnSpc>
            </a:pPr>
            <a:r>
              <a:rPr lang="en-ZA" sz="2400" dirty="0">
                <a:latin typeface="Arial" panose="020B0604020202020204" pitchFamily="34" charset="0"/>
                <a:cs typeface="Arial" panose="020B0604020202020204" pitchFamily="34" charset="0"/>
              </a:rPr>
              <a:t>Flyers are widely distributed amongst members of the public. The purpose of a flyer is to persuade someone to buy a product or use a service. Like pamphlets, flyers are a low-cost form of mass marketing as they are inexpensive to produce. </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110821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4 – Visual texts and summaries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CARTOONS AND COMIC STRIPS</a:t>
            </a:r>
          </a:p>
          <a:p>
            <a:pPr>
              <a:lnSpc>
                <a:spcPct val="150000"/>
              </a:lnSpc>
            </a:pPr>
            <a:r>
              <a:rPr lang="en-ZA" sz="2400" dirty="0">
                <a:latin typeface="Arial" panose="020B0604020202020204" pitchFamily="34" charset="0"/>
                <a:cs typeface="Arial" panose="020B0604020202020204" pitchFamily="34" charset="0"/>
              </a:rPr>
              <a:t>Cartoons and comic strips are humorous/amusing drawings in newspapers and magazines. Although they are intended to be humorous, some are more serious. The cartoonist can use dialogue and drawings (art work) to comment on current and political topics. Cartoons are popular all over the world as everyone enjoys viewing or reading a humorous illustration of something or someone newsworthy. </a:t>
            </a:r>
          </a:p>
        </p:txBody>
      </p:sp>
    </p:spTree>
    <p:extLst>
      <p:ext uri="{BB962C8B-B14F-4D97-AF65-F5344CB8AC3E}">
        <p14:creationId xmlns:p14="http://schemas.microsoft.com/office/powerpoint/2010/main" val="17727433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4 – Visual texts and summaries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MAIN AND SUPPORTING IDEAS</a:t>
            </a:r>
          </a:p>
          <a:p>
            <a:pPr>
              <a:lnSpc>
                <a:spcPct val="150000"/>
              </a:lnSpc>
            </a:pPr>
            <a:r>
              <a:rPr lang="en-ZA" sz="2400" dirty="0">
                <a:latin typeface="Arial" panose="020B0604020202020204" pitchFamily="34" charset="0"/>
                <a:cs typeface="Arial" panose="020B0604020202020204" pitchFamily="34" charset="0"/>
              </a:rPr>
              <a:t>When we read a text that’s easy to understand, we have no trouble sifting the main (key) ideas from the less important ideas. There are times, though, when we have to read and reread a difficult text in order to understand it; especially if we have to summarise it. The first step when summarising any text, is to find the topic, main idea and supporting ideas.</a:t>
            </a:r>
          </a:p>
        </p:txBody>
      </p:sp>
    </p:spTree>
    <p:extLst>
      <p:ext uri="{BB962C8B-B14F-4D97-AF65-F5344CB8AC3E}">
        <p14:creationId xmlns:p14="http://schemas.microsoft.com/office/powerpoint/2010/main" val="21254500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4 – Visual texts and summaries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4455835"/>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POINT FORM SUMMARIES</a:t>
            </a:r>
          </a:p>
          <a:p>
            <a:pPr>
              <a:lnSpc>
                <a:spcPct val="150000"/>
              </a:lnSpc>
            </a:pPr>
            <a:r>
              <a:rPr lang="en-ZA" sz="2400" dirty="0">
                <a:latin typeface="Arial" panose="020B0604020202020204" pitchFamily="34" charset="0"/>
                <a:cs typeface="Arial" panose="020B0604020202020204" pitchFamily="34" charset="0"/>
              </a:rPr>
              <a:t>How to make a point form summary:</a:t>
            </a:r>
          </a:p>
          <a:p>
            <a:pPr marL="457200" indent="-457200">
              <a:lnSpc>
                <a:spcPct val="150000"/>
              </a:lnSpc>
              <a:buAutoNum type="arabicPeriod"/>
            </a:pPr>
            <a:r>
              <a:rPr lang="en-ZA" sz="2400" dirty="0">
                <a:latin typeface="Arial" panose="020B0604020202020204" pitchFamily="34" charset="0"/>
                <a:cs typeface="Arial" panose="020B0604020202020204" pitchFamily="34" charset="0"/>
              </a:rPr>
              <a:t>Underline the topic sentence.</a:t>
            </a:r>
          </a:p>
          <a:p>
            <a:pPr marL="457200" indent="-457200">
              <a:lnSpc>
                <a:spcPct val="150000"/>
              </a:lnSpc>
              <a:buAutoNum type="arabicPeriod"/>
            </a:pPr>
            <a:r>
              <a:rPr lang="en-ZA" sz="2400" dirty="0">
                <a:latin typeface="Arial" panose="020B0604020202020204" pitchFamily="34" charset="0"/>
                <a:cs typeface="Arial" panose="020B0604020202020204" pitchFamily="34" charset="0"/>
              </a:rPr>
              <a:t>Underline the main ideas.</a:t>
            </a:r>
          </a:p>
          <a:p>
            <a:pPr marL="457200" indent="-457200">
              <a:lnSpc>
                <a:spcPct val="150000"/>
              </a:lnSpc>
              <a:buAutoNum type="arabicPeriod"/>
            </a:pPr>
            <a:r>
              <a:rPr lang="en-ZA" sz="2400" dirty="0">
                <a:latin typeface="Arial" panose="020B0604020202020204" pitchFamily="34" charset="0"/>
                <a:cs typeface="Arial" panose="020B0604020202020204" pitchFamily="34" charset="0"/>
              </a:rPr>
              <a:t>Underline the supporting ideas. </a:t>
            </a:r>
          </a:p>
          <a:p>
            <a:pPr>
              <a:lnSpc>
                <a:spcPct val="150000"/>
              </a:lnSpc>
            </a:pPr>
            <a:r>
              <a:rPr lang="en-ZA" sz="2400" dirty="0">
                <a:latin typeface="Arial" panose="020B0604020202020204" pitchFamily="34" charset="0"/>
                <a:cs typeface="Arial" panose="020B0604020202020204" pitchFamily="34" charset="0"/>
              </a:rPr>
              <a:t>5. Rewrite the main ideas in your own words. </a:t>
            </a:r>
          </a:p>
          <a:p>
            <a:pPr>
              <a:lnSpc>
                <a:spcPct val="150000"/>
              </a:lnSpc>
            </a:pPr>
            <a:r>
              <a:rPr lang="en-ZA" sz="2400" dirty="0">
                <a:latin typeface="Arial" panose="020B0604020202020204" pitchFamily="34" charset="0"/>
                <a:cs typeface="Arial" panose="020B0604020202020204" pitchFamily="34" charset="0"/>
              </a:rPr>
              <a:t>6. Shorten the text.</a:t>
            </a:r>
            <a:br>
              <a:rPr lang="en-ZA" sz="2400" dirty="0">
                <a:latin typeface="Arial" panose="020B0604020202020204" pitchFamily="34" charset="0"/>
                <a:cs typeface="Arial" panose="020B0604020202020204" pitchFamily="34" charset="0"/>
              </a:rPr>
            </a:b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949839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2239844"/>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BACKGROUND TO MEETING PROCEDURE</a:t>
            </a:r>
          </a:p>
          <a:p>
            <a:pPr>
              <a:lnSpc>
                <a:spcPct val="150000"/>
              </a:lnSpc>
            </a:pPr>
            <a:r>
              <a:rPr lang="en-ZA" sz="2400" dirty="0">
                <a:latin typeface="Arial" panose="020B0604020202020204" pitchFamily="34" charset="0"/>
                <a:cs typeface="Arial" panose="020B0604020202020204" pitchFamily="34" charset="0"/>
              </a:rPr>
              <a:t>It is important to know the background to meeting procedure before meeting documentation can be explained. A club or society consists of members. Some of these members are elected to serve on the committee. </a:t>
            </a: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1200329"/>
          </a:xfrm>
          <a:prstGeom prst="rect">
            <a:avLst/>
          </a:prstGeom>
          <a:noFill/>
        </p:spPr>
        <p:txBody>
          <a:bodyPr wrap="square" rtlCol="0">
            <a:spAutoFit/>
          </a:bodyPr>
          <a:lstStyle/>
          <a:p>
            <a:pPr algn="r"/>
            <a:r>
              <a:rPr lang="en-GB" sz="3600" b="1" dirty="0">
                <a:latin typeface="Arial" panose="020B0604020202020204" pitchFamily="34" charset="0"/>
                <a:cs typeface="Arial" panose="020B0604020202020204" pitchFamily="34" charset="0"/>
              </a:rPr>
              <a:t>Module 5 – Meeting documentation in the workplace </a:t>
            </a:r>
          </a:p>
        </p:txBody>
      </p:sp>
    </p:spTree>
    <p:extLst>
      <p:ext uri="{BB962C8B-B14F-4D97-AF65-F5344CB8AC3E}">
        <p14:creationId xmlns:p14="http://schemas.microsoft.com/office/powerpoint/2010/main" val="27455733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5 – Meeting documentation in the workplace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5009833"/>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TYPES OF MEETINGS</a:t>
            </a:r>
          </a:p>
          <a:p>
            <a:pPr>
              <a:lnSpc>
                <a:spcPct val="150000"/>
              </a:lnSpc>
            </a:pPr>
            <a:r>
              <a:rPr lang="en-ZA" sz="2400" dirty="0">
                <a:latin typeface="Arial" panose="020B0604020202020204" pitchFamily="34" charset="0"/>
                <a:cs typeface="Arial" panose="020B0604020202020204" pitchFamily="34" charset="0"/>
              </a:rPr>
              <a:t>We distinguish between two types of meetings</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Public meetings may be attended by any member of the public. Examples are political rallies and public marches. Notice of these meetings usually appears in newspapers, pamphlets and on posters.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Private meetings are attended by members only, e.g. a sports club or a cultural society. Although non-members are allowed to attend, they may not vote. </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791583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5 – Meeting documentation in the workplace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4455835"/>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DUTIES AND POWERS OF A CHAIRPERSON</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Prepare the agenda for the meeting with the secretary.</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Ensure that the members have been notified of the meeting.</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Open the meeting.</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Check for a quorum.</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Follow the order of items on the agenda.</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Ask the secretary to read the minutes of the previous meeting.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Keep control of the discussions and bring the meeting to order. </a:t>
            </a:r>
          </a:p>
        </p:txBody>
      </p:sp>
    </p:spTree>
    <p:extLst>
      <p:ext uri="{BB962C8B-B14F-4D97-AF65-F5344CB8AC3E}">
        <p14:creationId xmlns:p14="http://schemas.microsoft.com/office/powerpoint/2010/main" val="34851813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5 – Meeting documentation in the workplace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5009833"/>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DUTIES AND POWERS OF A CHAIRPERSON (CONT)</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Announce the result after a vote and exercise a casting vote if there is a deadlock.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Close the meeting at the proper time. If all matters have not been concluded then the meeting is adjourned until a later date.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Make sure that the meeting has been correctly </a:t>
            </a:r>
            <a:r>
              <a:rPr lang="en-ZA" sz="2400" dirty="0" err="1">
                <a:latin typeface="Arial" panose="020B0604020202020204" pitchFamily="34" charset="0"/>
                <a:cs typeface="Arial" panose="020B0604020202020204" pitchFamily="34" charset="0"/>
              </a:rPr>
              <a:t>minuted</a:t>
            </a:r>
            <a:r>
              <a:rPr lang="en-ZA" sz="2400" dirty="0">
                <a:latin typeface="Arial" panose="020B0604020202020204" pitchFamily="34" charset="0"/>
                <a:cs typeface="Arial" panose="020B0604020202020204" pitchFamily="34" charset="0"/>
              </a:rPr>
              <a:t>.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Follow up all decisions taken and ensure that they are carried out. </a:t>
            </a:r>
          </a:p>
          <a:p>
            <a:pPr>
              <a:lnSpc>
                <a:spcPct val="150000"/>
              </a:lnSpc>
            </a:pPr>
            <a:endParaRPr lang="en-ZA" sz="2400" dirty="0">
              <a:latin typeface="Arial" panose="020B0604020202020204" pitchFamily="34" charset="0"/>
              <a:cs typeface="Arial" panose="020B0604020202020204" pitchFamily="34" charset="0"/>
            </a:endParaRP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704532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1 – Advertisements and office correspondence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2239844"/>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DISPLAY ADVERTISEMENT (REVISION)</a:t>
            </a:r>
          </a:p>
          <a:p>
            <a:pPr>
              <a:lnSpc>
                <a:spcPct val="150000"/>
              </a:lnSpc>
            </a:pPr>
            <a:r>
              <a:rPr lang="en-ZA" sz="2400" dirty="0">
                <a:latin typeface="Arial" panose="020B0604020202020204" pitchFamily="34" charset="0"/>
                <a:cs typeface="Arial" panose="020B0604020202020204" pitchFamily="34" charset="0"/>
              </a:rPr>
              <a:t>Display advertisements are bigger than classified advertisements. They are very expensive and usually take up two or more columns. They are often blocked, with a colourful design, slogan and/or logo. </a:t>
            </a:r>
          </a:p>
        </p:txBody>
      </p:sp>
    </p:spTree>
    <p:extLst>
      <p:ext uri="{BB962C8B-B14F-4D97-AF65-F5344CB8AC3E}">
        <p14:creationId xmlns:p14="http://schemas.microsoft.com/office/powerpoint/2010/main" val="41455695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5 – Meeting documentation in the workplace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4455835"/>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DUTIES AND POWERS OF A SECRETARY</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Draft the notice and agenda of the meeting after discussion with the chairman.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Ensure that the minutes of the previous meeting are written up and a copy is sent out with the notice and agenda for the meeting.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Prepare the venue. This includes the layout of the room, visual aids, ventilation (heating or cooling), refreshments and leaving the venue clean and tidy after the meeting.</a:t>
            </a:r>
          </a:p>
        </p:txBody>
      </p:sp>
    </p:spTree>
    <p:extLst>
      <p:ext uri="{BB962C8B-B14F-4D97-AF65-F5344CB8AC3E}">
        <p14:creationId xmlns:p14="http://schemas.microsoft.com/office/powerpoint/2010/main" val="16392300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5 – Meeting documentation in the workplace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4455835"/>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DUTIES AND POWERS OF A SECRETARY (CONT)</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Have any reports or information ready which may have been asked for at the previous meeting.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Arrive at the meeting ahead of time with the membership list and minute book.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Circulate the attendance register and make a note of all apologies.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Make a note of the starting and closing time of the meeting.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Take accurate minutes by noting all the important points.</a:t>
            </a:r>
          </a:p>
        </p:txBody>
      </p:sp>
    </p:spTree>
    <p:extLst>
      <p:ext uri="{BB962C8B-B14F-4D97-AF65-F5344CB8AC3E}">
        <p14:creationId xmlns:p14="http://schemas.microsoft.com/office/powerpoint/2010/main" val="11670021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5 – Meeting documentation in the workplace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4455835"/>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NOTICE OF A MEETING</a:t>
            </a:r>
          </a:p>
          <a:p>
            <a:pPr>
              <a:lnSpc>
                <a:spcPct val="150000"/>
              </a:lnSpc>
            </a:pPr>
            <a:r>
              <a:rPr lang="en-ZA" sz="2400" dirty="0">
                <a:latin typeface="Arial" panose="020B0604020202020204" pitchFamily="34" charset="0"/>
                <a:cs typeface="Arial" panose="020B0604020202020204" pitchFamily="34" charset="0"/>
              </a:rPr>
              <a:t>The notice of a meeting is sent out by the secretary to all members to inform them about the next meeting. The following information must appear:</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Type of meeting, e.g. monthly, quarterly, special meeting;</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Venue;</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Day;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Date; and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Time.</a:t>
            </a:r>
          </a:p>
        </p:txBody>
      </p:sp>
    </p:spTree>
    <p:extLst>
      <p:ext uri="{BB962C8B-B14F-4D97-AF65-F5344CB8AC3E}">
        <p14:creationId xmlns:p14="http://schemas.microsoft.com/office/powerpoint/2010/main" val="16963321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5 – Meeting documentation in the workplace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AGENDA OF A MEETING</a:t>
            </a:r>
          </a:p>
          <a:p>
            <a:pPr>
              <a:lnSpc>
                <a:spcPct val="150000"/>
              </a:lnSpc>
            </a:pPr>
            <a:r>
              <a:rPr lang="en-ZA" sz="2400" dirty="0">
                <a:latin typeface="Arial" panose="020B0604020202020204" pitchFamily="34" charset="0"/>
                <a:cs typeface="Arial" panose="020B0604020202020204" pitchFamily="34" charset="0"/>
              </a:rPr>
              <a:t>The agenda is a numbered list of business matters that will be discussed during a meeting. Basically this list always looks the same, with </a:t>
            </a:r>
            <a:r>
              <a:rPr lang="en-ZA" sz="2400" i="1" dirty="0">
                <a:latin typeface="Arial" panose="020B0604020202020204" pitchFamily="34" charset="0"/>
                <a:cs typeface="Arial" panose="020B0604020202020204" pitchFamily="34" charset="0"/>
              </a:rPr>
              <a:t>Attendance register, Apologies, Opening and welcome,</a:t>
            </a:r>
            <a:r>
              <a:rPr lang="en-ZA" sz="2400" dirty="0">
                <a:latin typeface="Arial" panose="020B0604020202020204" pitchFamily="34" charset="0"/>
                <a:cs typeface="Arial" panose="020B0604020202020204" pitchFamily="34" charset="0"/>
              </a:rPr>
              <a:t> etc. However, every meeting also has its own, unique matters that have to be discussed which appear on the agenda under </a:t>
            </a:r>
            <a:r>
              <a:rPr lang="en-ZA" sz="2400" i="1" dirty="0">
                <a:latin typeface="Arial" panose="020B0604020202020204" pitchFamily="34" charset="0"/>
                <a:cs typeface="Arial" panose="020B0604020202020204" pitchFamily="34" charset="0"/>
              </a:rPr>
              <a:t>New business. </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40247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5 – Meeting documentation in the workplace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MINUTES OF A MEETING</a:t>
            </a:r>
          </a:p>
          <a:p>
            <a:pPr>
              <a:lnSpc>
                <a:spcPct val="150000"/>
              </a:lnSpc>
            </a:pPr>
            <a:r>
              <a:rPr lang="en-ZA" sz="2400" dirty="0">
                <a:latin typeface="Arial" panose="020B0604020202020204" pitchFamily="34" charset="0"/>
                <a:cs typeface="Arial" panose="020B0604020202020204" pitchFamily="34" charset="0"/>
              </a:rPr>
              <a:t>Minutes are an accurate, official report of the activities and decisions taken during a meeting. In other words, it is a report of what happened at a meeting. The secretary usually writes the minutes soon after the meeting and records them in a minute book. The secretary should ensure that all the members receive a copy of the minutes - whether or not they were present at the meeting. </a:t>
            </a:r>
          </a:p>
        </p:txBody>
      </p:sp>
    </p:spTree>
    <p:extLst>
      <p:ext uri="{BB962C8B-B14F-4D97-AF65-F5344CB8AC3E}">
        <p14:creationId xmlns:p14="http://schemas.microsoft.com/office/powerpoint/2010/main" val="1606532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5 – Meeting documentation in the workplace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CORE NOTES AND EXPANSION OF CORE NOTES</a:t>
            </a:r>
          </a:p>
          <a:p>
            <a:pPr>
              <a:lnSpc>
                <a:spcPct val="150000"/>
              </a:lnSpc>
            </a:pPr>
            <a:r>
              <a:rPr lang="en-ZA" sz="2400" dirty="0">
                <a:latin typeface="Arial" panose="020B0604020202020204" pitchFamily="34" charset="0"/>
                <a:cs typeface="Arial" panose="020B0604020202020204" pitchFamily="34" charset="0"/>
              </a:rPr>
              <a:t>Core notes refer to only the most important keywords/ phrases used to sum up the essence of a situation. When we write in core notes, we use a form of telegram style. We do not use adjectives and adverbs and also leave out personal pronouns and articles. When we expand core notes, we add in descriptive words (such as adjectives and adverbs), as well as pronouns and articles.</a:t>
            </a:r>
          </a:p>
        </p:txBody>
      </p:sp>
    </p:spTree>
    <p:extLst>
      <p:ext uri="{BB962C8B-B14F-4D97-AF65-F5344CB8AC3E}">
        <p14:creationId xmlns:p14="http://schemas.microsoft.com/office/powerpoint/2010/main" val="14079055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1685846"/>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NON-VERBAL COMMUNICATION</a:t>
            </a:r>
          </a:p>
          <a:p>
            <a:pPr>
              <a:lnSpc>
                <a:spcPct val="150000"/>
              </a:lnSpc>
            </a:pPr>
            <a:r>
              <a:rPr lang="en-ZA" sz="2400" dirty="0">
                <a:latin typeface="Arial" panose="020B0604020202020204" pitchFamily="34" charset="0"/>
                <a:cs typeface="Arial" panose="020B0604020202020204" pitchFamily="34" charset="0"/>
              </a:rPr>
              <a:t>Non-verbal communication includes facial expression, gestures and signs, tone, volume, stress, tempo, pauses, and projection.</a:t>
            </a: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646331"/>
          </a:xfrm>
          <a:prstGeom prst="rect">
            <a:avLst/>
          </a:prstGeom>
          <a:noFill/>
        </p:spPr>
        <p:txBody>
          <a:bodyPr wrap="square" rtlCol="0">
            <a:spAutoFit/>
          </a:bodyPr>
          <a:lstStyle/>
          <a:p>
            <a:pPr algn="r"/>
            <a:r>
              <a:rPr lang="en-GB" sz="3600" b="1" dirty="0">
                <a:latin typeface="Arial" panose="020B0604020202020204" pitchFamily="34" charset="0"/>
                <a:cs typeface="Arial" panose="020B0604020202020204" pitchFamily="34" charset="0"/>
              </a:rPr>
              <a:t>Module 6 – Speeches and presentations </a:t>
            </a:r>
          </a:p>
        </p:txBody>
      </p:sp>
    </p:spTree>
    <p:extLst>
      <p:ext uri="{BB962C8B-B14F-4D97-AF65-F5344CB8AC3E}">
        <p14:creationId xmlns:p14="http://schemas.microsoft.com/office/powerpoint/2010/main" val="36718208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6 – Speeches and presentations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1685846"/>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VISUAL AIDS</a:t>
            </a:r>
          </a:p>
          <a:p>
            <a:pPr>
              <a:lnSpc>
                <a:spcPct val="150000"/>
              </a:lnSpc>
            </a:pPr>
            <a:r>
              <a:rPr lang="en-ZA" sz="2400" dirty="0">
                <a:latin typeface="Arial" panose="020B0604020202020204" pitchFamily="34" charset="0"/>
                <a:cs typeface="Arial" panose="020B0604020202020204" pitchFamily="34" charset="0"/>
              </a:rPr>
              <a:t>If you select a visual, audio or audio- visual aid carefully and use it correctly, it can contribute hugely to making your speech successful. Aids can be:</a:t>
            </a:r>
          </a:p>
        </p:txBody>
      </p:sp>
      <p:sp>
        <p:nvSpPr>
          <p:cNvPr id="2" name="Rectangle 1">
            <a:extLst>
              <a:ext uri="{FF2B5EF4-FFF2-40B4-BE49-F238E27FC236}">
                <a16:creationId xmlns:a16="http://schemas.microsoft.com/office/drawing/2014/main" id="{C80D6D7E-8DCF-CC40-A44B-8F8B1950EBBC}"/>
              </a:ext>
            </a:extLst>
          </p:cNvPr>
          <p:cNvSpPr/>
          <p:nvPr/>
        </p:nvSpPr>
        <p:spPr>
          <a:xfrm>
            <a:off x="793376" y="3429000"/>
            <a:ext cx="10596282" cy="2848729"/>
          </a:xfrm>
          <a:prstGeom prst="rect">
            <a:avLst/>
          </a:prstGeom>
        </p:spPr>
        <p:txBody>
          <a:bodyPr wrap="square" numCol="2">
            <a:spAutoFit/>
          </a:bodyPr>
          <a:lstStyle/>
          <a:p>
            <a:pPr marL="285750" indent="-28575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Cartoons;</a:t>
            </a:r>
          </a:p>
          <a:p>
            <a:pPr marL="285750" indent="-28575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Diagrams; </a:t>
            </a:r>
          </a:p>
          <a:p>
            <a:pPr marL="285750" indent="-28575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Graphs;</a:t>
            </a:r>
          </a:p>
          <a:p>
            <a:pPr marL="285750" indent="-28575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Maps;</a:t>
            </a:r>
          </a:p>
          <a:p>
            <a:pPr marL="285750" indent="-28575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Music; </a:t>
            </a:r>
          </a:p>
          <a:p>
            <a:pPr marL="285750" indent="-28575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Transparencies;</a:t>
            </a:r>
          </a:p>
          <a:p>
            <a:pPr marL="285750" indent="-28575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Slides;</a:t>
            </a:r>
            <a:br>
              <a:rPr lang="en-ZA" sz="2400" dirty="0">
                <a:latin typeface="Arial" panose="020B0604020202020204" pitchFamily="34" charset="0"/>
                <a:cs typeface="Arial" panose="020B0604020202020204" pitchFamily="34" charset="0"/>
              </a:rPr>
            </a:br>
            <a:r>
              <a:rPr lang="en-ZA" sz="2400" dirty="0">
                <a:latin typeface="Arial" panose="020B0604020202020204" pitchFamily="34" charset="0"/>
                <a:cs typeface="Arial" panose="020B0604020202020204" pitchFamily="34" charset="0"/>
              </a:rPr>
              <a:t>Posters;</a:t>
            </a:r>
            <a:br>
              <a:rPr lang="en-ZA" sz="2400" dirty="0">
                <a:latin typeface="Arial" panose="020B0604020202020204" pitchFamily="34" charset="0"/>
                <a:cs typeface="Arial" panose="020B0604020202020204" pitchFamily="34" charset="0"/>
              </a:rPr>
            </a:br>
            <a:r>
              <a:rPr lang="en-ZA" sz="2400" dirty="0">
                <a:latin typeface="Arial" panose="020B0604020202020204" pitchFamily="34" charset="0"/>
                <a:cs typeface="Arial" panose="020B0604020202020204" pitchFamily="34" charset="0"/>
              </a:rPr>
              <a:t>Photographs; and</a:t>
            </a:r>
          </a:p>
          <a:p>
            <a:pPr marL="285750" indent="-28575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PowerPoint. </a:t>
            </a:r>
          </a:p>
        </p:txBody>
      </p:sp>
    </p:spTree>
    <p:extLst>
      <p:ext uri="{BB962C8B-B14F-4D97-AF65-F5344CB8AC3E}">
        <p14:creationId xmlns:p14="http://schemas.microsoft.com/office/powerpoint/2010/main" val="7308735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6 – Speeches and presentations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ACTING AS PROGRAMME COORDINATOR AND DIRECTOR</a:t>
            </a:r>
          </a:p>
          <a:p>
            <a:pPr marL="457200" indent="-457200">
              <a:lnSpc>
                <a:spcPct val="150000"/>
              </a:lnSpc>
              <a:buAutoNum type="arabicPeriod"/>
            </a:pPr>
            <a:r>
              <a:rPr lang="en-ZA" sz="2400" dirty="0">
                <a:latin typeface="Arial" panose="020B0604020202020204" pitchFamily="34" charset="0"/>
                <a:cs typeface="Arial" panose="020B0604020202020204" pitchFamily="34" charset="0"/>
              </a:rPr>
              <a:t>Find out beforehand what the function is about.</a:t>
            </a:r>
          </a:p>
          <a:p>
            <a:pPr marL="457200" indent="-457200">
              <a:lnSpc>
                <a:spcPct val="150000"/>
              </a:lnSpc>
              <a:buAutoNum type="arabicPeriod"/>
            </a:pPr>
            <a:r>
              <a:rPr lang="en-ZA" sz="2400" dirty="0">
                <a:latin typeface="Arial" panose="020B0604020202020204" pitchFamily="34" charset="0"/>
                <a:cs typeface="Arial" panose="020B0604020202020204" pitchFamily="34" charset="0"/>
              </a:rPr>
              <a:t>Find out exactly what you are expected to do.</a:t>
            </a:r>
          </a:p>
          <a:p>
            <a:pPr marL="457200" indent="-457200">
              <a:lnSpc>
                <a:spcPct val="150000"/>
              </a:lnSpc>
              <a:buAutoNum type="arabicPeriod"/>
            </a:pPr>
            <a:r>
              <a:rPr lang="en-ZA" sz="2400" dirty="0">
                <a:latin typeface="Arial" panose="020B0604020202020204" pitchFamily="34" charset="0"/>
                <a:cs typeface="Arial" panose="020B0604020202020204" pitchFamily="34" charset="0"/>
              </a:rPr>
              <a:t>Find out about the audience, e.g. size, age, gender and interest. </a:t>
            </a:r>
          </a:p>
          <a:p>
            <a:pPr marL="457200" indent="-457200">
              <a:lnSpc>
                <a:spcPct val="150000"/>
              </a:lnSpc>
              <a:buAutoNum type="arabicPeriod"/>
            </a:pPr>
            <a:r>
              <a:rPr lang="en-ZA" sz="2400" dirty="0">
                <a:latin typeface="Arial" panose="020B0604020202020204" pitchFamily="34" charset="0"/>
                <a:cs typeface="Arial" panose="020B0604020202020204" pitchFamily="34" charset="0"/>
              </a:rPr>
              <a:t>Know the order of the programme.</a:t>
            </a:r>
          </a:p>
          <a:p>
            <a:pPr marL="457200" indent="-457200">
              <a:lnSpc>
                <a:spcPct val="150000"/>
              </a:lnSpc>
              <a:buAutoNum type="arabicPeriod"/>
            </a:pPr>
            <a:r>
              <a:rPr lang="en-ZA" sz="2400" dirty="0">
                <a:latin typeface="Arial" panose="020B0604020202020204" pitchFamily="34" charset="0"/>
                <a:cs typeface="Arial" panose="020B0604020202020204" pitchFamily="34" charset="0"/>
              </a:rPr>
              <a:t>Introduce yourself.</a:t>
            </a:r>
          </a:p>
        </p:txBody>
      </p:sp>
    </p:spTree>
    <p:extLst>
      <p:ext uri="{BB962C8B-B14F-4D97-AF65-F5344CB8AC3E}">
        <p14:creationId xmlns:p14="http://schemas.microsoft.com/office/powerpoint/2010/main" val="2842228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6 – Speeches and presentations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ACTING AS PROGRAMME COORDINATOR AND DIRECTOR (CONT)</a:t>
            </a:r>
          </a:p>
          <a:p>
            <a:pPr marL="457200" indent="-457200">
              <a:lnSpc>
                <a:spcPct val="150000"/>
              </a:lnSpc>
              <a:buFont typeface="+mj-lt"/>
              <a:buAutoNum type="arabicPeriod" startAt="5"/>
            </a:pPr>
            <a:r>
              <a:rPr lang="en-ZA" sz="2400" dirty="0">
                <a:latin typeface="Arial" panose="020B0604020202020204" pitchFamily="34" charset="0"/>
                <a:cs typeface="Arial" panose="020B0604020202020204" pitchFamily="34" charset="0"/>
              </a:rPr>
              <a:t>Welcome the guests and tell them about the procedure.</a:t>
            </a:r>
          </a:p>
          <a:p>
            <a:pPr marL="457200" indent="-457200">
              <a:lnSpc>
                <a:spcPct val="150000"/>
              </a:lnSpc>
              <a:buAutoNum type="arabicPeriod" startAt="5"/>
            </a:pPr>
            <a:r>
              <a:rPr lang="en-ZA" sz="2400" dirty="0">
                <a:latin typeface="Arial" panose="020B0604020202020204" pitchFamily="34" charset="0"/>
                <a:cs typeface="Arial" panose="020B0604020202020204" pitchFamily="34" charset="0"/>
              </a:rPr>
              <a:t>Introduce the speakers or participants.</a:t>
            </a:r>
          </a:p>
          <a:p>
            <a:pPr marL="457200" indent="-457200">
              <a:lnSpc>
                <a:spcPct val="150000"/>
              </a:lnSpc>
              <a:buAutoNum type="arabicPeriod" startAt="5"/>
            </a:pPr>
            <a:r>
              <a:rPr lang="en-ZA" sz="2400" dirty="0">
                <a:latin typeface="Arial" panose="020B0604020202020204" pitchFamily="34" charset="0"/>
                <a:cs typeface="Arial" panose="020B0604020202020204" pitchFamily="34" charset="0"/>
              </a:rPr>
              <a:t>Follow the programme and stick to the time limit.</a:t>
            </a:r>
          </a:p>
          <a:p>
            <a:pPr marL="457200" indent="-457200">
              <a:lnSpc>
                <a:spcPct val="150000"/>
              </a:lnSpc>
              <a:buAutoNum type="arabicPeriod" startAt="5"/>
            </a:pPr>
            <a:r>
              <a:rPr lang="en-ZA" sz="2400" dirty="0">
                <a:latin typeface="Arial" panose="020B0604020202020204" pitchFamily="34" charset="0"/>
                <a:cs typeface="Arial" panose="020B0604020202020204" pitchFamily="34" charset="0"/>
              </a:rPr>
              <a:t>Keep the guests informed and prevent boredom.</a:t>
            </a:r>
          </a:p>
          <a:p>
            <a:pPr marL="457200" indent="-457200">
              <a:lnSpc>
                <a:spcPct val="150000"/>
              </a:lnSpc>
              <a:buAutoNum type="arabicPeriod" startAt="5"/>
            </a:pPr>
            <a:r>
              <a:rPr lang="en-ZA" sz="2400" dirty="0">
                <a:latin typeface="Arial" panose="020B0604020202020204" pitchFamily="34" charset="0"/>
                <a:cs typeface="Arial" panose="020B0604020202020204" pitchFamily="34" charset="0"/>
              </a:rPr>
              <a:t>Ensure that the event runs smoothly. </a:t>
            </a:r>
          </a:p>
        </p:txBody>
      </p:sp>
    </p:spTree>
    <p:extLst>
      <p:ext uri="{BB962C8B-B14F-4D97-AF65-F5344CB8AC3E}">
        <p14:creationId xmlns:p14="http://schemas.microsoft.com/office/powerpoint/2010/main" val="19246816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1 – Advertisements and office correspondence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1685846"/>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SLOGAN AND LOGOS (REVISION)</a:t>
            </a:r>
          </a:p>
          <a:p>
            <a:pPr>
              <a:lnSpc>
                <a:spcPct val="150000"/>
              </a:lnSpc>
            </a:pPr>
            <a:r>
              <a:rPr lang="en-ZA" sz="2400" dirty="0">
                <a:latin typeface="Arial" panose="020B0604020202020204" pitchFamily="34" charset="0"/>
                <a:cs typeface="Arial" panose="020B0604020202020204" pitchFamily="34" charset="0"/>
              </a:rPr>
              <a:t>A slogan is a short, catchy, memorable phrase (something that we remember) that is used to promote a product or service. </a:t>
            </a:r>
          </a:p>
        </p:txBody>
      </p:sp>
    </p:spTree>
    <p:extLst>
      <p:ext uri="{BB962C8B-B14F-4D97-AF65-F5344CB8AC3E}">
        <p14:creationId xmlns:p14="http://schemas.microsoft.com/office/powerpoint/2010/main" val="31430648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6 – Speeches and presentations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5009833"/>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PRESENTING AN AWARD</a:t>
            </a:r>
          </a:p>
          <a:p>
            <a:pPr>
              <a:lnSpc>
                <a:spcPct val="150000"/>
              </a:lnSpc>
            </a:pPr>
            <a:r>
              <a:rPr lang="en-ZA" sz="2400" dirty="0">
                <a:latin typeface="Arial" panose="020B0604020202020204" pitchFamily="34" charset="0"/>
                <a:cs typeface="Arial" panose="020B0604020202020204" pitchFamily="34" charset="0"/>
              </a:rPr>
              <a:t>Suggestions on how to present an award:</a:t>
            </a:r>
          </a:p>
          <a:p>
            <a:pPr marL="457200" indent="-457200">
              <a:lnSpc>
                <a:spcPct val="150000"/>
              </a:lnSpc>
              <a:buFont typeface="+mj-lt"/>
              <a:buAutoNum type="arabicPeriod"/>
            </a:pPr>
            <a:r>
              <a:rPr lang="en-ZA" sz="2400" dirty="0">
                <a:latin typeface="Arial" panose="020B0604020202020204" pitchFamily="34" charset="0"/>
                <a:cs typeface="Arial" panose="020B0604020202020204" pitchFamily="34" charset="0"/>
              </a:rPr>
              <a:t>Say how glad you are to be there, e.g. ‘It is a great privilege to be here....’ </a:t>
            </a:r>
          </a:p>
          <a:p>
            <a:pPr marL="457200" indent="-457200">
              <a:lnSpc>
                <a:spcPct val="150000"/>
              </a:lnSpc>
              <a:buFont typeface="+mj-lt"/>
              <a:buAutoNum type="arabicPeriod"/>
            </a:pPr>
            <a:r>
              <a:rPr lang="en-ZA" sz="2400" dirty="0">
                <a:latin typeface="Arial" panose="020B0604020202020204" pitchFamily="34" charset="0"/>
                <a:cs typeface="Arial" panose="020B0604020202020204" pitchFamily="34" charset="0"/>
              </a:rPr>
              <a:t>Say that the nominees displayed exceptional talent.</a:t>
            </a:r>
          </a:p>
          <a:p>
            <a:pPr marL="457200" indent="-457200">
              <a:lnSpc>
                <a:spcPct val="150000"/>
              </a:lnSpc>
              <a:buFont typeface="+mj-lt"/>
              <a:buAutoNum type="arabicPeriod"/>
            </a:pPr>
            <a:r>
              <a:rPr lang="en-ZA" sz="2400" dirty="0">
                <a:latin typeface="Arial" panose="020B0604020202020204" pitchFamily="34" charset="0"/>
                <a:cs typeface="Arial" panose="020B0604020202020204" pitchFamily="34" charset="0"/>
              </a:rPr>
              <a:t>Provide some background information about the award winner.</a:t>
            </a:r>
          </a:p>
          <a:p>
            <a:pPr marL="457200" indent="-457200">
              <a:lnSpc>
                <a:spcPct val="150000"/>
              </a:lnSpc>
              <a:buFont typeface="+mj-lt"/>
              <a:buAutoNum type="arabicPeriod"/>
            </a:pPr>
            <a:r>
              <a:rPr lang="en-ZA" sz="2400" dirty="0">
                <a:latin typeface="Arial" panose="020B0604020202020204" pitchFamily="34" charset="0"/>
                <a:cs typeface="Arial" panose="020B0604020202020204" pitchFamily="34" charset="0"/>
              </a:rPr>
              <a:t>Shake the person’s hand and look him/her in the eyes when you hand over the award.</a:t>
            </a:r>
          </a:p>
          <a:p>
            <a:pPr marL="457200" indent="-457200">
              <a:lnSpc>
                <a:spcPct val="150000"/>
              </a:lnSpc>
              <a:buFont typeface="+mj-lt"/>
              <a:buAutoNum type="arabicPeriod"/>
            </a:pPr>
            <a:r>
              <a:rPr lang="en-ZA" sz="2400" dirty="0">
                <a:latin typeface="Arial" panose="020B0604020202020204" pitchFamily="34" charset="0"/>
                <a:cs typeface="Arial" panose="020B0604020202020204" pitchFamily="34" charset="0"/>
              </a:rPr>
              <a:t>Sometimes you can ask the winner to say a few words. </a:t>
            </a:r>
          </a:p>
          <a:p>
            <a:pPr marL="457200" indent="-457200">
              <a:lnSpc>
                <a:spcPct val="150000"/>
              </a:lnSpc>
              <a:buFont typeface="+mj-lt"/>
              <a:buAutoNum type="arabicPeriod"/>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48245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6 – Speeches and presentations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5009833"/>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ACCEPTING AN AWARD</a:t>
            </a:r>
          </a:p>
          <a:p>
            <a:pPr>
              <a:lnSpc>
                <a:spcPct val="150000"/>
              </a:lnSpc>
            </a:pPr>
            <a:r>
              <a:rPr lang="en-ZA" sz="2400" dirty="0">
                <a:latin typeface="Arial" panose="020B0604020202020204" pitchFamily="34" charset="0"/>
                <a:cs typeface="Arial" panose="020B0604020202020204" pitchFamily="34" charset="0"/>
              </a:rPr>
              <a:t>Suggestions on how to accept an award:</a:t>
            </a:r>
          </a:p>
          <a:p>
            <a:pPr marL="457200" indent="-457200">
              <a:lnSpc>
                <a:spcPct val="150000"/>
              </a:lnSpc>
              <a:buFont typeface="+mj-lt"/>
              <a:buAutoNum type="arabicPeriod"/>
            </a:pPr>
            <a:r>
              <a:rPr lang="en-ZA" sz="2400" dirty="0">
                <a:latin typeface="Arial" panose="020B0604020202020204" pitchFamily="34" charset="0"/>
                <a:cs typeface="Arial" panose="020B0604020202020204" pitchFamily="34" charset="0"/>
              </a:rPr>
              <a:t>Say how glad you are to be there.</a:t>
            </a:r>
          </a:p>
          <a:p>
            <a:pPr marL="457200" indent="-457200">
              <a:lnSpc>
                <a:spcPct val="150000"/>
              </a:lnSpc>
              <a:buFont typeface="+mj-lt"/>
              <a:buAutoNum type="arabicPeriod"/>
            </a:pPr>
            <a:r>
              <a:rPr lang="en-ZA" sz="2400" dirty="0">
                <a:latin typeface="Arial" panose="020B0604020202020204" pitchFamily="34" charset="0"/>
                <a:cs typeface="Arial" panose="020B0604020202020204" pitchFamily="34" charset="0"/>
              </a:rPr>
              <a:t>Express how grateful you are to everyone who helped you.</a:t>
            </a:r>
          </a:p>
          <a:p>
            <a:pPr marL="457200" indent="-457200">
              <a:lnSpc>
                <a:spcPct val="150000"/>
              </a:lnSpc>
              <a:buFont typeface="+mj-lt"/>
              <a:buAutoNum type="arabicPeriod"/>
            </a:pPr>
            <a:r>
              <a:rPr lang="en-ZA" sz="2400" dirty="0">
                <a:latin typeface="Arial" panose="020B0604020202020204" pitchFamily="34" charset="0"/>
                <a:cs typeface="Arial" panose="020B0604020202020204" pitchFamily="34" charset="0"/>
              </a:rPr>
              <a:t>Say how pleased you are for the recognition of your hard work and achievements.</a:t>
            </a:r>
          </a:p>
          <a:p>
            <a:pPr marL="457200" indent="-457200">
              <a:lnSpc>
                <a:spcPct val="150000"/>
              </a:lnSpc>
              <a:buFont typeface="+mj-lt"/>
              <a:buAutoNum type="arabicPeriod"/>
            </a:pPr>
            <a:r>
              <a:rPr lang="en-ZA" sz="2400" dirty="0">
                <a:latin typeface="Arial" panose="020B0604020202020204" pitchFamily="34" charset="0"/>
                <a:cs typeface="Arial" panose="020B0604020202020204" pitchFamily="34" charset="0"/>
              </a:rPr>
              <a:t>Explain what the award means to you.</a:t>
            </a:r>
          </a:p>
          <a:p>
            <a:pPr marL="457200" indent="-457200">
              <a:lnSpc>
                <a:spcPct val="150000"/>
              </a:lnSpc>
              <a:buFont typeface="+mj-lt"/>
              <a:buAutoNum type="arabicPeriod"/>
            </a:pPr>
            <a:r>
              <a:rPr lang="en-ZA" sz="2400" dirty="0">
                <a:latin typeface="Arial" panose="020B0604020202020204" pitchFamily="34" charset="0"/>
                <a:cs typeface="Arial" panose="020B0604020202020204" pitchFamily="34" charset="0"/>
              </a:rPr>
              <a:t>Thank your employer/mentor/colleagues/family for their loyal support. </a:t>
            </a:r>
          </a:p>
          <a:p>
            <a:pPr marL="457200" indent="-457200">
              <a:lnSpc>
                <a:spcPct val="150000"/>
              </a:lnSpc>
              <a:buFont typeface="+mj-lt"/>
              <a:buAutoNum type="arabicPeriod"/>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66134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6 – Speeches and presentations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279384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MAKING A SPEECH AS AN INVITED GUEST SPEAKER</a:t>
            </a:r>
          </a:p>
          <a:p>
            <a:pPr>
              <a:lnSpc>
                <a:spcPct val="150000"/>
              </a:lnSpc>
            </a:pPr>
            <a:r>
              <a:rPr lang="en-ZA" sz="2400" dirty="0">
                <a:latin typeface="Arial" panose="020B0604020202020204" pitchFamily="34" charset="0"/>
                <a:cs typeface="Arial" panose="020B0604020202020204" pitchFamily="34" charset="0"/>
              </a:rPr>
              <a:t>A guest speaker is usually given the topic of the speech s/he must deliver. A successful speech always has an introduction, body and conclusion. </a:t>
            </a:r>
          </a:p>
          <a:p>
            <a:pPr>
              <a:lnSpc>
                <a:spcPct val="150000"/>
              </a:lnSpc>
            </a:pPr>
            <a:endParaRPr lang="en-ZA" sz="2400" dirty="0">
              <a:latin typeface="Arial" panose="020B0604020202020204" pitchFamily="34" charset="0"/>
              <a:cs typeface="Arial" panose="020B0604020202020204" pitchFamily="34" charset="0"/>
            </a:endParaRP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524815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6 – Speeches and presentations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PANEL DISCUSSION</a:t>
            </a:r>
          </a:p>
          <a:p>
            <a:pPr>
              <a:lnSpc>
                <a:spcPct val="150000"/>
              </a:lnSpc>
            </a:pPr>
            <a:r>
              <a:rPr lang="en-ZA" sz="2400" dirty="0">
                <a:latin typeface="Arial" panose="020B0604020202020204" pitchFamily="34" charset="0"/>
                <a:cs typeface="Arial" panose="020B0604020202020204" pitchFamily="34" charset="0"/>
              </a:rPr>
              <a:t>A panel discussion is when a group of people, usually not more than eight,</a:t>
            </a:r>
            <a:br>
              <a:rPr lang="en-ZA" sz="2400" dirty="0">
                <a:latin typeface="Arial" panose="020B0604020202020204" pitchFamily="34" charset="0"/>
                <a:cs typeface="Arial" panose="020B0604020202020204" pitchFamily="34" charset="0"/>
              </a:rPr>
            </a:br>
            <a:r>
              <a:rPr lang="en-ZA" sz="2400" dirty="0">
                <a:latin typeface="Arial" panose="020B0604020202020204" pitchFamily="34" charset="0"/>
                <a:cs typeface="Arial" panose="020B0604020202020204" pitchFamily="34" charset="0"/>
              </a:rPr>
              <a:t>are gathered together to discuss an announced topic before an audience. The purpose of panel discussions is to share different information from different sources. The panel members are chosen because they are experts in the topic being discussed. They each have a turn to talk about a particular aspect of the topic. </a:t>
            </a:r>
          </a:p>
        </p:txBody>
      </p:sp>
    </p:spTree>
    <p:extLst>
      <p:ext uri="{BB962C8B-B14F-4D97-AF65-F5344CB8AC3E}">
        <p14:creationId xmlns:p14="http://schemas.microsoft.com/office/powerpoint/2010/main" val="5370273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6 – Speeches and presentations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UNPREPARED READING ALOUD</a:t>
            </a:r>
          </a:p>
          <a:p>
            <a:pPr>
              <a:lnSpc>
                <a:spcPct val="150000"/>
              </a:lnSpc>
            </a:pPr>
            <a:r>
              <a:rPr lang="en-ZA" sz="2400" dirty="0">
                <a:latin typeface="Arial" panose="020B0604020202020204" pitchFamily="34" charset="0"/>
                <a:cs typeface="Arial" panose="020B0604020202020204" pitchFamily="34" charset="0"/>
              </a:rPr>
              <a:t>How to read an unprepared text aloud:</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Stand up straight, look comfortable and make eye contact with the audience.</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Read fluently by letting your eyes move ahead of your voice.</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Project your voice by looking up when you read.</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Pronounce words clearly and correctly.</a:t>
            </a:r>
          </a:p>
        </p:txBody>
      </p:sp>
    </p:spTree>
    <p:extLst>
      <p:ext uri="{BB962C8B-B14F-4D97-AF65-F5344CB8AC3E}">
        <p14:creationId xmlns:p14="http://schemas.microsoft.com/office/powerpoint/2010/main" val="13684694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6 – Speeches and presentations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UNPREPARED READING ALOUD (CONT)</a:t>
            </a:r>
          </a:p>
          <a:p>
            <a:pPr>
              <a:lnSpc>
                <a:spcPct val="150000"/>
              </a:lnSpc>
            </a:pPr>
            <a:r>
              <a:rPr lang="en-ZA" sz="2400" dirty="0">
                <a:latin typeface="Arial" panose="020B0604020202020204" pitchFamily="34" charset="0"/>
                <a:cs typeface="Arial" panose="020B0604020202020204" pitchFamily="34" charset="0"/>
              </a:rPr>
              <a:t>How to read an unprepared text aloud:</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Don’t read too fast or too slowly.</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Put expression in your voice.</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Use gestures where you can.</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Match your facial expression to what you are reading.</a:t>
            </a:r>
          </a:p>
        </p:txBody>
      </p:sp>
    </p:spTree>
    <p:extLst>
      <p:ext uri="{BB962C8B-B14F-4D97-AF65-F5344CB8AC3E}">
        <p14:creationId xmlns:p14="http://schemas.microsoft.com/office/powerpoint/2010/main" val="9151095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6 – Speeches and presentations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4455835"/>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LISTENING</a:t>
            </a:r>
          </a:p>
          <a:p>
            <a:pPr>
              <a:lnSpc>
                <a:spcPct val="150000"/>
              </a:lnSpc>
            </a:pPr>
            <a:r>
              <a:rPr lang="en-ZA" sz="2400" dirty="0">
                <a:latin typeface="Arial" panose="020B0604020202020204" pitchFamily="34" charset="0"/>
                <a:cs typeface="Arial" panose="020B0604020202020204" pitchFamily="34" charset="0"/>
              </a:rPr>
              <a:t>How to be a good listener:</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Keep an open mind and be willing to listen.</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Make and keep eye contact naturally.</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Pay attention and concentrate on the speaker’s voice and words.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Recognise the speaker’s non-verbal signs.</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Listen for verbal clues to the main points.</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Respond non-verbally to show you are listening.</a:t>
            </a:r>
          </a:p>
        </p:txBody>
      </p:sp>
    </p:spTree>
    <p:extLst>
      <p:ext uri="{BB962C8B-B14F-4D97-AF65-F5344CB8AC3E}">
        <p14:creationId xmlns:p14="http://schemas.microsoft.com/office/powerpoint/2010/main" val="11826084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6 – Speeches and presentations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5009833"/>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NOTE-TAKING</a:t>
            </a:r>
          </a:p>
          <a:p>
            <a:pPr>
              <a:lnSpc>
                <a:spcPct val="150000"/>
              </a:lnSpc>
            </a:pPr>
            <a:r>
              <a:rPr lang="en-ZA" sz="2400" dirty="0">
                <a:latin typeface="Arial" panose="020B0604020202020204" pitchFamily="34" charset="0"/>
                <a:cs typeface="Arial" panose="020B0604020202020204" pitchFamily="34" charset="0"/>
              </a:rPr>
              <a:t>How to take notes:</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Listen for clues to main ideas.</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Watch for clues to main ideas and facts.</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Listen for supporting ideas.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Listen for clue connectors.</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Use abbreviations to save time.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Draw mini diagrams/mind-maps. </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092087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279384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FACT AND OPINION</a:t>
            </a:r>
          </a:p>
          <a:p>
            <a:pPr>
              <a:lnSpc>
                <a:spcPct val="150000"/>
              </a:lnSpc>
            </a:pPr>
            <a:r>
              <a:rPr lang="en-ZA" sz="2400" dirty="0">
                <a:latin typeface="Arial" panose="020B0604020202020204" pitchFamily="34" charset="0"/>
                <a:cs typeface="Arial" panose="020B0604020202020204" pitchFamily="34" charset="0"/>
              </a:rPr>
              <a:t>Facts are based on the truth and can be proven. Opinions are what we believe or think about something - our point of view or the way we experience something. They involve our emotions (feelings) about someone or something.</a:t>
            </a: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646331"/>
          </a:xfrm>
          <a:prstGeom prst="rect">
            <a:avLst/>
          </a:prstGeom>
          <a:noFill/>
        </p:spPr>
        <p:txBody>
          <a:bodyPr wrap="square" rtlCol="0">
            <a:spAutoFit/>
          </a:bodyPr>
          <a:lstStyle/>
          <a:p>
            <a:pPr algn="r"/>
            <a:r>
              <a:rPr lang="en-GB" sz="3600" b="1" dirty="0">
                <a:latin typeface="Arial" panose="020B0604020202020204" pitchFamily="34" charset="0"/>
                <a:cs typeface="Arial" panose="020B0604020202020204" pitchFamily="34" charset="0"/>
              </a:rPr>
              <a:t>Module 7 – Creative texts </a:t>
            </a:r>
          </a:p>
        </p:txBody>
      </p:sp>
    </p:spTree>
    <p:extLst>
      <p:ext uri="{BB962C8B-B14F-4D97-AF65-F5344CB8AC3E}">
        <p14:creationId xmlns:p14="http://schemas.microsoft.com/office/powerpoint/2010/main" val="6060147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7 – Creative texts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2239844"/>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OBJECTIVE AND SUBJECTIVE LANGUAGE</a:t>
            </a:r>
          </a:p>
          <a:p>
            <a:pPr>
              <a:lnSpc>
                <a:spcPct val="150000"/>
              </a:lnSpc>
            </a:pPr>
            <a:r>
              <a:rPr lang="en-ZA" sz="2400" dirty="0">
                <a:latin typeface="Arial" panose="020B0604020202020204" pitchFamily="34" charset="0"/>
                <a:cs typeface="Arial" panose="020B0604020202020204" pitchFamily="34" charset="0"/>
              </a:rPr>
              <a:t>Objective language gives only facts. The writer tells what happens without giving an opinion. Subjective language describes our opinions, feelings and emotions. </a:t>
            </a:r>
          </a:p>
        </p:txBody>
      </p:sp>
    </p:spTree>
    <p:extLst>
      <p:ext uri="{BB962C8B-B14F-4D97-AF65-F5344CB8AC3E}">
        <p14:creationId xmlns:p14="http://schemas.microsoft.com/office/powerpoint/2010/main" val="14124658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1 – Advertisements and office correspondence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MAGAZINE ADVERTISEMENT</a:t>
            </a:r>
          </a:p>
          <a:p>
            <a:pPr>
              <a:lnSpc>
                <a:spcPct val="150000"/>
              </a:lnSpc>
            </a:pPr>
            <a:r>
              <a:rPr lang="en-ZA" sz="2400" dirty="0">
                <a:latin typeface="Arial" panose="020B0604020202020204" pitchFamily="34" charset="0"/>
                <a:cs typeface="Arial" panose="020B0604020202020204" pitchFamily="34" charset="0"/>
              </a:rPr>
              <a:t>Magazines are more expensive than newspapers because they are printed on better quality paper. Magazine advertisements, therefore, have a much longer shelf life. Also, readers of magazines are very loyal to their favourite publication and advertisers benefit from this loyalty. Most readers enjoy a well presented, out-the-box advertisement.</a:t>
            </a:r>
          </a:p>
        </p:txBody>
      </p:sp>
    </p:spTree>
    <p:extLst>
      <p:ext uri="{BB962C8B-B14F-4D97-AF65-F5344CB8AC3E}">
        <p14:creationId xmlns:p14="http://schemas.microsoft.com/office/powerpoint/2010/main" val="17385399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7 – Creative texts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LITERAL AND FIGURATIVE LANGUAGE</a:t>
            </a:r>
          </a:p>
          <a:p>
            <a:pPr>
              <a:lnSpc>
                <a:spcPct val="150000"/>
              </a:lnSpc>
            </a:pPr>
            <a:r>
              <a:rPr lang="en-ZA" sz="2400" dirty="0">
                <a:latin typeface="Arial" panose="020B0604020202020204" pitchFamily="34" charset="0"/>
                <a:cs typeface="Arial" panose="020B0604020202020204" pitchFamily="34" charset="0"/>
              </a:rPr>
              <a:t>Literal means adhering (sticking) to the basic facts, or to the standard meanings of words. When we use language literally, we say something exactly as it is. Figurative writing is more expressive and emotional. Descriptive language used in an original, interesting way creates a special effect. Figures of speech and idiomatic expressions are often used to achieve the desired effect. </a:t>
            </a:r>
          </a:p>
        </p:txBody>
      </p:sp>
    </p:spTree>
    <p:extLst>
      <p:ext uri="{BB962C8B-B14F-4D97-AF65-F5344CB8AC3E}">
        <p14:creationId xmlns:p14="http://schemas.microsoft.com/office/powerpoint/2010/main" val="230395223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7 – Creative texts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1685846"/>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FICTION AND NON-FICTION</a:t>
            </a:r>
          </a:p>
          <a:p>
            <a:pPr>
              <a:lnSpc>
                <a:spcPct val="150000"/>
              </a:lnSpc>
            </a:pPr>
            <a:r>
              <a:rPr lang="en-ZA" sz="2400" dirty="0">
                <a:latin typeface="Arial" panose="020B0604020202020204" pitchFamily="34" charset="0"/>
                <a:cs typeface="Arial" panose="020B0604020202020204" pitchFamily="34" charset="0"/>
              </a:rPr>
              <a:t>Fiction is made up and not true. </a:t>
            </a:r>
          </a:p>
          <a:p>
            <a:pPr>
              <a:lnSpc>
                <a:spcPct val="150000"/>
              </a:lnSpc>
            </a:pPr>
            <a:r>
              <a:rPr lang="en-ZA" sz="2400" dirty="0">
                <a:latin typeface="Arial" panose="020B0604020202020204" pitchFamily="34" charset="0"/>
                <a:cs typeface="Arial" panose="020B0604020202020204" pitchFamily="34" charset="0"/>
              </a:rPr>
              <a:t>Non-fiction is fact and it is the truth. </a:t>
            </a:r>
          </a:p>
        </p:txBody>
      </p:sp>
    </p:spTree>
    <p:extLst>
      <p:ext uri="{BB962C8B-B14F-4D97-AF65-F5344CB8AC3E}">
        <p14:creationId xmlns:p14="http://schemas.microsoft.com/office/powerpoint/2010/main" val="403274477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7 – Creative texts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2239844"/>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POETRY</a:t>
            </a:r>
          </a:p>
          <a:p>
            <a:pPr>
              <a:lnSpc>
                <a:spcPct val="150000"/>
              </a:lnSpc>
            </a:pPr>
            <a:r>
              <a:rPr lang="en-ZA" sz="2400" dirty="0">
                <a:latin typeface="Arial" panose="020B0604020202020204" pitchFamily="34" charset="0"/>
                <a:cs typeface="Arial" panose="020B0604020202020204" pitchFamily="34" charset="0"/>
              </a:rPr>
              <a:t>A poem is a piece of creative writing in verse which often expresses deep feelings or thoughts in clear, exact language and figures of speech.</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6099876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ACTIVE AND PASSIVE VOICE</a:t>
            </a:r>
          </a:p>
          <a:p>
            <a:pPr>
              <a:lnSpc>
                <a:spcPct val="150000"/>
              </a:lnSpc>
            </a:pPr>
            <a:r>
              <a:rPr lang="en-ZA" sz="2400" dirty="0">
                <a:latin typeface="Arial" panose="020B0604020202020204" pitchFamily="34" charset="0"/>
                <a:cs typeface="Arial" panose="020B0604020202020204" pitchFamily="34" charset="0"/>
              </a:rPr>
              <a:t>Voice is the form of the verb which shows whether the subject does something, or has something done to it. A verb is in the active voice when the subject of the sentence does something, A verb is in the passive voice when the subject of the sentence has something done to it by another person, place or thing.</a:t>
            </a: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646331"/>
          </a:xfrm>
          <a:prstGeom prst="rect">
            <a:avLst/>
          </a:prstGeom>
          <a:noFill/>
        </p:spPr>
        <p:txBody>
          <a:bodyPr wrap="square" rtlCol="0">
            <a:spAutoFit/>
          </a:bodyPr>
          <a:lstStyle/>
          <a:p>
            <a:pPr algn="r"/>
            <a:r>
              <a:rPr lang="en-GB" sz="3600" b="1" dirty="0">
                <a:latin typeface="Arial" panose="020B0604020202020204" pitchFamily="34" charset="0"/>
                <a:cs typeface="Arial" panose="020B0604020202020204" pitchFamily="34" charset="0"/>
              </a:rPr>
              <a:t>Module 8 – Language Desk </a:t>
            </a:r>
          </a:p>
        </p:txBody>
      </p:sp>
    </p:spTree>
    <p:extLst>
      <p:ext uri="{BB962C8B-B14F-4D97-AF65-F5344CB8AC3E}">
        <p14:creationId xmlns:p14="http://schemas.microsoft.com/office/powerpoint/2010/main" val="221931424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8 – Language Desk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CLAUSES</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A clause is a group of words which always has a finite verb.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A clause forms part of a sentence and it can never stand alone.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A clause contains only one idea. </a:t>
            </a:r>
          </a:p>
          <a:p>
            <a:pPr>
              <a:lnSpc>
                <a:spcPct val="150000"/>
              </a:lnSpc>
            </a:pPr>
            <a:r>
              <a:rPr lang="en-ZA" sz="2400" dirty="0">
                <a:latin typeface="Arial" panose="020B0604020202020204" pitchFamily="34" charset="0"/>
                <a:cs typeface="Arial" panose="020B0604020202020204" pitchFamily="34" charset="0"/>
              </a:rPr>
              <a:t>There are two kinds of clauses, namely the main clause and the subordinate clause.</a:t>
            </a:r>
          </a:p>
        </p:txBody>
      </p:sp>
    </p:spTree>
    <p:extLst>
      <p:ext uri="{BB962C8B-B14F-4D97-AF65-F5344CB8AC3E}">
        <p14:creationId xmlns:p14="http://schemas.microsoft.com/office/powerpoint/2010/main" val="294650990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8 – Language Desk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279384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CONDITIONAL/IF CLAUSES</a:t>
            </a:r>
          </a:p>
          <a:p>
            <a:pPr>
              <a:lnSpc>
                <a:spcPct val="150000"/>
              </a:lnSpc>
            </a:pPr>
            <a:r>
              <a:rPr lang="en-ZA" sz="2400" dirty="0">
                <a:latin typeface="Arial" panose="020B0604020202020204" pitchFamily="34" charset="0"/>
                <a:cs typeface="Arial" panose="020B0604020202020204" pitchFamily="34" charset="0"/>
              </a:rPr>
              <a:t>Conditional sentences are also known as conditional clauses or If clauses. They are used to express that the action in the main clause (without if) can only take place if a certain condition (in the clause with if) is fulfilled. </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659668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8 – Language Desk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DIRECT AND REPORTED SPEECH</a:t>
            </a:r>
          </a:p>
          <a:p>
            <a:pPr>
              <a:lnSpc>
                <a:spcPct val="150000"/>
              </a:lnSpc>
            </a:pPr>
            <a:r>
              <a:rPr lang="en-ZA" sz="2400" dirty="0">
                <a:latin typeface="Arial" panose="020B0604020202020204" pitchFamily="34" charset="0"/>
                <a:cs typeface="Arial" panose="020B0604020202020204" pitchFamily="34" charset="0"/>
              </a:rPr>
              <a:t>Whenever we tell someone what somebody else has said, or tell them about what we said in the past, we use reported speech. Direct speech is what somebody actually says. We use inverted commas when we write direct speech. </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7154170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8 – Language Desk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2239844"/>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MODALS/MODAL VERBS</a:t>
            </a:r>
          </a:p>
          <a:p>
            <a:pPr>
              <a:lnSpc>
                <a:spcPct val="150000"/>
              </a:lnSpc>
            </a:pPr>
            <a:r>
              <a:rPr lang="en-ZA" sz="2400" dirty="0">
                <a:latin typeface="Arial" panose="020B0604020202020204" pitchFamily="34" charset="0"/>
                <a:cs typeface="Arial" panose="020B0604020202020204" pitchFamily="34" charset="0"/>
              </a:rPr>
              <a:t>We use modals (modal verbs) to ask, make requests and give advice. The modal goes with the simple verb. The most important modals are:</a:t>
            </a:r>
          </a:p>
          <a:p>
            <a:pPr>
              <a:lnSpc>
                <a:spcPct val="150000"/>
              </a:lnSpc>
            </a:pPr>
            <a:endParaRPr lang="en-ZA" sz="2400"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17D33BB2-7728-924E-9CCD-68E957F0133D}"/>
              </a:ext>
            </a:extLst>
          </p:cNvPr>
          <p:cNvSpPr/>
          <p:nvPr/>
        </p:nvSpPr>
        <p:spPr>
          <a:xfrm>
            <a:off x="793376" y="3497429"/>
            <a:ext cx="8498975" cy="2793842"/>
          </a:xfrm>
          <a:prstGeom prst="rect">
            <a:avLst/>
          </a:prstGeom>
        </p:spPr>
        <p:txBody>
          <a:bodyPr wrap="square" numCol="2">
            <a:spAutoFit/>
          </a:bodyPr>
          <a:lstStyle/>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Can,</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Could,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Will,</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Shall,</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Should,</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May,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Might,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Must,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Ought (to),</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Used (to).</a:t>
            </a:r>
          </a:p>
        </p:txBody>
      </p:sp>
    </p:spTree>
    <p:extLst>
      <p:ext uri="{BB962C8B-B14F-4D97-AF65-F5344CB8AC3E}">
        <p14:creationId xmlns:p14="http://schemas.microsoft.com/office/powerpoint/2010/main" val="116166998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8 – Language Desk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279384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PHRASES</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A phrase is a group of words without a finite verb.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A phrase forms part of a sentence and it can never stand alone.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A phrase contains only one idea. </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0540427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8 – Language Desk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TOPIC SENTENCES AND PARAGRAPHS</a:t>
            </a:r>
          </a:p>
          <a:p>
            <a:pPr>
              <a:lnSpc>
                <a:spcPct val="150000"/>
              </a:lnSpc>
            </a:pPr>
            <a:r>
              <a:rPr lang="en-ZA" sz="2400" dirty="0">
                <a:latin typeface="Arial" panose="020B0604020202020204" pitchFamily="34" charset="0"/>
                <a:cs typeface="Arial" panose="020B0604020202020204" pitchFamily="34" charset="0"/>
              </a:rPr>
              <a:t>A topic sentence is usually the first sentence in a paragraph. It introduces the main idea of the paragraph. It is also known as the focus sentence because it is the main sentence which organises the whole paragraph. A paragraph is a group of sentences on a single topic. In a paragraph you will have one main idea and explain it. Paragraphs are important because they organise information in a way that is easy for the reader to follow. </a:t>
            </a:r>
          </a:p>
        </p:txBody>
      </p:sp>
    </p:spTree>
    <p:extLst>
      <p:ext uri="{BB962C8B-B14F-4D97-AF65-F5344CB8AC3E}">
        <p14:creationId xmlns:p14="http://schemas.microsoft.com/office/powerpoint/2010/main" val="21193254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1 – Advertisements and office correspondence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TELEPHONE CONVERSATION</a:t>
            </a:r>
          </a:p>
          <a:p>
            <a:pPr>
              <a:lnSpc>
                <a:spcPct val="150000"/>
              </a:lnSpc>
            </a:pPr>
            <a:r>
              <a:rPr lang="en-ZA" sz="2400" dirty="0">
                <a:latin typeface="Arial" panose="020B0604020202020204" pitchFamily="34" charset="0"/>
                <a:cs typeface="Arial" panose="020B0604020202020204" pitchFamily="34" charset="0"/>
              </a:rPr>
              <a:t>To have a direct telephone conversation with the right person has many advantages. Some of the advantages are that it can solve problems, clear uncertainty instantly and save time. A telephone conversation relies on voice only. How we speak is a reflection of ourselves as well as our workplace.</a:t>
            </a:r>
            <a:br>
              <a:rPr lang="en-ZA" sz="2400" dirty="0">
                <a:latin typeface="Arial" panose="020B0604020202020204" pitchFamily="34" charset="0"/>
                <a:cs typeface="Arial" panose="020B0604020202020204" pitchFamily="34" charset="0"/>
              </a:rPr>
            </a:br>
            <a:r>
              <a:rPr lang="en-ZA" sz="2400" dirty="0">
                <a:latin typeface="Arial" panose="020B0604020202020204" pitchFamily="34" charset="0"/>
                <a:cs typeface="Arial" panose="020B0604020202020204" pitchFamily="34" charset="0"/>
              </a:rPr>
              <a:t>We can hear a friendly, unfriendly, helpful, rude, effective or ineffective tone. </a:t>
            </a:r>
          </a:p>
        </p:txBody>
      </p:sp>
    </p:spTree>
    <p:extLst>
      <p:ext uri="{BB962C8B-B14F-4D97-AF65-F5344CB8AC3E}">
        <p14:creationId xmlns:p14="http://schemas.microsoft.com/office/powerpoint/2010/main" val="39873386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8 – Language Desk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279384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WORKPLACE VOCABULARY, JARGON AND TECHNICAL TERMS</a:t>
            </a:r>
          </a:p>
          <a:p>
            <a:pPr>
              <a:lnSpc>
                <a:spcPct val="150000"/>
              </a:lnSpc>
            </a:pPr>
            <a:r>
              <a:rPr lang="en-ZA" sz="2400" dirty="0">
                <a:latin typeface="Arial" panose="020B0604020202020204" pitchFamily="34" charset="0"/>
                <a:cs typeface="Arial" panose="020B0604020202020204" pitchFamily="34" charset="0"/>
              </a:rPr>
              <a:t>Jargon is specialised vocabulary related to a subject or field of work. Each field of work or profession and subject area have their own specialised vocabulary. </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95152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1 – Advertisements and office correspondence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5009833"/>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DIALOGUE AND DISCUSSION</a:t>
            </a:r>
          </a:p>
          <a:p>
            <a:pPr>
              <a:lnSpc>
                <a:spcPct val="150000"/>
              </a:lnSpc>
            </a:pPr>
            <a:r>
              <a:rPr lang="en-ZA" sz="2400" dirty="0">
                <a:latin typeface="Arial" panose="020B0604020202020204" pitchFamily="34" charset="0"/>
                <a:cs typeface="Arial" panose="020B0604020202020204" pitchFamily="34" charset="0"/>
              </a:rPr>
              <a:t>How to have successful dialogue and discussion:</a:t>
            </a:r>
          </a:p>
          <a:p>
            <a:pPr marL="457200" indent="-457200">
              <a:lnSpc>
                <a:spcPct val="150000"/>
              </a:lnSpc>
              <a:buFont typeface="+mj-lt"/>
              <a:buAutoNum type="arabicPeriod"/>
            </a:pPr>
            <a:r>
              <a:rPr lang="en-ZA" sz="2400" dirty="0">
                <a:latin typeface="Arial" panose="020B0604020202020204" pitchFamily="34" charset="0"/>
                <a:cs typeface="Arial" panose="020B0604020202020204" pitchFamily="34" charset="0"/>
              </a:rPr>
              <a:t>Show interest and listen to others.</a:t>
            </a:r>
          </a:p>
          <a:p>
            <a:pPr marL="457200" indent="-457200">
              <a:lnSpc>
                <a:spcPct val="150000"/>
              </a:lnSpc>
              <a:buFont typeface="+mj-lt"/>
              <a:buAutoNum type="arabicPeriod"/>
            </a:pPr>
            <a:r>
              <a:rPr lang="en-ZA" sz="2400" dirty="0">
                <a:latin typeface="Arial" panose="020B0604020202020204" pitchFamily="34" charset="0"/>
                <a:cs typeface="Arial" panose="020B0604020202020204" pitchFamily="34" charset="0"/>
              </a:rPr>
              <a:t>Share ideas and experiences.</a:t>
            </a:r>
          </a:p>
          <a:p>
            <a:pPr marL="457200" indent="-457200">
              <a:lnSpc>
                <a:spcPct val="150000"/>
              </a:lnSpc>
              <a:buFont typeface="+mj-lt"/>
              <a:buAutoNum type="arabicPeriod"/>
            </a:pPr>
            <a:r>
              <a:rPr lang="en-ZA" sz="2400" dirty="0">
                <a:latin typeface="Arial" panose="020B0604020202020204" pitchFamily="34" charset="0"/>
                <a:cs typeface="Arial" panose="020B0604020202020204" pitchFamily="34" charset="0"/>
              </a:rPr>
              <a:t>Take turns asking and answering questions.</a:t>
            </a:r>
          </a:p>
          <a:p>
            <a:pPr marL="457200" indent="-457200">
              <a:lnSpc>
                <a:spcPct val="150000"/>
              </a:lnSpc>
              <a:buFont typeface="+mj-lt"/>
              <a:buAutoNum type="arabicPeriod"/>
            </a:pPr>
            <a:r>
              <a:rPr lang="en-ZA" sz="2400" dirty="0">
                <a:latin typeface="Arial" panose="020B0604020202020204" pitchFamily="34" charset="0"/>
                <a:cs typeface="Arial" panose="020B0604020202020204" pitchFamily="34" charset="0"/>
              </a:rPr>
              <a:t>Be tactful and sincere and don’t be argumentative or self-centred.</a:t>
            </a:r>
          </a:p>
          <a:p>
            <a:pPr marL="457200" indent="-457200">
              <a:lnSpc>
                <a:spcPct val="150000"/>
              </a:lnSpc>
              <a:buFont typeface="+mj-lt"/>
              <a:buAutoNum type="arabicPeriod"/>
            </a:pPr>
            <a:r>
              <a:rPr lang="en-ZA" sz="2400" dirty="0">
                <a:latin typeface="Arial" panose="020B0604020202020204" pitchFamily="34" charset="0"/>
                <a:cs typeface="Arial" panose="020B0604020202020204" pitchFamily="34" charset="0"/>
              </a:rPr>
              <a:t>Clarify meaning where necessary.</a:t>
            </a:r>
          </a:p>
          <a:p>
            <a:pPr marL="457200" indent="-457200">
              <a:lnSpc>
                <a:spcPct val="150000"/>
              </a:lnSpc>
              <a:buFont typeface="+mj-lt"/>
              <a:buAutoNum type="arabicPeriod"/>
            </a:pPr>
            <a:r>
              <a:rPr lang="en-ZA" sz="2400" dirty="0">
                <a:latin typeface="Arial" panose="020B0604020202020204" pitchFamily="34" charset="0"/>
                <a:cs typeface="Arial" panose="020B0604020202020204" pitchFamily="34" charset="0"/>
              </a:rPr>
              <a:t>Use appropriate body language and make eye contact. </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431088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1 – Advertisements and office correspondence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4455835"/>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TELEPHONE MESSAGE</a:t>
            </a:r>
          </a:p>
          <a:p>
            <a:pPr>
              <a:lnSpc>
                <a:spcPct val="150000"/>
              </a:lnSpc>
            </a:pPr>
            <a:r>
              <a:rPr lang="en-ZA" sz="2400" dirty="0">
                <a:latin typeface="Arial" panose="020B0604020202020204" pitchFamily="34" charset="0"/>
                <a:cs typeface="Arial" panose="020B0604020202020204" pitchFamily="34" charset="0"/>
              </a:rPr>
              <a:t>How to take down a telephone message:</a:t>
            </a:r>
          </a:p>
          <a:p>
            <a:pPr marL="457200" indent="-457200">
              <a:lnSpc>
                <a:spcPct val="150000"/>
              </a:lnSpc>
              <a:buFont typeface="+mj-lt"/>
              <a:buAutoNum type="arabicPeriod"/>
            </a:pPr>
            <a:r>
              <a:rPr lang="en-ZA" sz="2400" dirty="0">
                <a:latin typeface="Arial" panose="020B0604020202020204" pitchFamily="34" charset="0"/>
                <a:cs typeface="Arial" panose="020B0604020202020204" pitchFamily="34" charset="0"/>
              </a:rPr>
              <a:t>Give the name of the person for whom the message is.</a:t>
            </a:r>
          </a:p>
          <a:p>
            <a:pPr marL="457200" indent="-457200">
              <a:lnSpc>
                <a:spcPct val="150000"/>
              </a:lnSpc>
              <a:buFont typeface="+mj-lt"/>
              <a:buAutoNum type="arabicPeriod"/>
            </a:pPr>
            <a:r>
              <a:rPr lang="en-ZA" sz="2400" dirty="0">
                <a:latin typeface="Arial" panose="020B0604020202020204" pitchFamily="34" charset="0"/>
                <a:cs typeface="Arial" panose="020B0604020202020204" pitchFamily="34" charset="0"/>
              </a:rPr>
              <a:t>Give the name of the person from whom the message is (the caller). </a:t>
            </a:r>
          </a:p>
          <a:p>
            <a:pPr marL="457200" indent="-457200">
              <a:lnSpc>
                <a:spcPct val="150000"/>
              </a:lnSpc>
              <a:buFont typeface="+mj-lt"/>
              <a:buAutoNum type="arabicPeriod"/>
            </a:pPr>
            <a:r>
              <a:rPr lang="en-ZA" sz="2400" dirty="0">
                <a:latin typeface="Arial" panose="020B0604020202020204" pitchFamily="34" charset="0"/>
                <a:cs typeface="Arial" panose="020B0604020202020204" pitchFamily="34" charset="0"/>
              </a:rPr>
              <a:t>Give the caller’s contact number/s.</a:t>
            </a:r>
          </a:p>
          <a:p>
            <a:pPr marL="457200" indent="-457200">
              <a:lnSpc>
                <a:spcPct val="150000"/>
              </a:lnSpc>
              <a:buFont typeface="+mj-lt"/>
              <a:buAutoNum type="arabicPeriod"/>
            </a:pPr>
            <a:r>
              <a:rPr lang="en-ZA" sz="2400" dirty="0">
                <a:latin typeface="Arial" panose="020B0604020202020204" pitchFamily="34" charset="0"/>
                <a:cs typeface="Arial" panose="020B0604020202020204" pitchFamily="34" charset="0"/>
              </a:rPr>
              <a:t>Give the caller’s job title and name of company or department.</a:t>
            </a:r>
          </a:p>
          <a:p>
            <a:pPr marL="457200" indent="-457200">
              <a:lnSpc>
                <a:spcPct val="150000"/>
              </a:lnSpc>
              <a:buFont typeface="+mj-lt"/>
              <a:buAutoNum type="arabicPeriod"/>
            </a:pPr>
            <a:r>
              <a:rPr lang="en-ZA" sz="2400" dirty="0">
                <a:latin typeface="Arial" panose="020B0604020202020204" pitchFamily="34" charset="0"/>
                <a:cs typeface="Arial" panose="020B0604020202020204" pitchFamily="34" charset="0"/>
              </a:rPr>
              <a:t> Give the date and time of the call.</a:t>
            </a:r>
          </a:p>
          <a:p>
            <a:pPr marL="457200" indent="-457200">
              <a:lnSpc>
                <a:spcPct val="150000"/>
              </a:lnSpc>
              <a:buFont typeface="+mj-lt"/>
              <a:buAutoNum type="arabicPeriod"/>
            </a:pPr>
            <a:r>
              <a:rPr lang="en-ZA" sz="2400" dirty="0">
                <a:latin typeface="Arial" panose="020B0604020202020204" pitchFamily="34" charset="0"/>
                <a:cs typeface="Arial" panose="020B0604020202020204" pitchFamily="34" charset="0"/>
              </a:rPr>
              <a:t>Give the message and the action required, e.g. to phone back.</a:t>
            </a:r>
          </a:p>
        </p:txBody>
      </p:sp>
    </p:spTree>
    <p:extLst>
      <p:ext uri="{BB962C8B-B14F-4D97-AF65-F5344CB8AC3E}">
        <p14:creationId xmlns:p14="http://schemas.microsoft.com/office/powerpoint/2010/main" val="14192600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1 – Advertisements and office correspondence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279384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FAX</a:t>
            </a:r>
          </a:p>
          <a:p>
            <a:pPr>
              <a:lnSpc>
                <a:spcPct val="150000"/>
              </a:lnSpc>
            </a:pPr>
            <a:r>
              <a:rPr lang="en-ZA" sz="2400" dirty="0">
                <a:latin typeface="Arial" panose="020B0604020202020204" pitchFamily="34" charset="0"/>
                <a:cs typeface="Arial" panose="020B0604020202020204" pitchFamily="34" charset="0"/>
              </a:rPr>
              <a:t>Fax is the shortened word for ‘facsimile.’ It is a document that is transmitted</a:t>
            </a:r>
            <a:br>
              <a:rPr lang="en-ZA" sz="2400" dirty="0">
                <a:latin typeface="Arial" panose="020B0604020202020204" pitchFamily="34" charset="0"/>
                <a:cs typeface="Arial" panose="020B0604020202020204" pitchFamily="34" charset="0"/>
              </a:rPr>
            </a:br>
            <a:r>
              <a:rPr lang="en-ZA" sz="2400" dirty="0">
                <a:latin typeface="Arial" panose="020B0604020202020204" pitchFamily="34" charset="0"/>
                <a:cs typeface="Arial" panose="020B0604020202020204" pitchFamily="34" charset="0"/>
              </a:rPr>
              <a:t>by one fax machine to another fax machine via telephone lines. Advantages of faxing are that one can send larger documents and a signed signature on a fax makes it legal. </a:t>
            </a:r>
          </a:p>
        </p:txBody>
      </p:sp>
    </p:spTree>
    <p:extLst>
      <p:ext uri="{BB962C8B-B14F-4D97-AF65-F5344CB8AC3E}">
        <p14:creationId xmlns:p14="http://schemas.microsoft.com/office/powerpoint/2010/main" val="7464384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28053</TotalTime>
  <Words>4241</Words>
  <Application>Microsoft Macintosh PowerPoint</Application>
  <PresentationFormat>Widescreen</PresentationFormat>
  <Paragraphs>361</Paragraphs>
  <Slides>60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60</vt:i4>
      </vt:variant>
    </vt:vector>
  </HeadingPairs>
  <TitlesOfParts>
    <vt:vector size="65" baseType="lpstr">
      <vt:lpstr>Arial</vt:lpstr>
      <vt:lpstr>Brandon Grotesque Medium</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Ryk Cloete</dc:creator>
  <cp:lastModifiedBy>Becky Leighton</cp:lastModifiedBy>
  <cp:revision>221</cp:revision>
  <dcterms:created xsi:type="dcterms:W3CDTF">2018-09-18T08:47:31Z</dcterms:created>
  <dcterms:modified xsi:type="dcterms:W3CDTF">2021-02-15T19:47:05Z</dcterms:modified>
</cp:coreProperties>
</file>