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14" r:id="rId3"/>
    <p:sldId id="437" r:id="rId4"/>
    <p:sldId id="471" r:id="rId5"/>
    <p:sldId id="472" r:id="rId6"/>
    <p:sldId id="438" r:id="rId7"/>
    <p:sldId id="439" r:id="rId8"/>
    <p:sldId id="473" r:id="rId9"/>
    <p:sldId id="440" r:id="rId10"/>
    <p:sldId id="474" r:id="rId11"/>
    <p:sldId id="441" r:id="rId12"/>
    <p:sldId id="445" r:id="rId13"/>
    <p:sldId id="475" r:id="rId14"/>
    <p:sldId id="476" r:id="rId15"/>
    <p:sldId id="477" r:id="rId16"/>
    <p:sldId id="478" r:id="rId17"/>
    <p:sldId id="479" r:id="rId18"/>
    <p:sldId id="442" r:id="rId19"/>
    <p:sldId id="480" r:id="rId20"/>
    <p:sldId id="443" r:id="rId21"/>
    <p:sldId id="447" r:id="rId22"/>
    <p:sldId id="481" r:id="rId23"/>
    <p:sldId id="482" r:id="rId24"/>
    <p:sldId id="483" r:id="rId25"/>
    <p:sldId id="484" r:id="rId26"/>
    <p:sldId id="485" r:id="rId27"/>
    <p:sldId id="486" r:id="rId28"/>
    <p:sldId id="497" r:id="rId29"/>
    <p:sldId id="498" r:id="rId30"/>
    <p:sldId id="499" r:id="rId31"/>
    <p:sldId id="500" r:id="rId32"/>
    <p:sldId id="515" r:id="rId33"/>
    <p:sldId id="487" r:id="rId34"/>
    <p:sldId id="488" r:id="rId35"/>
    <p:sldId id="501" r:id="rId36"/>
    <p:sldId id="502" r:id="rId37"/>
    <p:sldId id="503" r:id="rId38"/>
    <p:sldId id="489" r:id="rId39"/>
    <p:sldId id="490" r:id="rId40"/>
    <p:sldId id="504" r:id="rId41"/>
    <p:sldId id="505" r:id="rId42"/>
    <p:sldId id="506" r:id="rId43"/>
    <p:sldId id="507" r:id="rId44"/>
    <p:sldId id="508" r:id="rId45"/>
    <p:sldId id="491" r:id="rId46"/>
    <p:sldId id="509" r:id="rId47"/>
    <p:sldId id="510" r:id="rId48"/>
    <p:sldId id="493" r:id="rId49"/>
    <p:sldId id="494" r:id="rId50"/>
    <p:sldId id="495" r:id="rId51"/>
    <p:sldId id="496" r:id="rId52"/>
    <p:sldId id="511" r:id="rId53"/>
    <p:sldId id="51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8"/>
    <p:restoredTop sz="94509"/>
  </p:normalViewPr>
  <p:slideViewPr>
    <p:cSldViewPr snapToGrid="0" snapToObjects="1">
      <p:cViewPr varScale="1">
        <p:scale>
          <a:sx n="79" d="100"/>
          <a:sy n="79" d="100"/>
        </p:scale>
        <p:origin x="470"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Introduction to </a:t>
            </a:r>
            <a:r>
              <a:rPr lang="en-GB" sz="5400" b="1">
                <a:solidFill>
                  <a:schemeClr val="bg1"/>
                </a:solidFill>
                <a:latin typeface="Brandon Grotesque Medium" panose="020B0603020203060202" pitchFamily="34" charset="77"/>
              </a:rPr>
              <a:t>Technical Programming</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t>
            </a:r>
            <a:r>
              <a:rPr lang="en-US" sz="2400" b="1" dirty="0">
                <a:latin typeface="Arial" panose="020B0604020202020204" pitchFamily="34" charset="0"/>
                <a:cs typeface="Arial" panose="020B0604020202020204" pitchFamily="34" charset="0"/>
              </a:rPr>
              <a:t>Concepts of programming for single-board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microprocessors or microcontrollers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VISUAL PROGRAMMING AND SOLUTION DEVELOPMENT</a:t>
            </a:r>
          </a:p>
          <a:p>
            <a:pPr>
              <a:lnSpc>
                <a:spcPct val="150000"/>
              </a:lnSpc>
            </a:pPr>
            <a:r>
              <a:rPr lang="en-US" sz="2400" dirty="0" err="1">
                <a:latin typeface="Arial" panose="020B0604020202020204" pitchFamily="34" charset="0"/>
                <a:cs typeface="Arial" panose="020B0604020202020204" pitchFamily="34" charset="0"/>
              </a:rPr>
              <a:t>mBlock</a:t>
            </a:r>
            <a:r>
              <a:rPr lang="en-US" sz="2400" dirty="0">
                <a:latin typeface="Arial" panose="020B0604020202020204" pitchFamily="34" charset="0"/>
                <a:cs typeface="Arial" panose="020B0604020202020204" pitchFamily="34" charset="0"/>
              </a:rPr>
              <a:t> is based on Scratch and is also graphical programming software that has a user-friendly interface and allows drag-and-drop functionality. With </a:t>
            </a:r>
            <a:r>
              <a:rPr lang="en-US" sz="2400" dirty="0" err="1">
                <a:latin typeface="Arial" panose="020B0604020202020204" pitchFamily="34" charset="0"/>
                <a:cs typeface="Arial" panose="020B0604020202020204" pitchFamily="34" charset="0"/>
              </a:rPr>
              <a:t>mBlock</a:t>
            </a:r>
            <a:r>
              <a:rPr lang="en-US" sz="2400" dirty="0">
                <a:latin typeface="Arial" panose="020B0604020202020204" pitchFamily="34" charset="0"/>
                <a:cs typeface="Arial" panose="020B0604020202020204" pitchFamily="34" charset="0"/>
              </a:rPr>
              <a:t>, users may drag and drop blocks or use C++ to program sprites, animations, games, and robots and devices like </a:t>
            </a:r>
            <a:r>
              <a:rPr lang="en-US" sz="2400" dirty="0" err="1">
                <a:latin typeface="Arial" panose="020B0604020202020204" pitchFamily="34" charset="0"/>
                <a:cs typeface="Arial" panose="020B0604020202020204" pitchFamily="34" charset="0"/>
              </a:rPr>
              <a:t>mBlock’s</a:t>
            </a:r>
            <a:r>
              <a:rPr lang="en-US" sz="2400" dirty="0">
                <a:latin typeface="Arial" panose="020B0604020202020204" pitchFamily="34" charset="0"/>
                <a:cs typeface="Arial" panose="020B0604020202020204" pitchFamily="34" charset="0"/>
              </a:rPr>
              <a:t> robots, the </a:t>
            </a:r>
            <a:r>
              <a:rPr lang="en-US" sz="2400" dirty="0" err="1">
                <a:latin typeface="Arial" panose="020B0604020202020204" pitchFamily="34" charset="0"/>
                <a:cs typeface="Arial" panose="020B0604020202020204" pitchFamily="34" charset="0"/>
              </a:rPr>
              <a:t>micro:bit</a:t>
            </a:r>
            <a:r>
              <a:rPr lang="en-US" sz="2400" dirty="0">
                <a:latin typeface="Arial" panose="020B0604020202020204" pitchFamily="34" charset="0"/>
                <a:cs typeface="Arial" panose="020B0604020202020204" pitchFamily="34" charset="0"/>
              </a:rPr>
              <a:t>, and Arduino.</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09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There is a wide range of tools and utilities at the developer’s disposal to help with producing applications that are not only functional but also fast, efficient and useful. Amongst these tools are software packages that can manage the different versions of programs, compilers and interpreters that can convert high-level source code into binary files for the computer to understand and debugging tools to help with error detection and fault fixing.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Programming tools and utilities</a:t>
            </a:r>
          </a:p>
        </p:txBody>
      </p:sp>
    </p:spTree>
    <p:extLst>
      <p:ext uri="{BB962C8B-B14F-4D97-AF65-F5344CB8AC3E}">
        <p14:creationId xmlns:p14="http://schemas.microsoft.com/office/powerpoint/2010/main" val="371088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SOURCE CONTROL</a:t>
            </a:r>
          </a:p>
          <a:p>
            <a:pPr>
              <a:lnSpc>
                <a:spcPct val="150000"/>
              </a:lnSpc>
            </a:pPr>
            <a:r>
              <a:rPr lang="en-US" sz="2400" dirty="0">
                <a:latin typeface="Arial" panose="020B0604020202020204" pitchFamily="34" charset="0"/>
                <a:cs typeface="Arial" panose="020B0604020202020204" pitchFamily="34" charset="0"/>
              </a:rPr>
              <a:t>Version control systems are software tools that help software teams</a:t>
            </a:r>
          </a:p>
          <a:p>
            <a:pPr>
              <a:lnSpc>
                <a:spcPct val="150000"/>
              </a:lnSpc>
            </a:pPr>
            <a:r>
              <a:rPr lang="en-US" sz="2400" dirty="0">
                <a:latin typeface="Arial" panose="020B0604020202020204" pitchFamily="34" charset="0"/>
                <a:cs typeface="Arial" panose="020B0604020202020204" pitchFamily="34" charset="0"/>
              </a:rPr>
              <a:t>manage changes to source code over time.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7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BUILDING AND RUNNING C++ APPLICATIONS</a:t>
            </a:r>
          </a:p>
          <a:p>
            <a:pPr>
              <a:lnSpc>
                <a:spcPct val="150000"/>
              </a:lnSpc>
            </a:pPr>
            <a:r>
              <a:rPr lang="en-US" sz="2400" dirty="0">
                <a:latin typeface="Arial" panose="020B0604020202020204" pitchFamily="34" charset="0"/>
                <a:cs typeface="Arial" panose="020B0604020202020204" pitchFamily="34" charset="0"/>
              </a:rPr>
              <a:t>Programming language translators can convert programs written in high-level languages into machine code that a computer understands. A translator in software programming terms could refer to a compiler, assembler, or interpreter. The languages C and C++ are compiled high-level languages.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68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 ON THE DESKTOP</a:t>
            </a:r>
          </a:p>
          <a:p>
            <a:pPr>
              <a:lnSpc>
                <a:spcPct val="150000"/>
              </a:lnSpc>
            </a:pPr>
            <a:r>
              <a:rPr lang="en-US" sz="2400" dirty="0">
                <a:latin typeface="Arial" panose="020B0604020202020204" pitchFamily="34" charset="0"/>
                <a:cs typeface="Arial" panose="020B0604020202020204" pitchFamily="34" charset="0"/>
              </a:rPr>
              <a:t>When using C++ on a desktop, you will need to have the necessary tools to</a:t>
            </a:r>
          </a:p>
          <a:p>
            <a:pPr>
              <a:lnSpc>
                <a:spcPct val="150000"/>
              </a:lnSpc>
            </a:pPr>
            <a:r>
              <a:rPr lang="en-US" sz="2400" dirty="0">
                <a:latin typeface="Arial" panose="020B0604020202020204" pitchFamily="34" charset="0"/>
                <a:cs typeface="Arial" panose="020B0604020202020204" pitchFamily="34" charset="0"/>
              </a:rPr>
              <a:t>compile and run the software you create. Your choice of tools will depend</a:t>
            </a:r>
          </a:p>
          <a:p>
            <a:pPr>
              <a:lnSpc>
                <a:spcPct val="150000"/>
              </a:lnSpc>
            </a:pPr>
            <a:r>
              <a:rPr lang="en-US" sz="2400" dirty="0">
                <a:latin typeface="Arial" panose="020B0604020202020204" pitchFamily="34" charset="0"/>
                <a:cs typeface="Arial" panose="020B0604020202020204" pitchFamily="34" charset="0"/>
              </a:rPr>
              <a:t>on cost, accessibility, portability and ease of use. It will also depend on your</a:t>
            </a:r>
          </a:p>
          <a:p>
            <a:pPr>
              <a:lnSpc>
                <a:spcPct val="150000"/>
              </a:lnSpc>
            </a:pPr>
            <a:r>
              <a:rPr lang="en-US" sz="2400" dirty="0">
                <a:latin typeface="Arial" panose="020B0604020202020204" pitchFamily="34" charset="0"/>
                <a:cs typeface="Arial" panose="020B0604020202020204" pitchFamily="34" charset="0"/>
              </a:rPr>
              <a:t>operating system.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81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7858"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C/C++ ON THE RASPBERRY PI</a:t>
            </a:r>
          </a:p>
          <a:p>
            <a:pPr>
              <a:lnSpc>
                <a:spcPct val="150000"/>
              </a:lnSpc>
            </a:pPr>
            <a:r>
              <a:rPr lang="en-US" sz="2400" dirty="0">
                <a:latin typeface="Arial" panose="020B0604020202020204" pitchFamily="34" charset="0"/>
                <a:cs typeface="Arial" panose="020B0604020202020204" pitchFamily="34" charset="0"/>
              </a:rPr>
              <a:t>The GNU Compiler Collection, or GCC, is a collection of compilers and development tools that are available for a variety of operating systems. GCC was created by the Free Software Foundation (FSF) and made available as totally free (libre) software. GCC includes support primarily for C and C++ but includes the languages Objective-C, Ada, Go, Fortran, and D.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54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DEBUGGING C/C++ APPLICATIONS</a:t>
            </a:r>
          </a:p>
          <a:p>
            <a:pPr>
              <a:lnSpc>
                <a:spcPct val="150000"/>
              </a:lnSpc>
            </a:pPr>
            <a:r>
              <a:rPr lang="en-US" sz="2400" dirty="0">
                <a:latin typeface="Arial" panose="020B0604020202020204" pitchFamily="34" charset="0"/>
                <a:cs typeface="Arial" panose="020B0604020202020204" pitchFamily="34" charset="0"/>
              </a:rPr>
              <a:t>When programmers code programs, they expect the code to work according</a:t>
            </a:r>
          </a:p>
          <a:p>
            <a:pPr>
              <a:lnSpc>
                <a:spcPct val="150000"/>
              </a:lnSpc>
            </a:pPr>
            <a:r>
              <a:rPr lang="en-US" sz="2400" dirty="0">
                <a:latin typeface="Arial" panose="020B0604020202020204" pitchFamily="34" charset="0"/>
                <a:cs typeface="Arial" panose="020B0604020202020204" pitchFamily="34" charset="0"/>
              </a:rPr>
              <a:t>to their plans. However, source code often breaks or does not work as</a:t>
            </a:r>
          </a:p>
          <a:p>
            <a:pPr>
              <a:lnSpc>
                <a:spcPct val="150000"/>
              </a:lnSpc>
            </a:pPr>
            <a:r>
              <a:rPr lang="en-US" sz="2400" dirty="0">
                <a:latin typeface="Arial" panose="020B0604020202020204" pitchFamily="34" charset="0"/>
                <a:cs typeface="Arial" panose="020B0604020202020204" pitchFamily="34" charset="0"/>
              </a:rPr>
              <a:t>anticipated. When this happens, we say that they have encountered a bug</a:t>
            </a:r>
          </a:p>
          <a:p>
            <a:pPr>
              <a:lnSpc>
                <a:spcPct val="150000"/>
              </a:lnSpc>
            </a:pPr>
            <a:r>
              <a:rPr lang="en-US" sz="2400" dirty="0">
                <a:latin typeface="Arial" panose="020B0604020202020204" pitchFamily="34" charset="0"/>
                <a:cs typeface="Arial" panose="020B0604020202020204" pitchFamily="34" charset="0"/>
              </a:rPr>
              <a:t>or an error. Programmers need to find the problem (bug) so that the code</a:t>
            </a:r>
          </a:p>
          <a:p>
            <a:pPr>
              <a:lnSpc>
                <a:spcPct val="150000"/>
              </a:lnSpc>
            </a:pPr>
            <a:r>
              <a:rPr lang="en-US" sz="2400" dirty="0">
                <a:latin typeface="Arial" panose="020B0604020202020204" pitchFamily="34" charset="0"/>
                <a:cs typeface="Arial" panose="020B0604020202020204" pitchFamily="34" charset="0"/>
              </a:rPr>
              <a:t>gives them the output they expect. Debugging tools can be used to execute the program in a controlled setting, check the code step-by-step, and identify and correct the problem.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34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05847"/>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Programming tools and utilities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GIT VERSION CONTROL SYSTEM</a:t>
            </a:r>
          </a:p>
          <a:p>
            <a:pPr>
              <a:lnSpc>
                <a:spcPct val="150000"/>
              </a:lnSpc>
            </a:pPr>
            <a:r>
              <a:rPr lang="en-US" sz="2400" dirty="0">
                <a:latin typeface="Arial" panose="020B0604020202020204" pitchFamily="34" charset="0"/>
                <a:cs typeface="Arial" panose="020B0604020202020204" pitchFamily="34" charset="0"/>
              </a:rPr>
              <a:t>Version control systems (VCS) are a category of software tools that helps in</a:t>
            </a:r>
          </a:p>
          <a:p>
            <a:pPr>
              <a:lnSpc>
                <a:spcPct val="150000"/>
              </a:lnSpc>
            </a:pPr>
            <a:r>
              <a:rPr lang="en-US" sz="2400" dirty="0">
                <a:latin typeface="Arial" panose="020B0604020202020204" pitchFamily="34" charset="0"/>
                <a:cs typeface="Arial" panose="020B0604020202020204" pitchFamily="34" charset="0"/>
              </a:rPr>
              <a:t>recording changes made to files by keeping track of modifications done in the code.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55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CREATING A HELLO WORLD APPLICATION</a:t>
            </a:r>
          </a:p>
          <a:p>
            <a:pPr>
              <a:lnSpc>
                <a:spcPct val="150000"/>
              </a:lnSpc>
            </a:pPr>
            <a:r>
              <a:rPr lang="en-US" sz="2400" dirty="0">
                <a:latin typeface="Arial" panose="020B0604020202020204" pitchFamily="34" charset="0"/>
                <a:cs typeface="Arial" panose="020B0604020202020204" pitchFamily="34" charset="0"/>
              </a:rPr>
              <a:t>Hello World is commonly used by programmers as the default start program.</a:t>
            </a:r>
          </a:p>
          <a:p>
            <a:pPr>
              <a:lnSpc>
                <a:spcPct val="150000"/>
              </a:lnSpc>
            </a:pPr>
            <a:r>
              <a:rPr lang="en-US" sz="2400" dirty="0">
                <a:latin typeface="Arial" panose="020B0604020202020204" pitchFamily="34" charset="0"/>
                <a:cs typeface="Arial" panose="020B0604020202020204" pitchFamily="34" charset="0"/>
              </a:rPr>
              <a:t>A “Hello, World!” program is a simple program that displays the phrase</a:t>
            </a:r>
          </a:p>
          <a:p>
            <a:pPr>
              <a:lnSpc>
                <a:spcPct val="150000"/>
              </a:lnSpc>
            </a:pPr>
            <a:r>
              <a:rPr lang="en-US" sz="2400" dirty="0">
                <a:latin typeface="Arial" panose="020B0604020202020204" pitchFamily="34" charset="0"/>
                <a:cs typeface="Arial" panose="020B0604020202020204" pitchFamily="34" charset="0"/>
              </a:rPr>
              <a:t>“Hello, World!” on the screen.</a:t>
            </a:r>
          </a:p>
          <a:p>
            <a:pPr>
              <a:lnSpc>
                <a:spcPct val="150000"/>
              </a:lnSpc>
            </a:pPr>
            <a:r>
              <a:rPr lang="en-US" sz="2400" dirty="0">
                <a:latin typeface="Arial" panose="020B0604020202020204" pitchFamily="34" charset="0"/>
                <a:cs typeface="Arial" panose="020B0604020202020204" pitchFamily="34" charset="0"/>
              </a:rPr>
              <a:t>Writing, compiling and running this program ensures that you have the</a:t>
            </a:r>
          </a:p>
          <a:p>
            <a:pPr>
              <a:lnSpc>
                <a:spcPct val="150000"/>
              </a:lnSpc>
            </a:pPr>
            <a:r>
              <a:rPr lang="en-US" sz="2400" dirty="0">
                <a:latin typeface="Arial" panose="020B0604020202020204" pitchFamily="34" charset="0"/>
                <a:cs typeface="Arial" panose="020B0604020202020204" pitchFamily="34" charset="0"/>
              </a:rPr>
              <a:t>basics of your software and utilities correctly set up and that you understand</a:t>
            </a:r>
          </a:p>
          <a:p>
            <a:pPr>
              <a:lnSpc>
                <a:spcPct val="150000"/>
              </a:lnSpc>
            </a:pPr>
            <a:r>
              <a:rPr lang="en-US" sz="2400" dirty="0">
                <a:latin typeface="Arial" panose="020B0604020202020204" pitchFamily="34" charset="0"/>
                <a:cs typeface="Arial" panose="020B0604020202020204" pitchFamily="34" charset="0"/>
              </a:rPr>
              <a:t>the programming process.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a:t>
            </a:r>
            <a:r>
              <a:rPr lang="en-US" sz="3600" b="1" dirty="0">
                <a:latin typeface="Arial" panose="020B0604020202020204" pitchFamily="34" charset="0"/>
                <a:cs typeface="Arial" panose="020B0604020202020204" pitchFamily="34" charset="0"/>
              </a:rPr>
              <a:t>Introduction to a high-level programming language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75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Introduction to a high-level programming language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6305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 APPLICATION STRUCTURE</a:t>
            </a:r>
          </a:p>
          <a:p>
            <a:pPr>
              <a:lnSpc>
                <a:spcPct val="150000"/>
              </a:lnSpc>
            </a:pPr>
            <a:r>
              <a:rPr lang="en-US" sz="2200" dirty="0">
                <a:latin typeface="Arial" panose="020B0604020202020204" pitchFamily="34" charset="0"/>
                <a:cs typeface="Arial" panose="020B0604020202020204" pitchFamily="34" charset="0"/>
              </a:rPr>
              <a:t>By looking at one or two lines of code, it is usually not possible to definitively</a:t>
            </a:r>
          </a:p>
          <a:p>
            <a:pPr>
              <a:lnSpc>
                <a:spcPct val="150000"/>
              </a:lnSpc>
            </a:pPr>
            <a:r>
              <a:rPr lang="en-US" sz="2200" dirty="0">
                <a:latin typeface="Arial" panose="020B0604020202020204" pitchFamily="34" charset="0"/>
                <a:cs typeface="Arial" panose="020B0604020202020204" pitchFamily="34" charset="0"/>
              </a:rPr>
              <a:t>determine whether a program is written in C or C++. Both languages share a similar syntax, and the code snippets might not contain language-specific features or constructs that differentiate them. To accurately identify the programming language, a broader context or more code would typically be required. This module focuses on working with C++.</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90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Our daily lives have become increasingly reliant on computers for everyday tasks. As a result, computer programming is becoming an essential skill. As a programmer you should have an understanding of how computers work because knowledge of computer architecture increases the understanding of programming concepts.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Computer hardware and software</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When working with computer programs, data must be stored in the</a:t>
            </a:r>
          </a:p>
          <a:p>
            <a:pPr>
              <a:lnSpc>
                <a:spcPct val="150000"/>
              </a:lnSpc>
            </a:pPr>
            <a:r>
              <a:rPr lang="en-US" sz="2400" dirty="0">
                <a:latin typeface="Arial" panose="020B0604020202020204" pitchFamily="34" charset="0"/>
                <a:cs typeface="Arial" panose="020B0604020202020204" pitchFamily="34" charset="0"/>
              </a:rPr>
              <a:t>computer’s memory so that we can refer to it for future use and allocate it</a:t>
            </a:r>
          </a:p>
          <a:p>
            <a:pPr>
              <a:lnSpc>
                <a:spcPct val="150000"/>
              </a:lnSpc>
            </a:pPr>
            <a:r>
              <a:rPr lang="en-US" sz="2400" dirty="0">
                <a:latin typeface="Arial" panose="020B0604020202020204" pitchFamily="34" charset="0"/>
                <a:cs typeface="Arial" panose="020B0604020202020204" pitchFamily="34" charset="0"/>
              </a:rPr>
              <a:t>appropriate space. The data that our programs deal with differs depending on what we want to store.</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en-US" sz="3600" b="1" dirty="0">
                <a:latin typeface="Arial" panose="020B0604020202020204" pitchFamily="34" charset="0"/>
                <a:cs typeface="Arial" panose="020B0604020202020204" pitchFamily="34" charset="0"/>
              </a:rPr>
              <a:t>Data types, variables and output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6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Data types, variables and output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DATA TYPES IN C/C++</a:t>
            </a:r>
          </a:p>
          <a:p>
            <a:pPr>
              <a:lnSpc>
                <a:spcPct val="150000"/>
              </a:lnSpc>
            </a:pPr>
            <a:r>
              <a:rPr lang="en-US" sz="2400" dirty="0">
                <a:latin typeface="Arial" panose="020B0604020202020204" pitchFamily="34" charset="0"/>
                <a:cs typeface="Arial" panose="020B0604020202020204" pitchFamily="34" charset="0"/>
              </a:rPr>
              <a:t>In programming, a data type is a </a:t>
            </a:r>
            <a:r>
              <a:rPr lang="en-US" sz="2400" dirty="0" err="1">
                <a:latin typeface="Arial" panose="020B0604020202020204" pitchFamily="34" charset="0"/>
                <a:cs typeface="Arial" panose="020B0604020202020204" pitchFamily="34" charset="0"/>
              </a:rPr>
              <a:t>categorisation</a:t>
            </a:r>
            <a:r>
              <a:rPr lang="en-US" sz="2400" dirty="0">
                <a:latin typeface="Arial" panose="020B0604020202020204" pitchFamily="34" charset="0"/>
                <a:cs typeface="Arial" panose="020B0604020202020204" pitchFamily="34" charset="0"/>
              </a:rPr>
              <a:t> that determines what type of</a:t>
            </a:r>
          </a:p>
          <a:p>
            <a:pPr>
              <a:lnSpc>
                <a:spcPct val="150000"/>
              </a:lnSpc>
            </a:pPr>
            <a:r>
              <a:rPr lang="en-US" sz="2400" dirty="0">
                <a:latin typeface="Arial" panose="020B0604020202020204" pitchFamily="34" charset="0"/>
                <a:cs typeface="Arial" panose="020B0604020202020204" pitchFamily="34" charset="0"/>
              </a:rPr>
              <a:t>value a variable has and what mathematical, relational, or logical operations</a:t>
            </a:r>
          </a:p>
          <a:p>
            <a:pPr>
              <a:lnSpc>
                <a:spcPct val="150000"/>
              </a:lnSpc>
            </a:pPr>
            <a:r>
              <a:rPr lang="en-US" sz="2400" dirty="0">
                <a:latin typeface="Arial" panose="020B0604020202020204" pitchFamily="34" charset="0"/>
                <a:cs typeface="Arial" panose="020B0604020202020204" pitchFamily="34" charset="0"/>
              </a:rPr>
              <a:t>can be performed on it without creating an error. For example, an integer</a:t>
            </a:r>
          </a:p>
          <a:p>
            <a:pPr>
              <a:lnSpc>
                <a:spcPct val="150000"/>
              </a:lnSpc>
            </a:pPr>
            <a:r>
              <a:rPr lang="en-US" sz="2400" dirty="0">
                <a:latin typeface="Arial" panose="020B0604020202020204" pitchFamily="34" charset="0"/>
                <a:cs typeface="Arial" panose="020B0604020202020204" pitchFamily="34" charset="0"/>
              </a:rPr>
              <a:t>(int) is a data type that is used to </a:t>
            </a:r>
            <a:r>
              <a:rPr lang="en-US" sz="2400" dirty="0" err="1">
                <a:latin typeface="Arial" panose="020B0604020202020204" pitchFamily="34" charset="0"/>
                <a:cs typeface="Arial" panose="020B0604020202020204" pitchFamily="34" charset="0"/>
              </a:rPr>
              <a:t>categorise</a:t>
            </a:r>
            <a:r>
              <a:rPr lang="en-US" sz="2400" dirty="0">
                <a:latin typeface="Arial" panose="020B0604020202020204" pitchFamily="34" charset="0"/>
                <a:cs typeface="Arial" panose="020B0604020202020204" pitchFamily="34" charset="0"/>
              </a:rPr>
              <a:t> whole numbers.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86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Data types, variables and output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ARITHMETIC OPERATIONS</a:t>
            </a:r>
          </a:p>
          <a:p>
            <a:pPr>
              <a:lnSpc>
                <a:spcPct val="150000"/>
              </a:lnSpc>
            </a:pPr>
            <a:r>
              <a:rPr lang="en-US" sz="2400" dirty="0">
                <a:latin typeface="Arial" panose="020B0604020202020204" pitchFamily="34" charset="0"/>
                <a:cs typeface="Arial" panose="020B0604020202020204" pitchFamily="34" charset="0"/>
              </a:rPr>
              <a:t>Operators, just like variables, form the foundation of any programming language. For example, + is an operator used for addition, while – is an operator used for subtraction. We evaluate expressions by including one or more operators. Expressions can have many operators, depending on the complexity of the problem.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59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Data types, variables and output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MULTIPLE DECLARATIONS</a:t>
            </a:r>
          </a:p>
          <a:p>
            <a:pPr>
              <a:lnSpc>
                <a:spcPct val="150000"/>
              </a:lnSpc>
            </a:pPr>
            <a:r>
              <a:rPr lang="en-US" sz="2400" dirty="0">
                <a:latin typeface="Arial" panose="020B0604020202020204" pitchFamily="34" charset="0"/>
                <a:cs typeface="Arial" panose="020B0604020202020204" pitchFamily="34" charset="0"/>
              </a:rPr>
              <a:t>We seldom write programs that use only one variable. There are most often multiple variables used and often many of them will be of the same data type and even have the same initial value.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60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Data types, variables and output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ESCAPE CHARACTERS AND NEW LINES</a:t>
            </a:r>
          </a:p>
          <a:p>
            <a:pPr>
              <a:lnSpc>
                <a:spcPct val="150000"/>
              </a:lnSpc>
            </a:pPr>
            <a:r>
              <a:rPr lang="en-US" sz="2400" dirty="0">
                <a:latin typeface="Arial" panose="020B0604020202020204" pitchFamily="34" charset="0"/>
                <a:cs typeface="Arial" panose="020B0604020202020204" pitchFamily="34" charset="0"/>
              </a:rPr>
              <a:t>In programming certain characters have meanings that are peculiar to the programming language. For instance, quotes and less than or greater than symbols indicate something in the code. We use an escape character to tell the program that we are going to use a character in a different way to what it would expect.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10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Data types, variables and output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FORMATTED OUTPUT</a:t>
            </a:r>
          </a:p>
          <a:p>
            <a:pPr>
              <a:lnSpc>
                <a:spcPct val="150000"/>
              </a:lnSpc>
            </a:pPr>
            <a:r>
              <a:rPr lang="en-US" sz="2400" dirty="0">
                <a:latin typeface="Arial" panose="020B0604020202020204" pitchFamily="34" charset="0"/>
                <a:cs typeface="Arial" panose="020B0604020202020204" pitchFamily="34" charset="0"/>
              </a:rPr>
              <a:t>Clean output is always needed by programmers to enhance user interfaces and make debugging messages easier to understand.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43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We continue to look at different aspects of programming in</a:t>
            </a:r>
          </a:p>
          <a:p>
            <a:pPr>
              <a:lnSpc>
                <a:spcPct val="150000"/>
              </a:lnSpc>
            </a:pPr>
            <a:r>
              <a:rPr lang="en-US" sz="2400" dirty="0">
                <a:latin typeface="Arial" panose="020B0604020202020204" pitchFamily="34" charset="0"/>
                <a:cs typeface="Arial" panose="020B0604020202020204" pitchFamily="34" charset="0"/>
              </a:rPr>
              <a:t>C++, such as accepting interactive input, identifying errors, using</a:t>
            </a:r>
          </a:p>
          <a:p>
            <a:pPr>
              <a:lnSpc>
                <a:spcPct val="150000"/>
              </a:lnSpc>
            </a:pPr>
            <a:r>
              <a:rPr lang="en-US" sz="2400" dirty="0">
                <a:latin typeface="Arial" panose="020B0604020202020204" pitchFamily="34" charset="0"/>
                <a:cs typeface="Arial" panose="020B0604020202020204" pitchFamily="34" charset="0"/>
              </a:rPr>
              <a:t>pre-programmed </a:t>
            </a:r>
            <a:r>
              <a:rPr lang="en-US" sz="2400" dirty="0" err="1">
                <a:latin typeface="Arial" panose="020B0604020202020204" pitchFamily="34" charset="0"/>
                <a:cs typeface="Arial" panose="020B0604020202020204" pitchFamily="34" charset="0"/>
              </a:rPr>
              <a:t>maths</a:t>
            </a:r>
            <a:r>
              <a:rPr lang="en-US" sz="2400" dirty="0">
                <a:latin typeface="Arial" panose="020B0604020202020204" pitchFamily="34" charset="0"/>
                <a:cs typeface="Arial" panose="020B0604020202020204" pitchFamily="34" charset="0"/>
              </a:rPr>
              <a:t> functions, validating user input and using symbolic</a:t>
            </a:r>
          </a:p>
          <a:p>
            <a:pPr>
              <a:lnSpc>
                <a:spcPct val="150000"/>
              </a:lnSpc>
            </a:pPr>
            <a:r>
              <a:rPr lang="en-US" sz="2400" dirty="0">
                <a:latin typeface="Arial" panose="020B0604020202020204" pitchFamily="34" charset="0"/>
                <a:cs typeface="Arial" panose="020B0604020202020204" pitchFamily="34" charset="0"/>
              </a:rPr>
              <a:t>constants.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a:t>
            </a:r>
            <a:r>
              <a:rPr lang="en-US" sz="3600" b="1" dirty="0">
                <a:latin typeface="Arial" panose="020B0604020202020204" pitchFamily="34" charset="0"/>
                <a:cs typeface="Arial" panose="020B0604020202020204" pitchFamily="34" charset="0"/>
              </a:rPr>
              <a:t>Math, interactive input, constants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and errors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62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 KEYBOARD INPUT</a:t>
            </a:r>
          </a:p>
          <a:p>
            <a:pPr>
              <a:lnSpc>
                <a:spcPct val="150000"/>
              </a:lnSpc>
            </a:pPr>
            <a:r>
              <a:rPr lang="en-US" sz="2400" dirty="0">
                <a:latin typeface="Arial" panose="020B0604020202020204" pitchFamily="34" charset="0"/>
                <a:cs typeface="Arial" panose="020B0604020202020204" pitchFamily="34" charset="0"/>
              </a:rPr>
              <a:t>Programs communicate with users via input and output and computers require user interaction in order to function. Users must enter data using the keyboard or other input devices such as barcode readers. When the program receives input, it acts on it to complete the process and offer results to the users.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80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 ERRORS</a:t>
            </a:r>
          </a:p>
          <a:p>
            <a:pPr algn="l">
              <a:lnSpc>
                <a:spcPct val="150000"/>
              </a:lnSpc>
            </a:pPr>
            <a:r>
              <a:rPr lang="en-US" sz="2400" dirty="0">
                <a:latin typeface="Arial" panose="020B0604020202020204" pitchFamily="34" charset="0"/>
                <a:cs typeface="Arial" panose="020B0604020202020204" pitchFamily="34" charset="0"/>
              </a:rPr>
              <a:t>A program error </a:t>
            </a:r>
            <a:r>
              <a:rPr lang="en-US" sz="2400" b="0" i="0" u="none" strike="noStrike" baseline="0" dirty="0">
                <a:latin typeface="Arial" panose="020B0604020202020204" pitchFamily="34" charset="0"/>
                <a:cs typeface="Arial" panose="020B0604020202020204" pitchFamily="34" charset="0"/>
              </a:rPr>
              <a:t>is a problem or fault that occurs in the program, which makes the program behave in an abnormal or unexpected manner. Programming errors frequently go unnoticed until the program is compiled or run.</a:t>
            </a:r>
          </a:p>
          <a:p>
            <a:pPr algn="l">
              <a:lnSpc>
                <a:spcPct val="150000"/>
              </a:lnSpc>
            </a:pPr>
            <a:r>
              <a:rPr lang="en-US" sz="2400" b="0" i="0" u="none" strike="noStrike" baseline="0" dirty="0">
                <a:latin typeface="Arial" panose="020B0604020202020204" pitchFamily="34" charset="0"/>
                <a:cs typeface="Arial" panose="020B0604020202020204" pitchFamily="34" charset="0"/>
              </a:rPr>
              <a:t>All developers encounter errors, even experienced developers.  In programming, errors are known as bugs and faults, and debugging is the process of identifying and fixing errors.</a:t>
            </a:r>
            <a:r>
              <a:rPr lang="en-US"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2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PRACTICAL ROBOTICS PROJECTS</a:t>
            </a:r>
          </a:p>
          <a:p>
            <a:pPr>
              <a:lnSpc>
                <a:spcPct val="150000"/>
              </a:lnSpc>
            </a:pPr>
            <a:r>
              <a:rPr lang="en-US" sz="2400" dirty="0">
                <a:latin typeface="Arial" panose="020B0604020202020204" pitchFamily="34" charset="0"/>
                <a:cs typeface="Arial" panose="020B0604020202020204" pitchFamily="34" charset="0"/>
              </a:rPr>
              <a:t>Getting to know the tools and practicalities of assembling a robot from instructions is the focus here. Finding guides and instructions online is a great way to </a:t>
            </a:r>
            <a:r>
              <a:rPr lang="en-US" sz="2400" dirty="0" err="1">
                <a:latin typeface="Arial" panose="020B0604020202020204" pitchFamily="34" charset="0"/>
                <a:cs typeface="Arial" panose="020B0604020202020204" pitchFamily="34" charset="0"/>
              </a:rPr>
              <a:t>practise</a:t>
            </a:r>
            <a:r>
              <a:rPr lang="en-US" sz="2400" dirty="0">
                <a:latin typeface="Arial" panose="020B0604020202020204" pitchFamily="34" charset="0"/>
                <a:cs typeface="Arial" panose="020B0604020202020204" pitchFamily="34" charset="0"/>
              </a:rPr>
              <a:t> building well-designed systems and see different types of technology in action.</a:t>
            </a:r>
          </a:p>
        </p:txBody>
      </p:sp>
    </p:spTree>
    <p:extLst>
      <p:ext uri="{BB962C8B-B14F-4D97-AF65-F5344CB8AC3E}">
        <p14:creationId xmlns:p14="http://schemas.microsoft.com/office/powerpoint/2010/main" val="4947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DIFFERENT TYPES OF HARDWARE OF A COMMON SYSTEM</a:t>
            </a:r>
          </a:p>
          <a:p>
            <a:pPr>
              <a:lnSpc>
                <a:spcPct val="150000"/>
              </a:lnSpc>
            </a:pPr>
            <a:r>
              <a:rPr lang="en-US" sz="2400" dirty="0">
                <a:latin typeface="Arial" panose="020B0604020202020204" pitchFamily="34" charset="0"/>
                <a:cs typeface="Arial" panose="020B0604020202020204" pitchFamily="34" charset="0"/>
              </a:rPr>
              <a:t>The basic functions of the computer hardware are: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Data processing;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Data storage;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Data movement; and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Control.</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MATH LIBRARY</a:t>
            </a:r>
          </a:p>
          <a:p>
            <a:pPr>
              <a:lnSpc>
                <a:spcPct val="150000"/>
              </a:lnSpc>
            </a:pPr>
            <a:r>
              <a:rPr lang="en-US" sz="2400" dirty="0">
                <a:latin typeface="Arial" panose="020B0604020202020204" pitchFamily="34" charset="0"/>
                <a:cs typeface="Arial" panose="020B0604020202020204" pitchFamily="34" charset="0"/>
              </a:rPr>
              <a:t>C++ has many functions that allows users to perform mathematical tasks on numbers.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457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VALIDATION</a:t>
            </a:r>
          </a:p>
          <a:p>
            <a:pPr>
              <a:lnSpc>
                <a:spcPct val="150000"/>
              </a:lnSpc>
            </a:pPr>
            <a:r>
              <a:rPr lang="en-US" sz="2400" dirty="0">
                <a:latin typeface="Arial" panose="020B0604020202020204" pitchFamily="34" charset="0"/>
                <a:cs typeface="Arial" panose="020B0604020202020204" pitchFamily="34" charset="0"/>
              </a:rPr>
              <a:t>When working with data it is important to ensure that the data is accurate and complete before we allow it to enter a computer system.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8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US" sz="2400" b="1" dirty="0">
                <a:latin typeface="Arial" panose="020B0604020202020204" pitchFamily="34" charset="0"/>
                <a:cs typeface="Arial" panose="020B0604020202020204" pitchFamily="34" charset="0"/>
              </a:rPr>
              <a:t>Math, interactive input, constants and errors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SYMBOLIC CONSTANTS</a:t>
            </a:r>
          </a:p>
          <a:p>
            <a:pPr>
              <a:lnSpc>
                <a:spcPct val="150000"/>
              </a:lnSpc>
            </a:pPr>
            <a:r>
              <a:rPr lang="en-US" sz="2400" dirty="0">
                <a:latin typeface="Arial" panose="020B0604020202020204" pitchFamily="34" charset="0"/>
                <a:cs typeface="Arial" panose="020B0604020202020204" pitchFamily="34" charset="0"/>
              </a:rPr>
              <a:t>Constants refer to fixed values that the program may not alter, and they are called literals. Unlike variables, constants never change in value. You must </a:t>
            </a:r>
            <a:r>
              <a:rPr lang="en-US" sz="2400" dirty="0" err="1">
                <a:latin typeface="Arial" panose="020B0604020202020204" pitchFamily="34" charset="0"/>
                <a:cs typeface="Arial" panose="020B0604020202020204" pitchFamily="34" charset="0"/>
              </a:rPr>
              <a:t>initialise</a:t>
            </a:r>
            <a:r>
              <a:rPr lang="en-US" sz="2400" dirty="0">
                <a:latin typeface="Arial" panose="020B0604020202020204" pitchFamily="34" charset="0"/>
                <a:cs typeface="Arial" panose="020B0604020202020204" pitchFamily="34" charset="0"/>
              </a:rPr>
              <a:t> a constant when it is created. C++ has two types of constants: literal and symbolic.</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62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5054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800" dirty="0">
                <a:latin typeface="Arial" panose="020B0604020202020204" pitchFamily="34" charset="0"/>
                <a:cs typeface="Arial" panose="020B0604020202020204" pitchFamily="34" charset="0"/>
              </a:rPr>
              <a:t>Programming involves more than just calculations and expressions. It is often necessary to include decision and control statements, which specify when statements should be executed. </a:t>
            </a:r>
            <a:endParaRPr lang="en-ZA"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a:t>
            </a:r>
            <a:r>
              <a:rPr lang="en-ZA" sz="3600" b="1" i="0" u="none" strike="noStrike" baseline="0" dirty="0">
                <a:latin typeface="MyriadPro-Bold"/>
              </a:rPr>
              <a:t>Selection control structure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67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en-US" sz="2400" b="1" dirty="0">
                <a:latin typeface="Arial" panose="020B0604020202020204" pitchFamily="34" charset="0"/>
                <a:cs typeface="Arial" panose="020B0604020202020204" pitchFamily="34" charset="0"/>
              </a:rPr>
              <a:t>Selection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RELATIONAL EXPRESSIONS</a:t>
            </a:r>
          </a:p>
          <a:p>
            <a:pPr>
              <a:lnSpc>
                <a:spcPct val="150000"/>
              </a:lnSpc>
            </a:pPr>
            <a:r>
              <a:rPr lang="en-US" sz="2400" dirty="0">
                <a:latin typeface="Arial" panose="020B0604020202020204" pitchFamily="34" charset="0"/>
                <a:cs typeface="Arial" panose="020B0604020202020204" pitchFamily="34" charset="0"/>
              </a:rPr>
              <a:t>One of the core functions in programming is to evaluate relational expressions. We will use logic operators, relational operators, and selection statements to accomplish this. Selection is a programming construct that deals with the execution of statements based on conditions.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8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en-US" sz="2400" b="1" dirty="0">
                <a:latin typeface="Arial" panose="020B0604020202020204" pitchFamily="34" charset="0"/>
                <a:cs typeface="Arial" panose="020B0604020202020204" pitchFamily="34" charset="0"/>
              </a:rPr>
              <a:t>Selection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SELECTION STATEMENTS</a:t>
            </a:r>
          </a:p>
          <a:p>
            <a:pPr>
              <a:lnSpc>
                <a:spcPct val="150000"/>
              </a:lnSpc>
            </a:pPr>
            <a:r>
              <a:rPr lang="en-US" sz="2400" dirty="0">
                <a:latin typeface="Arial" panose="020B0604020202020204" pitchFamily="34" charset="0"/>
                <a:cs typeface="Arial" panose="020B0604020202020204" pitchFamily="34" charset="0"/>
              </a:rPr>
              <a:t>The term </a:t>
            </a:r>
            <a:r>
              <a:rPr lang="en-US" sz="2400" i="1" dirty="0">
                <a:latin typeface="Arial" panose="020B0604020202020204" pitchFamily="34" charset="0"/>
                <a:cs typeface="Arial" panose="020B0604020202020204" pitchFamily="34" charset="0"/>
              </a:rPr>
              <a:t>selection statement </a:t>
            </a:r>
            <a:r>
              <a:rPr lang="en-US" sz="2400" dirty="0">
                <a:latin typeface="Arial" panose="020B0604020202020204" pitchFamily="34" charset="0"/>
                <a:cs typeface="Arial" panose="020B0604020202020204" pitchFamily="34" charset="0"/>
              </a:rPr>
              <a:t>is also referred to as branching statements, conditional statements, or decision-making statements in C++. We use selection statements to select parts of a program to be executed if a certain condition is met.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826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en-US" sz="2400" b="1" dirty="0">
                <a:latin typeface="Arial" panose="020B0604020202020204" pitchFamily="34" charset="0"/>
                <a:cs typeface="Arial" panose="020B0604020202020204" pitchFamily="34" charset="0"/>
              </a:rPr>
              <a:t>Selection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LOGICAL OPERATORS</a:t>
            </a:r>
          </a:p>
          <a:p>
            <a:pPr>
              <a:lnSpc>
                <a:spcPct val="150000"/>
              </a:lnSpc>
            </a:pPr>
            <a:r>
              <a:rPr lang="en-US" sz="2400" dirty="0">
                <a:latin typeface="Arial" panose="020B0604020202020204" pitchFamily="34" charset="0"/>
                <a:cs typeface="Arial" panose="020B0604020202020204" pitchFamily="34" charset="0"/>
              </a:rPr>
              <a:t>Logical operators are used to check whether an expression is true or false. Logical operators are frequently used when writing test expressions that govern program execution. These expressions are also known as Boolean expressions since they produce a </a:t>
            </a:r>
            <a:r>
              <a:rPr lang="en-US" sz="2400" dirty="0" err="1">
                <a:latin typeface="Arial" panose="020B0604020202020204" pitchFamily="34" charset="0"/>
                <a:cs typeface="Arial" panose="020B0604020202020204" pitchFamily="34" charset="0"/>
              </a:rPr>
              <a:t>boolean</a:t>
            </a:r>
            <a:r>
              <a:rPr lang="en-US" sz="2400" dirty="0">
                <a:latin typeface="Arial" panose="020B0604020202020204" pitchFamily="34" charset="0"/>
                <a:cs typeface="Arial" panose="020B0604020202020204" pitchFamily="34" charset="0"/>
              </a:rPr>
              <a:t> value or answer when evaluated, and the result is stored in a flag variable.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1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en-US" sz="2400" b="1" dirty="0">
                <a:latin typeface="Arial" panose="020B0604020202020204" pitchFamily="34" charset="0"/>
                <a:cs typeface="Arial" panose="020B0604020202020204" pitchFamily="34" charset="0"/>
              </a:rPr>
              <a:t>Selection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SELECTION STATEMENTS</a:t>
            </a:r>
          </a:p>
          <a:p>
            <a:pPr>
              <a:lnSpc>
                <a:spcPct val="150000"/>
              </a:lnSpc>
            </a:pPr>
            <a:r>
              <a:rPr lang="en-US" sz="2400" dirty="0">
                <a:latin typeface="Arial" panose="020B0604020202020204" pitchFamily="34" charset="0"/>
                <a:cs typeface="Arial" panose="020B0604020202020204" pitchFamily="34" charset="0"/>
              </a:rPr>
              <a:t>When we have complex assertions to examine, one of them must meet a specified condition before the second condition is evaluated. In such situations, the nested if statement is used.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50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Repetition or looping is also known as </a:t>
            </a:r>
            <a:r>
              <a:rPr lang="en-US" sz="2400" i="1" dirty="0">
                <a:latin typeface="Arial" panose="020B0604020202020204" pitchFamily="34" charset="0"/>
                <a:cs typeface="Arial" panose="020B0604020202020204" pitchFamily="34" charset="0"/>
              </a:rPr>
              <a:t>iteration</a:t>
            </a:r>
            <a:r>
              <a:rPr lang="en-US" sz="2400" dirty="0">
                <a:latin typeface="Arial" panose="020B0604020202020204" pitchFamily="34" charset="0"/>
                <a:cs typeface="Arial" panose="020B0604020202020204" pitchFamily="34" charset="0"/>
              </a:rPr>
              <a:t>. This construct is used when a programmer needs to have a specific action repeated several times. Instead of writing the statements for that action several times over, the programmer can instruct the code to repeat those statements or action. This creates a looping or repetition construct. Loops are useful because they save time, reduce errors, and improve code readability.</a:t>
            </a:r>
            <a:endParaRPr lang="en-ZA"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a:t>
            </a:r>
            <a:r>
              <a:rPr lang="en-US" sz="3600" b="1" dirty="0">
                <a:latin typeface="Arial" panose="020B0604020202020204" pitchFamily="34" charset="0"/>
                <a:cs typeface="Arial" panose="020B0604020202020204" pitchFamily="34" charset="0"/>
              </a:rPr>
              <a:t>Repetition control structure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7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5338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WHILE REPETITION CONTROL</a:t>
            </a:r>
          </a:p>
          <a:p>
            <a:pPr>
              <a:lnSpc>
                <a:spcPct val="150000"/>
              </a:lnSpc>
            </a:pPr>
            <a:r>
              <a:rPr lang="en-US" sz="2400" dirty="0">
                <a:latin typeface="Arial" panose="020B0604020202020204" pitchFamily="34" charset="0"/>
                <a:cs typeface="Arial" panose="020B0604020202020204" pitchFamily="34" charset="0"/>
              </a:rPr>
              <a:t>In simple terms, a </a:t>
            </a:r>
            <a:r>
              <a:rPr lang="en-US" sz="2400" i="1" dirty="0">
                <a:latin typeface="Arial" panose="020B0604020202020204" pitchFamily="34" charset="0"/>
                <a:cs typeface="Arial" panose="020B0604020202020204" pitchFamily="34" charset="0"/>
              </a:rPr>
              <a:t>while loop </a:t>
            </a:r>
            <a:r>
              <a:rPr lang="en-US" sz="2400" dirty="0">
                <a:latin typeface="Arial" panose="020B0604020202020204" pitchFamily="34" charset="0"/>
                <a:cs typeface="Arial" panose="020B0604020202020204" pitchFamily="34" charset="0"/>
              </a:rPr>
              <a:t>results in an action being performed for as long as a condition is true. </a:t>
            </a:r>
          </a:p>
          <a:p>
            <a:pPr>
              <a:lnSpc>
                <a:spcPct val="150000"/>
              </a:lnSpc>
            </a:pPr>
            <a:r>
              <a:rPr lang="en-US" sz="2400" dirty="0">
                <a:latin typeface="Arial" panose="020B0604020202020204" pitchFamily="34" charset="0"/>
                <a:cs typeface="Arial" panose="020B0604020202020204" pitchFamily="34" charset="0"/>
              </a:rPr>
              <a:t>This construct is very common in programming.</a:t>
            </a:r>
            <a:endParaRPr lang="en-ZA" sz="2400" dirty="0">
              <a:latin typeface="Arial" panose="020B0604020202020204" pitchFamily="34" charset="0"/>
              <a:cs typeface="Arial" panose="020B0604020202020204" pitchFamily="34" charset="0"/>
            </a:endParaRPr>
          </a:p>
          <a:p>
            <a:pPr>
              <a:lnSpc>
                <a:spcPct val="150000"/>
              </a:lnSpc>
            </a:pP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20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PURPOSE OF SOFTWARE</a:t>
            </a:r>
          </a:p>
          <a:p>
            <a:pPr>
              <a:lnSpc>
                <a:spcPct val="150000"/>
              </a:lnSpc>
            </a:pPr>
            <a:r>
              <a:rPr lang="en-US" sz="2400" dirty="0">
                <a:latin typeface="Arial" panose="020B0604020202020204" pitchFamily="34" charset="0"/>
                <a:cs typeface="Arial" panose="020B0604020202020204" pitchFamily="34" charset="0"/>
              </a:rPr>
              <a:t>Software is defined as consisting of written, machine-readable instructions or programs that tell the physical components of the computer what to do and when to execute the instructions. </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582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LOGIC OPERATORS IN THE WHILE LOOP</a:t>
            </a:r>
          </a:p>
          <a:p>
            <a:pPr>
              <a:lnSpc>
                <a:spcPct val="150000"/>
              </a:lnSpc>
            </a:pPr>
            <a:r>
              <a:rPr lang="en-US" sz="2400" dirty="0">
                <a:latin typeface="Arial" panose="020B0604020202020204" pitchFamily="34" charset="0"/>
                <a:cs typeface="Arial" panose="020B0604020202020204" pitchFamily="34" charset="0"/>
              </a:rPr>
              <a:t>While loops allow the use of logic operators when testing the condition which then determines whether or not statements inside the loop will be executed.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4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930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DO…WHILE LOOP</a:t>
            </a:r>
          </a:p>
          <a:p>
            <a:pPr>
              <a:lnSpc>
                <a:spcPct val="150000"/>
              </a:lnSpc>
            </a:pPr>
            <a:r>
              <a:rPr lang="en-US" sz="2400" dirty="0">
                <a:latin typeface="Arial" panose="020B0604020202020204" pitchFamily="34" charset="0"/>
                <a:cs typeface="Arial" panose="020B0604020202020204" pitchFamily="34" charset="0"/>
              </a:rPr>
              <a:t>The do...while loop is another one of the repetition structures used in programming. Just as in every other programming language, the concept is the same, just the syntax is different. The idea of the do…while loop in C++ is similar to the while loop, but this loop will always be executed at least once.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949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FOR LOOP</a:t>
            </a:r>
          </a:p>
          <a:p>
            <a:pPr>
              <a:lnSpc>
                <a:spcPct val="150000"/>
              </a:lnSpc>
            </a:pPr>
            <a:r>
              <a:rPr lang="en-US" sz="2400" dirty="0">
                <a:latin typeface="Arial" panose="020B0604020202020204" pitchFamily="34" charset="0"/>
                <a:cs typeface="Arial" panose="020B0604020202020204" pitchFamily="34" charset="0"/>
              </a:rPr>
              <a:t>The for loop can also be considered as a another construct implemented in repetition structures. For loops are used when you know exactly how many times you want to repeat a block of code.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24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NESTED LOOPS</a:t>
            </a:r>
          </a:p>
          <a:p>
            <a:pPr>
              <a:lnSpc>
                <a:spcPct val="150000"/>
              </a:lnSpc>
            </a:pPr>
            <a:r>
              <a:rPr lang="en-US" sz="2400" dirty="0">
                <a:latin typeface="Arial" panose="020B0604020202020204" pitchFamily="34" charset="0"/>
                <a:cs typeface="Arial" panose="020B0604020202020204" pitchFamily="34" charset="0"/>
              </a:rPr>
              <a:t>Sometimes, there are situations where we want to display multidimensional data, and this is easily achieved using nested loops. Using nested loop statements, we can iterate several times with more than one condition and return different values depending on the results. Nested loops can be confusing at times but the fundamental aspect is the execution flow of inner and outer loops.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130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en-US" sz="2400" b="1" dirty="0">
                <a:latin typeface="Arial" panose="020B0604020202020204" pitchFamily="34" charset="0"/>
                <a:cs typeface="Arial" panose="020B0604020202020204" pitchFamily="34" charset="0"/>
              </a:rPr>
              <a:t>Repetition control structure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PROGRAM FLOW AND CONTROL</a:t>
            </a:r>
          </a:p>
          <a:p>
            <a:pPr>
              <a:lnSpc>
                <a:spcPct val="150000"/>
              </a:lnSpc>
            </a:pPr>
            <a:r>
              <a:rPr lang="en-US" sz="2400" dirty="0">
                <a:latin typeface="Arial" panose="020B0604020202020204" pitchFamily="34" charset="0"/>
                <a:cs typeface="Arial" panose="020B0604020202020204" pitchFamily="34" charset="0"/>
              </a:rPr>
              <a:t>There are two statements which we can use to control the flow of the program when running a loop. These are break and continue. These statements can all work together to create a programming solution. It is important to understand and maintain control of the flow of the program.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757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It is important to keep in mind that there will be problems, mistakes and</a:t>
            </a:r>
          </a:p>
          <a:p>
            <a:pPr>
              <a:lnSpc>
                <a:spcPct val="150000"/>
              </a:lnSpc>
            </a:pPr>
            <a:r>
              <a:rPr lang="en-US" sz="2400" dirty="0">
                <a:latin typeface="Arial" panose="020B0604020202020204" pitchFamily="34" charset="0"/>
                <a:cs typeface="Arial" panose="020B0604020202020204" pitchFamily="34" charset="0"/>
              </a:rPr>
              <a:t>setbacks when building a robot.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10: </a:t>
            </a:r>
            <a:r>
              <a:rPr lang="en-US" sz="3600" b="1" dirty="0" err="1">
                <a:latin typeface="Arial" panose="020B0604020202020204" pitchFamily="34" charset="0"/>
                <a:cs typeface="Arial" panose="020B0604020202020204" pitchFamily="34" charset="0"/>
              </a:rPr>
              <a:t>Modularisation</a:t>
            </a:r>
            <a:r>
              <a:rPr lang="en-US" sz="3600" b="1" dirty="0">
                <a:latin typeface="Arial" panose="020B0604020202020204" pitchFamily="34" charset="0"/>
                <a:cs typeface="Arial" panose="020B0604020202020204" pitchFamily="34" charset="0"/>
              </a:rPr>
              <a:t> and functions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033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en-US" sz="2400" b="1" dirty="0" err="1">
                <a:latin typeface="Arial" panose="020B0604020202020204" pitchFamily="34" charset="0"/>
                <a:cs typeface="Arial" panose="020B0604020202020204" pitchFamily="34" charset="0"/>
              </a:rPr>
              <a:t>Modularisation</a:t>
            </a:r>
            <a:r>
              <a:rPr lang="en-US" sz="2400" b="1" dirty="0">
                <a:latin typeface="Arial" panose="020B0604020202020204" pitchFamily="34" charset="0"/>
                <a:cs typeface="Arial" panose="020B0604020202020204" pitchFamily="34" charset="0"/>
              </a:rPr>
              <a:t> and functions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FUNCTIONS</a:t>
            </a:r>
          </a:p>
          <a:p>
            <a:pPr>
              <a:lnSpc>
                <a:spcPct val="150000"/>
              </a:lnSpc>
            </a:pPr>
            <a:r>
              <a:rPr lang="en-US" sz="2400" dirty="0">
                <a:latin typeface="Arial" panose="020B0604020202020204" pitchFamily="34" charset="0"/>
                <a:cs typeface="Arial" panose="020B0604020202020204" pitchFamily="34" charset="0"/>
              </a:rPr>
              <a:t>Programmers use functions to break down problems into smaller chunks, each performing a specific job or task. By now you will have noticed that since we started learning C++, we have been using the default function, main ( ). The concept of functions is integral to the language.</a:t>
            </a:r>
          </a:p>
        </p:txBody>
      </p:sp>
    </p:spTree>
    <p:extLst>
      <p:ext uri="{BB962C8B-B14F-4D97-AF65-F5344CB8AC3E}">
        <p14:creationId xmlns:p14="http://schemas.microsoft.com/office/powerpoint/2010/main" val="2243317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en-US" sz="2400" b="1" dirty="0" err="1">
                <a:latin typeface="Arial" panose="020B0604020202020204" pitchFamily="34" charset="0"/>
                <a:cs typeface="Arial" panose="020B0604020202020204" pitchFamily="34" charset="0"/>
              </a:rPr>
              <a:t>Modularisation</a:t>
            </a:r>
            <a:r>
              <a:rPr lang="en-US" sz="2400" b="1" dirty="0">
                <a:latin typeface="Arial" panose="020B0604020202020204" pitchFamily="34" charset="0"/>
                <a:cs typeface="Arial" panose="020B0604020202020204" pitchFamily="34" charset="0"/>
              </a:rPr>
              <a:t> and functions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RANDOM NUMBERS</a:t>
            </a:r>
          </a:p>
          <a:p>
            <a:pPr>
              <a:lnSpc>
                <a:spcPct val="150000"/>
              </a:lnSpc>
            </a:pPr>
            <a:r>
              <a:rPr lang="en-US" sz="2400" dirty="0">
                <a:latin typeface="Arial" panose="020B0604020202020204" pitchFamily="34" charset="0"/>
                <a:cs typeface="Arial" panose="020B0604020202020204" pitchFamily="34" charset="0"/>
              </a:rPr>
              <a:t>In general, the random function provides a random number between any two defined values. You need to be able to demonstrate how to generate random numbers and use them in programs where there is a need for random values.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372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In C++ programming, arrays are one of the most common data structures. With arrays, multiple values can be stored under a single name in a simple and fast way. This module discusses one dimensional arrays in C++, their advantages and disadvantages, array declarations, definitions and </a:t>
            </a:r>
            <a:r>
              <a:rPr lang="en-US" sz="2400" dirty="0" err="1">
                <a:latin typeface="Arial" panose="020B0604020202020204" pitchFamily="34" charset="0"/>
                <a:cs typeface="Arial" panose="020B0604020202020204" pitchFamily="34" charset="0"/>
              </a:rPr>
              <a:t>initialisations</a:t>
            </a:r>
            <a:r>
              <a:rPr lang="en-US"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11: </a:t>
            </a:r>
            <a:r>
              <a:rPr lang="en-US" sz="3600" b="1" dirty="0">
                <a:latin typeface="Arial" panose="020B0604020202020204" pitchFamily="34" charset="0"/>
                <a:cs typeface="Arial" panose="020B0604020202020204" pitchFamily="34" charset="0"/>
              </a:rPr>
              <a:t>Arrays and lists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457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t>
            </a:r>
            <a:r>
              <a:rPr lang="en-US" sz="2400" b="1" dirty="0">
                <a:latin typeface="Arial" panose="020B0604020202020204" pitchFamily="34" charset="0"/>
                <a:cs typeface="Arial" panose="020B0604020202020204" pitchFamily="34" charset="0"/>
              </a:rPr>
              <a:t>Arrays and lists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ONE-DIMENSIONAL ARRAYS</a:t>
            </a:r>
          </a:p>
          <a:p>
            <a:pPr>
              <a:lnSpc>
                <a:spcPct val="150000"/>
              </a:lnSpc>
            </a:pPr>
            <a:r>
              <a:rPr lang="en-US" sz="2400" dirty="0">
                <a:latin typeface="Arial" panose="020B0604020202020204" pitchFamily="34" charset="0"/>
                <a:cs typeface="Arial" panose="020B0604020202020204" pitchFamily="34" charset="0"/>
              </a:rPr>
              <a:t>An array is a collection of a fixed number of components (also called elements) all of the same data type and in contiguous memory space (adjacent).it.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90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Computer hardware and software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LINUX SHELL</a:t>
            </a:r>
          </a:p>
          <a:p>
            <a:pPr>
              <a:lnSpc>
                <a:spcPct val="150000"/>
              </a:lnSpc>
            </a:pPr>
            <a:r>
              <a:rPr lang="en-US" sz="2400" dirty="0">
                <a:latin typeface="Arial" panose="020B0604020202020204" pitchFamily="34" charset="0"/>
                <a:cs typeface="Arial" panose="020B0604020202020204" pitchFamily="34" charset="0"/>
              </a:rPr>
              <a:t>The shell is a program that receives keyboard commands and sends them to</a:t>
            </a:r>
          </a:p>
          <a:p>
            <a:pPr>
              <a:lnSpc>
                <a:spcPct val="150000"/>
              </a:lnSpc>
            </a:pPr>
            <a:r>
              <a:rPr lang="en-US" sz="2400" dirty="0">
                <a:latin typeface="Arial" panose="020B0604020202020204" pitchFamily="34" charset="0"/>
                <a:cs typeface="Arial" panose="020B0604020202020204" pitchFamily="34" charset="0"/>
              </a:rPr>
              <a:t>the operating system for processing. A program called Bash serves as the shell on most Linux computers. You can communicate with the shell by using the terminal emulator, which launches a window. Linux employs a wide range</a:t>
            </a:r>
          </a:p>
          <a:p>
            <a:pPr>
              <a:lnSpc>
                <a:spcPct val="150000"/>
              </a:lnSpc>
            </a:pPr>
            <a:r>
              <a:rPr lang="en-US" sz="2400" dirty="0">
                <a:latin typeface="Arial" panose="020B0604020202020204" pitchFamily="34" charset="0"/>
                <a:cs typeface="Arial" panose="020B0604020202020204" pitchFamily="34" charset="0"/>
              </a:rPr>
              <a:t>of different terminal emulators. Among them are GNOME Terminal, </a:t>
            </a:r>
            <a:r>
              <a:rPr lang="en-US" sz="2400" dirty="0" err="1">
                <a:latin typeface="Arial" panose="020B0604020202020204" pitchFamily="34" charset="0"/>
                <a:cs typeface="Arial" panose="020B0604020202020204" pitchFamily="34" charset="0"/>
              </a:rPr>
              <a:t>Konsole</a:t>
            </a:r>
            <a:r>
              <a:rPr lang="en-US" sz="2400" dirty="0">
                <a:latin typeface="Arial" panose="020B0604020202020204" pitchFamily="34" charset="0"/>
                <a:cs typeface="Arial" panose="020B0604020202020204" pitchFamily="34" charset="0"/>
              </a:rPr>
              <a:t>,</a:t>
            </a:r>
          </a:p>
          <a:p>
            <a:pPr>
              <a:lnSpc>
                <a:spcPct val="150000"/>
              </a:lnSpc>
            </a:pPr>
            <a:r>
              <a:rPr lang="en-US" sz="2400" dirty="0" err="1">
                <a:latin typeface="Arial" panose="020B0604020202020204" pitchFamily="34" charset="0"/>
                <a:cs typeface="Arial" panose="020B0604020202020204" pitchFamily="34" charset="0"/>
              </a:rPr>
              <a:t>xterm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rxvt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kvt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nxterm</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eterm</a:t>
            </a:r>
            <a:r>
              <a:rPr lang="en-US" sz="2400" dirty="0">
                <a:latin typeface="Arial" panose="020B0604020202020204" pitchFamily="34" charset="0"/>
                <a:cs typeface="Arial" panose="020B0604020202020204" pitchFamily="34" charset="0"/>
              </a:rPr>
              <a:t>. Within the terminal application on</a:t>
            </a:r>
          </a:p>
          <a:p>
            <a:pPr>
              <a:lnSpc>
                <a:spcPct val="150000"/>
              </a:lnSpc>
            </a:pPr>
            <a:r>
              <a:rPr lang="en-US" sz="2400" dirty="0">
                <a:latin typeface="Arial" panose="020B0604020202020204" pitchFamily="34" charset="0"/>
                <a:cs typeface="Arial" panose="020B0604020202020204" pitchFamily="34" charset="0"/>
              </a:rPr>
              <a:t>Raspberry Pi we can run Linux commands.</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538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One of the fundamental developments from C programming to C++ is the concept of object-oriented programming (frequently referred to as OOP).</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12: </a:t>
            </a:r>
            <a:r>
              <a:rPr lang="en-US" sz="3600" b="1" dirty="0">
                <a:latin typeface="Arial" panose="020B0604020202020204" pitchFamily="34" charset="0"/>
                <a:cs typeface="Arial" panose="020B0604020202020204" pitchFamily="34" charset="0"/>
              </a:rPr>
              <a:t>Concepts of object orientation</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214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en-US" sz="2400" b="1" dirty="0">
                <a:latin typeface="Arial" panose="020B0604020202020204" pitchFamily="34" charset="0"/>
                <a:cs typeface="Arial" panose="020B0604020202020204" pitchFamily="34" charset="0"/>
              </a:rPr>
              <a:t>Concepts of object orientation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FUNDAMENTALS OF OOP</a:t>
            </a:r>
          </a:p>
          <a:p>
            <a:pPr>
              <a:lnSpc>
                <a:spcPct val="150000"/>
              </a:lnSpc>
            </a:pPr>
            <a:r>
              <a:rPr lang="en-US" sz="2400" dirty="0">
                <a:latin typeface="Arial" panose="020B0604020202020204" pitchFamily="34" charset="0"/>
                <a:cs typeface="Arial" panose="020B0604020202020204" pitchFamily="34" charset="0"/>
              </a:rPr>
              <a:t>Programming has several paradigms used in solving problems, which can be </a:t>
            </a:r>
            <a:r>
              <a:rPr lang="en-US" sz="2400" dirty="0" err="1">
                <a:latin typeface="Arial" panose="020B0604020202020204" pitchFamily="34" charset="0"/>
                <a:cs typeface="Arial" panose="020B0604020202020204" pitchFamily="34" charset="0"/>
              </a:rPr>
              <a:t>categorised</a:t>
            </a:r>
            <a:r>
              <a:rPr lang="en-US" sz="2400" dirty="0">
                <a:latin typeface="Arial" panose="020B0604020202020204" pitchFamily="34" charset="0"/>
                <a:cs typeface="Arial" panose="020B0604020202020204" pitchFamily="34" charset="0"/>
              </a:rPr>
              <a:t> into these two major groups:</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Imperative: has an explicit sequence of commands that update state.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Declarative: uses a programming technique that puts the emphasis on output rather than the method of getting output.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99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9088" y="5930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en-US" sz="2400" b="1" dirty="0">
                <a:latin typeface="Arial" panose="020B0604020202020204" pitchFamily="34" charset="0"/>
                <a:cs typeface="Arial" panose="020B0604020202020204" pitchFamily="34" charset="0"/>
              </a:rPr>
              <a:t>Concepts of object orientation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STRING CLASS</a:t>
            </a:r>
          </a:p>
          <a:p>
            <a:pPr>
              <a:lnSpc>
                <a:spcPct val="150000"/>
              </a:lnSpc>
            </a:pPr>
            <a:r>
              <a:rPr lang="en-US" sz="2400" dirty="0">
                <a:latin typeface="Arial" panose="020B0604020202020204" pitchFamily="34" charset="0"/>
                <a:cs typeface="Arial" panose="020B0604020202020204" pitchFamily="34" charset="0"/>
              </a:rPr>
              <a:t>In C++, a string is an object of std::string class provided in the standard C++ library representing a sequence of characters that can be accessed as </a:t>
            </a:r>
            <a:r>
              <a:rPr lang="en-US" sz="2400" dirty="0" err="1">
                <a:latin typeface="Arial" panose="020B0604020202020204" pitchFamily="34" charset="0"/>
                <a:cs typeface="Arial" panose="020B0604020202020204" pitchFamily="34" charset="0"/>
              </a:rPr>
              <a:t>singlebyte</a:t>
            </a:r>
            <a:r>
              <a:rPr lang="en-US" sz="2400" dirty="0">
                <a:latin typeface="Arial" panose="020B0604020202020204" pitchFamily="34" charset="0"/>
                <a:cs typeface="Arial" panose="020B0604020202020204" pitchFamily="34" charset="0"/>
              </a:rPr>
              <a:t> characters. There are many operations we can perform on strings, such as concatenation, comparison, and conversion. In the case of strings, memory is allocated dynamically. More RAM can be allocated on the fly. Because no memory is pre-allocated, no memory is wasted.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328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en-US" sz="2400" b="1" dirty="0">
                <a:latin typeface="Arial" panose="020B0604020202020204" pitchFamily="34" charset="0"/>
                <a:cs typeface="Arial" panose="020B0604020202020204" pitchFamily="34" charset="0"/>
              </a:rPr>
              <a:t>Concepts of object orientation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STRING PROCESSING</a:t>
            </a:r>
          </a:p>
          <a:p>
            <a:pPr>
              <a:lnSpc>
                <a:spcPct val="150000"/>
              </a:lnSpc>
            </a:pPr>
            <a:r>
              <a:rPr lang="en-US" sz="2400" dirty="0">
                <a:latin typeface="Arial" panose="020B0604020202020204" pitchFamily="34" charset="0"/>
                <a:cs typeface="Arial" panose="020B0604020202020204" pitchFamily="34" charset="0"/>
              </a:rPr>
              <a:t>In C++, string processing is the manipulation of string objects to accomplish actions such as searching, parsing, concatenation, conversion, and formatting.</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20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Solving problems is the primary objective in computer science. To solve problems, we must use a </a:t>
            </a:r>
            <a:r>
              <a:rPr lang="en-US" sz="2400" dirty="0" err="1">
                <a:latin typeface="Arial" panose="020B0604020202020204" pitchFamily="34" charset="0"/>
                <a:cs typeface="Arial" panose="020B0604020202020204" pitchFamily="34" charset="0"/>
              </a:rPr>
              <a:t>standardised</a:t>
            </a:r>
            <a:r>
              <a:rPr lang="en-US" sz="2400" dirty="0">
                <a:latin typeface="Arial" panose="020B0604020202020204" pitchFamily="34" charset="0"/>
                <a:cs typeface="Arial" panose="020B0604020202020204" pitchFamily="34" charset="0"/>
              </a:rPr>
              <a:t>, systematic approach. This is referred to as an </a:t>
            </a:r>
            <a:r>
              <a:rPr lang="en-US" sz="2400" i="1" dirty="0">
                <a:latin typeface="Arial" panose="020B0604020202020204" pitchFamily="34" charset="0"/>
                <a:cs typeface="Arial" panose="020B0604020202020204" pitchFamily="34" charset="0"/>
              </a:rPr>
              <a:t>algorithm</a:t>
            </a:r>
            <a:r>
              <a:rPr lang="en-US" sz="2400" dirty="0">
                <a:latin typeface="Arial" panose="020B0604020202020204" pitchFamily="34" charset="0"/>
                <a:cs typeface="Arial" panose="020B0604020202020204" pitchFamily="34" charset="0"/>
              </a:rPr>
              <a:t>. Programmers need to first understand how people approach problems, then they need to understand how to turn this algorithm into something that a machine can accomplish, and finally they need to understand how to represent the solution in their chosen coding language. Problem solving is a key attribute for programmers.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138773"/>
          </a:xfrm>
          <a:prstGeom prst="rect">
            <a:avLst/>
          </a:prstGeom>
          <a:noFill/>
        </p:spPr>
        <p:txBody>
          <a:bodyPr wrap="square" rtlCol="0">
            <a:spAutoFit/>
          </a:bodyPr>
          <a:lstStyle/>
          <a:p>
            <a:pPr algn="r"/>
            <a:r>
              <a:rPr lang="en-GB" sz="3400" b="1" dirty="0">
                <a:latin typeface="Arial" panose="020B0604020202020204" pitchFamily="34" charset="0"/>
                <a:cs typeface="Arial" panose="020B0604020202020204" pitchFamily="34" charset="0"/>
              </a:rPr>
              <a:t>Module 2: </a:t>
            </a:r>
            <a:r>
              <a:rPr lang="en-US" sz="3400" b="1" dirty="0">
                <a:latin typeface="Arial" panose="020B0604020202020204" pitchFamily="34" charset="0"/>
                <a:cs typeface="Arial" panose="020B0604020202020204" pitchFamily="34" charset="0"/>
              </a:rPr>
              <a:t>Problem solving in </a:t>
            </a:r>
            <a:br>
              <a:rPr lang="en-US" sz="3400" b="1" dirty="0">
                <a:latin typeface="Arial" panose="020B0604020202020204" pitchFamily="34" charset="0"/>
                <a:cs typeface="Arial" panose="020B0604020202020204" pitchFamily="34" charset="0"/>
              </a:rPr>
            </a:br>
            <a:r>
              <a:rPr lang="en-US" sz="3400" b="1" dirty="0">
                <a:latin typeface="Arial" panose="020B0604020202020204" pitchFamily="34" charset="0"/>
                <a:cs typeface="Arial" panose="020B0604020202020204" pitchFamily="34" charset="0"/>
              </a:rPr>
              <a:t>computer programming</a:t>
            </a:r>
            <a:endParaRPr lang="en-GB"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6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Problem solving in computer 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PROBLEM SOLVING PROCESS AND CONCEPTS</a:t>
            </a:r>
          </a:p>
          <a:p>
            <a:pPr>
              <a:lnSpc>
                <a:spcPct val="150000"/>
              </a:lnSpc>
            </a:pPr>
            <a:r>
              <a:rPr lang="en-US" sz="2400" dirty="0">
                <a:latin typeface="Arial" panose="020B0604020202020204" pitchFamily="34" charset="0"/>
                <a:cs typeface="Arial" panose="020B0604020202020204" pitchFamily="34" charset="0"/>
              </a:rPr>
              <a:t>Problem solving is the sequential process of </a:t>
            </a:r>
            <a:r>
              <a:rPr lang="en-US" sz="2400" dirty="0" err="1">
                <a:latin typeface="Arial" panose="020B0604020202020204" pitchFamily="34" charset="0"/>
                <a:cs typeface="Arial" panose="020B0604020202020204" pitchFamily="34" charset="0"/>
              </a:rPr>
              <a:t>analysing</a:t>
            </a:r>
            <a:r>
              <a:rPr lang="en-US" sz="2400" dirty="0">
                <a:latin typeface="Arial" panose="020B0604020202020204" pitchFamily="34" charset="0"/>
                <a:cs typeface="Arial" panose="020B0604020202020204" pitchFamily="34" charset="0"/>
              </a:rPr>
              <a:t> information related to a given situation and generating appropriate response options.</a:t>
            </a:r>
          </a:p>
          <a:p>
            <a:pPr>
              <a:lnSpc>
                <a:spcPct val="150000"/>
              </a:lnSpc>
            </a:pPr>
            <a:r>
              <a:rPr lang="en-US" sz="2400" dirty="0">
                <a:latin typeface="Arial" panose="020B0604020202020204" pitchFamily="34" charset="0"/>
                <a:cs typeface="Arial" panose="020B0604020202020204" pitchFamily="34" charset="0"/>
              </a:rPr>
              <a:t>Computational thinking is an interrelated set of problem-solving methods that involve expressing problems and their solutions in ways that a computer can execute.</a:t>
            </a:r>
          </a:p>
        </p:txBody>
      </p:sp>
    </p:spTree>
    <p:extLst>
      <p:ext uri="{BB962C8B-B14F-4D97-AF65-F5344CB8AC3E}">
        <p14:creationId xmlns:p14="http://schemas.microsoft.com/office/powerpoint/2010/main" val="164485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Problem solving in computer 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ALGORITHMS AND SOLUTIONS TO GIVEN PROBLEMS</a:t>
            </a:r>
          </a:p>
          <a:p>
            <a:pPr>
              <a:lnSpc>
                <a:spcPct val="150000"/>
              </a:lnSpc>
            </a:pPr>
            <a:r>
              <a:rPr lang="en-US" sz="2400" dirty="0">
                <a:latin typeface="Arial" panose="020B0604020202020204" pitchFamily="34" charset="0"/>
                <a:cs typeface="Arial" panose="020B0604020202020204" pitchFamily="34" charset="0"/>
              </a:rPr>
              <a:t>An algorithm can be defined as a process that performs some sequence of operations in order to solve a given problem. Algorithms are used for calculations, data processing, and in many other fields. It is the programmer’s choice to select the type of modelling tool or technique to use when solving a problem. Further, it is important to note that one problem can have different algorithms from different programmers. There is no ‘one size fits all’ in design.</a:t>
            </a:r>
          </a:p>
        </p:txBody>
      </p:sp>
    </p:spTree>
    <p:extLst>
      <p:ext uri="{BB962C8B-B14F-4D97-AF65-F5344CB8AC3E}">
        <p14:creationId xmlns:p14="http://schemas.microsoft.com/office/powerpoint/2010/main" val="408983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2225867"/>
            <a:ext cx="10596283" cy="2886175"/>
          </a:xfrm>
          <a:prstGeom prst="rect">
            <a:avLst/>
          </a:prstGeom>
          <a:noFill/>
        </p:spPr>
        <p:txBody>
          <a:bodyPr wrap="square" rtlCol="0">
            <a:spAutoFit/>
          </a:bodyPr>
          <a:lstStyle/>
          <a:p>
            <a:pPr>
              <a:lnSpc>
                <a:spcPct val="150000"/>
              </a:lnSpc>
            </a:pPr>
            <a:r>
              <a:rPr lang="en-US" sz="2800" b="1" dirty="0">
                <a:solidFill>
                  <a:schemeClr val="accent2"/>
                </a:solidFill>
                <a:latin typeface="Arial" panose="020B0604020202020204" pitchFamily="34" charset="0"/>
                <a:cs typeface="Arial" panose="020B0604020202020204" pitchFamily="34" charset="0"/>
              </a:rPr>
              <a:t>INTRODUCTION TO IO ON SINGLE-BOARD COMPUTING</a:t>
            </a:r>
          </a:p>
          <a:p>
            <a:pPr>
              <a:lnSpc>
                <a:spcPct val="150000"/>
              </a:lnSpc>
            </a:pPr>
            <a:r>
              <a:rPr lang="en-US" sz="2400" dirty="0">
                <a:latin typeface="Arial" panose="020B0604020202020204" pitchFamily="34" charset="0"/>
                <a:cs typeface="Arial" panose="020B0604020202020204" pitchFamily="34" charset="0"/>
              </a:rPr>
              <a:t>Raspberry Pi and Arduino are two very popular examples of single-board computing hardware commonly used in programming and electronics. Raspberry Pi serves as a learning tool for computer programming, whereas Arduino is designed for rapid programming and circuit prototyping.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a:t>
            </a:r>
            <a:r>
              <a:rPr lang="en-US" sz="3600" b="1" dirty="0">
                <a:latin typeface="Arial" panose="020B0604020202020204" pitchFamily="34" charset="0"/>
                <a:cs typeface="Arial" panose="020B0604020202020204" pitchFamily="34" charset="0"/>
              </a:rPr>
              <a:t>Concepts of programming for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single-board microprocessors </a:t>
            </a:r>
          </a:p>
          <a:p>
            <a:pPr algn="r"/>
            <a:r>
              <a:rPr lang="en-US" sz="3600" b="1" dirty="0">
                <a:latin typeface="Arial" panose="020B0604020202020204" pitchFamily="34" charset="0"/>
                <a:cs typeface="Arial" panose="020B0604020202020204" pitchFamily="34" charset="0"/>
              </a:rPr>
              <a:t>or microcontrollers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18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67737</TotalTime>
  <Words>3499</Words>
  <Application>Microsoft Office PowerPoint</Application>
  <PresentationFormat>Widescreen</PresentationFormat>
  <Paragraphs>249</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Brandon Grotesque Medium</vt:lpstr>
      <vt:lpstr>Calibri</vt:lpstr>
      <vt:lpstr>Calibri Light</vt:lpstr>
      <vt:lpstr>MyriadPro-Bold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489</cp:revision>
  <dcterms:created xsi:type="dcterms:W3CDTF">2018-09-18T08:47:31Z</dcterms:created>
  <dcterms:modified xsi:type="dcterms:W3CDTF">2023-10-23T11:43:18Z</dcterms:modified>
</cp:coreProperties>
</file>