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14" r:id="rId3"/>
    <p:sldId id="437" r:id="rId4"/>
    <p:sldId id="465" r:id="rId5"/>
    <p:sldId id="471" r:id="rId6"/>
    <p:sldId id="438" r:id="rId7"/>
    <p:sldId id="439" r:id="rId8"/>
    <p:sldId id="466" r:id="rId9"/>
    <p:sldId id="467" r:id="rId10"/>
    <p:sldId id="440" r:id="rId11"/>
    <p:sldId id="444" r:id="rId12"/>
    <p:sldId id="441" r:id="rId13"/>
    <p:sldId id="445" r:id="rId14"/>
    <p:sldId id="468" r:id="rId15"/>
    <p:sldId id="472" r:id="rId16"/>
    <p:sldId id="473" r:id="rId17"/>
    <p:sldId id="474" r:id="rId18"/>
    <p:sldId id="442" r:id="rId19"/>
    <p:sldId id="475" r:id="rId20"/>
    <p:sldId id="469" r:id="rId21"/>
    <p:sldId id="446" r:id="rId22"/>
    <p:sldId id="443" r:id="rId23"/>
    <p:sldId id="447" r:id="rId24"/>
    <p:sldId id="4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4"/>
    <p:restoredTop sz="94500"/>
  </p:normalViewPr>
  <p:slideViewPr>
    <p:cSldViewPr snapToGrid="0" snapToObjects="1">
      <p:cViewPr varScale="1">
        <p:scale>
          <a:sx n="79" d="100"/>
          <a:sy n="79" d="100"/>
        </p:scale>
        <p:origin x="365"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Introduction to Robotics</a:t>
            </a:r>
          </a:p>
          <a:p>
            <a:pPr algn="r"/>
            <a:r>
              <a:rPr lang="en-GB" sz="5400" b="1" dirty="0">
                <a:solidFill>
                  <a:schemeClr val="bg1"/>
                </a:solidFill>
                <a:latin typeface="Brandon Grotesque Medium" panose="020B0603020203060202" pitchFamily="34" charset="77"/>
              </a:rPr>
              <a:t>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Robots are made up of electronic components, and a basic understanding of electricity is essential to understanding how electronics works.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Electronics for robotics</a:t>
            </a:r>
          </a:p>
        </p:txBody>
      </p:sp>
    </p:spTree>
    <p:extLst>
      <p:ext uri="{BB962C8B-B14F-4D97-AF65-F5344CB8AC3E}">
        <p14:creationId xmlns:p14="http://schemas.microsoft.com/office/powerpoint/2010/main" val="2976189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Electronics for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POWER</a:t>
            </a:r>
          </a:p>
          <a:p>
            <a:pPr>
              <a:lnSpc>
                <a:spcPct val="150000"/>
              </a:lnSpc>
            </a:pPr>
            <a:r>
              <a:rPr lang="en-US" sz="2400" dirty="0">
                <a:latin typeface="Arial" panose="020B0604020202020204" pitchFamily="34" charset="0"/>
                <a:cs typeface="Arial" panose="020B0604020202020204" pitchFamily="34" charset="0"/>
              </a:rPr>
              <a:t>Electrical power refers to the rate at which electrical energy is transferred or consumed in an electrical circuit or device. Power takes into account both the amount of potential energy (voltage) of the electrons, as well as the number of electrons that flow through the circuit. The unit of measurement used to represent electrical power is Watts (W). Electrical power can be calculated by multiplying the voltage (V) applied to a circuit by the current (I) flowing through it.</a:t>
            </a:r>
          </a:p>
        </p:txBody>
      </p:sp>
    </p:spTree>
    <p:extLst>
      <p:ext uri="{BB962C8B-B14F-4D97-AF65-F5344CB8AC3E}">
        <p14:creationId xmlns:p14="http://schemas.microsoft.com/office/powerpoint/2010/main" val="38254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766159"/>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endParaRPr lang="en-ZA" sz="2400" dirty="0">
              <a:latin typeface="Arial" panose="020B0604020202020204" pitchFamily="34" charset="0"/>
              <a:cs typeface="Arial" panose="020B0604020202020204" pitchFamily="34" charset="0"/>
            </a:endParaRPr>
          </a:p>
          <a:p>
            <a:pPr>
              <a:lnSpc>
                <a:spcPct val="150000"/>
              </a:lnSpc>
            </a:pPr>
            <a:r>
              <a:rPr lang="en-US" sz="2300" dirty="0">
                <a:latin typeface="Arial" panose="020B0604020202020204" pitchFamily="34" charset="0"/>
                <a:cs typeface="Arial" panose="020B0604020202020204" pitchFamily="34" charset="0"/>
              </a:rPr>
              <a:t>In order to build an effective and efficient robot, it is important to have a</a:t>
            </a:r>
          </a:p>
          <a:p>
            <a:pPr>
              <a:lnSpc>
                <a:spcPct val="150000"/>
              </a:lnSpc>
            </a:pPr>
            <a:r>
              <a:rPr lang="en-US" sz="2300" dirty="0">
                <a:latin typeface="Arial" panose="020B0604020202020204" pitchFamily="34" charset="0"/>
                <a:cs typeface="Arial" panose="020B0604020202020204" pitchFamily="34" charset="0"/>
              </a:rPr>
              <a:t>comprehensive mental catalogue of the different components one can use.</a:t>
            </a:r>
          </a:p>
          <a:p>
            <a:pPr>
              <a:lnSpc>
                <a:spcPct val="150000"/>
              </a:lnSpc>
            </a:pPr>
            <a:r>
              <a:rPr lang="en-US" sz="2300" dirty="0">
                <a:latin typeface="Arial" panose="020B0604020202020204" pitchFamily="34" charset="0"/>
                <a:cs typeface="Arial" panose="020B0604020202020204" pitchFamily="34" charset="0"/>
              </a:rPr>
              <a:t>You can’t make a cake without choosing the right ingredients, and you cannot make a capable robot without knowing what tools you have at your disposal.</a:t>
            </a:r>
          </a:p>
          <a:p>
            <a:pPr>
              <a:lnSpc>
                <a:spcPct val="150000"/>
              </a:lnSpc>
            </a:pPr>
            <a:r>
              <a:rPr lang="en-US" sz="2300" dirty="0">
                <a:latin typeface="Arial" panose="020B0604020202020204" pitchFamily="34" charset="0"/>
                <a:cs typeface="Arial" panose="020B0604020202020204" pitchFamily="34" charset="0"/>
              </a:rPr>
              <a:t>Selecting the correct parts is an easily overlooked part of designing a robotic</a:t>
            </a:r>
          </a:p>
          <a:p>
            <a:pPr>
              <a:lnSpc>
                <a:spcPct val="150000"/>
              </a:lnSpc>
            </a:pPr>
            <a:r>
              <a:rPr lang="en-US" sz="2300" dirty="0">
                <a:latin typeface="Arial" panose="020B0604020202020204" pitchFamily="34" charset="0"/>
                <a:cs typeface="Arial" panose="020B0604020202020204" pitchFamily="34" charset="0"/>
              </a:rPr>
              <a:t>solution to a problem.</a:t>
            </a:r>
            <a:endParaRPr lang="en-ZA" sz="23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Components of a robot</a:t>
            </a:r>
          </a:p>
        </p:txBody>
      </p:sp>
    </p:spTree>
    <p:extLst>
      <p:ext uri="{BB962C8B-B14F-4D97-AF65-F5344CB8AC3E}">
        <p14:creationId xmlns:p14="http://schemas.microsoft.com/office/powerpoint/2010/main" val="371088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MICROCONTROLLERS</a:t>
            </a:r>
          </a:p>
          <a:p>
            <a:pPr>
              <a:lnSpc>
                <a:spcPct val="150000"/>
              </a:lnSpc>
            </a:pPr>
            <a:r>
              <a:rPr lang="en-US" sz="2400" dirty="0">
                <a:latin typeface="Arial" panose="020B0604020202020204" pitchFamily="34" charset="0"/>
                <a:cs typeface="Arial" panose="020B0604020202020204" pitchFamily="34" charset="0"/>
              </a:rPr>
              <a:t>Robots are a mix of many engineering disciplines, joined together by a central brain that is programmed to make everything work together to achieve a specific goal. The most common type of brain in robotics, by a large margin, is the microcontroller. These small devices allow programmers a huge amount of flexibility and control over a system, and selecting the right microcontroller is an important step in the design of any automated system.</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7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17341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ACTUATORS AND MOTOR CONTROLLERS</a:t>
            </a:r>
          </a:p>
          <a:p>
            <a:pPr>
              <a:lnSpc>
                <a:spcPct val="150000"/>
              </a:lnSpc>
            </a:pPr>
            <a:r>
              <a:rPr lang="en-US" sz="2300" dirty="0">
                <a:latin typeface="Arial" panose="020B0604020202020204" pitchFamily="34" charset="0"/>
                <a:cs typeface="Arial" panose="020B0604020202020204" pitchFamily="34" charset="0"/>
              </a:rPr>
              <a:t>An actuator is a mechanical or electromechanical device that is able to convert stored energy into movement. The energy can come in a variety of different forms. </a:t>
            </a:r>
          </a:p>
        </p:txBody>
      </p:sp>
    </p:spTree>
    <p:extLst>
      <p:ext uri="{BB962C8B-B14F-4D97-AF65-F5344CB8AC3E}">
        <p14:creationId xmlns:p14="http://schemas.microsoft.com/office/powerpoint/2010/main" val="317685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SENSORS</a:t>
            </a:r>
          </a:p>
          <a:p>
            <a:pPr>
              <a:lnSpc>
                <a:spcPct val="150000"/>
              </a:lnSpc>
            </a:pPr>
            <a:r>
              <a:rPr lang="en-US" sz="2400" dirty="0">
                <a:latin typeface="Arial" panose="020B0604020202020204" pitchFamily="34" charset="0"/>
                <a:cs typeface="Arial" panose="020B0604020202020204" pitchFamily="34" charset="0"/>
              </a:rPr>
              <a:t>A robot that cannot sense its environment cannot react to its environment</a:t>
            </a:r>
          </a:p>
          <a:p>
            <a:pPr>
              <a:lnSpc>
                <a:spcPct val="150000"/>
              </a:lnSpc>
            </a:pPr>
            <a:r>
              <a:rPr lang="en-US" sz="2400" dirty="0">
                <a:latin typeface="Arial" panose="020B0604020202020204" pitchFamily="34" charset="0"/>
                <a:cs typeface="Arial" panose="020B0604020202020204" pitchFamily="34" charset="0"/>
              </a:rPr>
              <a:t>or make intelligent choices in unpredictable situations. Sensors give devices</a:t>
            </a:r>
          </a:p>
          <a:p>
            <a:pPr>
              <a:lnSpc>
                <a:spcPct val="150000"/>
              </a:lnSpc>
            </a:pPr>
            <a:r>
              <a:rPr lang="en-US" sz="2400" dirty="0">
                <a:latin typeface="Arial" panose="020B0604020202020204" pitchFamily="34" charset="0"/>
                <a:cs typeface="Arial" panose="020B0604020202020204" pitchFamily="34" charset="0"/>
              </a:rPr>
              <a:t>a way to detect and measure physical phenomena, and combined with the</a:t>
            </a:r>
          </a:p>
          <a:p>
            <a:pPr>
              <a:lnSpc>
                <a:spcPct val="150000"/>
              </a:lnSpc>
            </a:pPr>
            <a:r>
              <a:rPr lang="en-US" sz="2400" dirty="0">
                <a:latin typeface="Arial" panose="020B0604020202020204" pitchFamily="34" charset="0"/>
                <a:cs typeface="Arial" panose="020B0604020202020204" pitchFamily="34" charset="0"/>
              </a:rPr>
              <a:t>processing power of a logic controller they can lead to some highly capable</a:t>
            </a:r>
          </a:p>
          <a:p>
            <a:pPr>
              <a:lnSpc>
                <a:spcPct val="150000"/>
              </a:lnSpc>
            </a:pPr>
            <a:r>
              <a:rPr lang="en-US" sz="2400" dirty="0">
                <a:latin typeface="Arial" panose="020B0604020202020204" pitchFamily="34" charset="0"/>
                <a:cs typeface="Arial" panose="020B0604020202020204" pitchFamily="34" charset="0"/>
              </a:rPr>
              <a:t>and independent machines. The accuracy and range of </a:t>
            </a:r>
            <a:r>
              <a:rPr lang="en-US" sz="2400" dirty="0" err="1">
                <a:latin typeface="Arial" panose="020B0604020202020204" pitchFamily="34" charset="0"/>
                <a:cs typeface="Arial" panose="020B0604020202020204" pitchFamily="34" charset="0"/>
              </a:rPr>
              <a:t>specialised</a:t>
            </a:r>
            <a:r>
              <a:rPr lang="en-US" sz="2400" dirty="0">
                <a:latin typeface="Arial" panose="020B0604020202020204" pitchFamily="34" charset="0"/>
                <a:cs typeface="Arial" panose="020B0604020202020204" pitchFamily="34" charset="0"/>
              </a:rPr>
              <a:t> sensors</a:t>
            </a:r>
          </a:p>
          <a:p>
            <a:pPr>
              <a:lnSpc>
                <a:spcPct val="150000"/>
              </a:lnSpc>
            </a:pPr>
            <a:r>
              <a:rPr lang="en-US" sz="2400" dirty="0">
                <a:latin typeface="Arial" panose="020B0604020202020204" pitchFamily="34" charset="0"/>
                <a:cs typeface="Arial" panose="020B0604020202020204" pitchFamily="34" charset="0"/>
              </a:rPr>
              <a:t>far outpace human ability, allowing reliable measurements that would be</a:t>
            </a:r>
          </a:p>
          <a:p>
            <a:pPr>
              <a:lnSpc>
                <a:spcPct val="150000"/>
              </a:lnSpc>
            </a:pPr>
            <a:r>
              <a:rPr lang="en-US" sz="2400" dirty="0">
                <a:latin typeface="Arial" panose="020B0604020202020204" pitchFamily="34" charset="0"/>
                <a:cs typeface="Arial" panose="020B0604020202020204" pitchFamily="34" charset="0"/>
              </a:rPr>
              <a:t>otherwise impossible.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09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DISPLAYS</a:t>
            </a:r>
          </a:p>
          <a:p>
            <a:pPr>
              <a:lnSpc>
                <a:spcPct val="150000"/>
              </a:lnSpc>
            </a:pPr>
            <a:r>
              <a:rPr lang="en-US" sz="2400" dirty="0">
                <a:latin typeface="Arial" panose="020B0604020202020204" pitchFamily="34" charset="0"/>
                <a:cs typeface="Arial" panose="020B0604020202020204" pitchFamily="34" charset="0"/>
              </a:rPr>
              <a:t>It is important to know what an autonomous system is doing while it is</a:t>
            </a:r>
          </a:p>
          <a:p>
            <a:pPr>
              <a:lnSpc>
                <a:spcPct val="150000"/>
              </a:lnSpc>
            </a:pPr>
            <a:r>
              <a:rPr lang="en-US" sz="2400" dirty="0">
                <a:latin typeface="Arial" panose="020B0604020202020204" pitchFamily="34" charset="0"/>
                <a:cs typeface="Arial" panose="020B0604020202020204" pitchFamily="34" charset="0"/>
              </a:rPr>
              <a:t>operating, and displays are a great way to get visual feedback. There are</a:t>
            </a:r>
          </a:p>
          <a:p>
            <a:pPr>
              <a:lnSpc>
                <a:spcPct val="150000"/>
              </a:lnSpc>
            </a:pPr>
            <a:r>
              <a:rPr lang="en-US" sz="2400" dirty="0">
                <a:latin typeface="Arial" panose="020B0604020202020204" pitchFamily="34" charset="0"/>
                <a:cs typeface="Arial" panose="020B0604020202020204" pitchFamily="34" charset="0"/>
              </a:rPr>
              <a:t>many different types of information that a system can communicate, and a</a:t>
            </a:r>
          </a:p>
          <a:p>
            <a:pPr>
              <a:lnSpc>
                <a:spcPct val="150000"/>
              </a:lnSpc>
            </a:pPr>
            <a:r>
              <a:rPr lang="en-US" sz="2400" dirty="0">
                <a:latin typeface="Arial" panose="020B0604020202020204" pitchFamily="34" charset="0"/>
                <a:cs typeface="Arial" panose="020B0604020202020204" pitchFamily="34" charset="0"/>
              </a:rPr>
              <a:t>range of displays to match. A display component refers to a device or module that is responsible for presenting visual information or output to a user.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8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Components of a robot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61488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WIRELESS COMMUNICATION</a:t>
            </a:r>
          </a:p>
          <a:p>
            <a:pPr>
              <a:lnSpc>
                <a:spcPct val="150000"/>
              </a:lnSpc>
            </a:pPr>
            <a:r>
              <a:rPr lang="en-US" sz="2200" dirty="0">
                <a:latin typeface="Arial" panose="020B0604020202020204" pitchFamily="34" charset="0"/>
                <a:cs typeface="Arial" panose="020B0604020202020204" pitchFamily="34" charset="0"/>
              </a:rPr>
              <a:t>Wireless communication provides the ability for devices to communicate with other devices and networks without having to worry about issues like wiring, space limitations and obstacles. The value of being able to set up a device, connect it to battery and have it connect to nearby devices cannot be overstated. </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3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13837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200" dirty="0">
                <a:latin typeface="Arial" panose="020B0604020202020204" pitchFamily="34" charset="0"/>
                <a:cs typeface="Arial" panose="020B0604020202020204" pitchFamily="34" charset="0"/>
              </a:rPr>
              <a:t>Microcontrollers are embedded devices designed to execute specific tasks, and their widespread use in various applications has </a:t>
            </a:r>
            <a:r>
              <a:rPr lang="en-US" sz="2200" dirty="0" err="1">
                <a:latin typeface="Arial" panose="020B0604020202020204" pitchFamily="34" charset="0"/>
                <a:cs typeface="Arial" panose="020B0604020202020204" pitchFamily="34" charset="0"/>
              </a:rPr>
              <a:t>revolutionised</a:t>
            </a:r>
            <a:r>
              <a:rPr lang="en-US" sz="2200" dirty="0">
                <a:latin typeface="Arial" panose="020B0604020202020204" pitchFamily="34" charset="0"/>
                <a:cs typeface="Arial" panose="020B0604020202020204" pitchFamily="34" charset="0"/>
              </a:rPr>
              <a:t> the field of electronics. Understanding the basics of microcontroller programming is essential for harnessing their power and unleashing their potential. Whether you are a beginner or have prior experience in programming, you will get to know the essential concepts, from the structure of a microcontroller program to the manipulation of registers, memory, and I/O ports.</a:t>
            </a:r>
            <a:endParaRPr lang="en-ZA"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Programming</a:t>
            </a:r>
          </a:p>
        </p:txBody>
      </p:sp>
    </p:spTree>
    <p:extLst>
      <p:ext uri="{BB962C8B-B14F-4D97-AF65-F5344CB8AC3E}">
        <p14:creationId xmlns:p14="http://schemas.microsoft.com/office/powerpoint/2010/main" val="216975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400660" y="540943"/>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BASIC CONCEPTS OF MICROCONTROLLER PROGRAMMING</a:t>
            </a:r>
          </a:p>
          <a:p>
            <a:pPr>
              <a:lnSpc>
                <a:spcPct val="150000"/>
              </a:lnSpc>
            </a:pPr>
            <a:r>
              <a:rPr lang="en-US" sz="2400" dirty="0">
                <a:latin typeface="Arial" panose="020B0604020202020204" pitchFamily="34" charset="0"/>
                <a:cs typeface="Arial" panose="020B0604020202020204" pitchFamily="34" charset="0"/>
              </a:rPr>
              <a:t>Microcontrollers, like all processors and controllers, are quite ineffective</a:t>
            </a:r>
          </a:p>
          <a:p>
            <a:pPr>
              <a:lnSpc>
                <a:spcPct val="150000"/>
              </a:lnSpc>
            </a:pPr>
            <a:r>
              <a:rPr lang="en-US" sz="2400" dirty="0">
                <a:latin typeface="Arial" panose="020B0604020202020204" pitchFamily="34" charset="0"/>
                <a:cs typeface="Arial" panose="020B0604020202020204" pitchFamily="34" charset="0"/>
              </a:rPr>
              <a:t>if they are not instructed to perform tasks. The basic concept of using a</a:t>
            </a:r>
          </a:p>
          <a:p>
            <a:pPr>
              <a:lnSpc>
                <a:spcPct val="150000"/>
              </a:lnSpc>
            </a:pPr>
            <a:r>
              <a:rPr lang="en-US" sz="2400" dirty="0">
                <a:latin typeface="Arial" panose="020B0604020202020204" pitchFamily="34" charset="0"/>
                <a:cs typeface="Arial" panose="020B0604020202020204" pitchFamily="34" charset="0"/>
              </a:rPr>
              <a:t>microcontroller is to program the IO pins to control either inputs or outputs</a:t>
            </a:r>
          </a:p>
          <a:p>
            <a:pPr>
              <a:lnSpc>
                <a:spcPct val="150000"/>
              </a:lnSpc>
            </a:pPr>
            <a:r>
              <a:rPr lang="en-US" sz="2400" dirty="0">
                <a:latin typeface="Arial" panose="020B0604020202020204" pitchFamily="34" charset="0"/>
                <a:cs typeface="Arial" panose="020B0604020202020204" pitchFamily="34" charset="0"/>
              </a:rPr>
              <a:t>(or sometimes both) in the input-process-output cycle.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00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Robotics is a mixed discipline that combines elements of mechanical engineering, electronics, and computer science to design and build intelligent systems. </a:t>
            </a:r>
          </a:p>
          <a:p>
            <a:pPr>
              <a:lnSpc>
                <a:spcPct val="150000"/>
              </a:lnSpc>
            </a:pP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Robots and our lives</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2741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MICROCONTROLLER PROGRAMMING AND PROGRAMMING LANGUAGE INTERFACE INSTRUCTIONS</a:t>
            </a:r>
          </a:p>
          <a:p>
            <a:pPr>
              <a:lnSpc>
                <a:spcPct val="150000"/>
              </a:lnSpc>
            </a:pPr>
            <a:r>
              <a:rPr lang="en-US" sz="2300" dirty="0">
                <a:latin typeface="Arial" panose="020B0604020202020204" pitchFamily="34" charset="0"/>
                <a:cs typeface="Arial" panose="020B0604020202020204" pitchFamily="34" charset="0"/>
              </a:rPr>
              <a:t>Microcontrollers combine programming with physical and electrical components, which adds even more layers on top of that. The Arduino UNO is a versatile and affordable microcontroller perfectly suited to projects and prototypes. </a:t>
            </a:r>
            <a:endParaRPr lang="en-ZA"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15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Programming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MICROCONTROLLER PROGRAMMING, PRACTICAL PROJECTS AND PHYSICAL COMPUTING</a:t>
            </a:r>
          </a:p>
          <a:p>
            <a:pPr>
              <a:lnSpc>
                <a:spcPct val="150000"/>
              </a:lnSpc>
            </a:pPr>
            <a:r>
              <a:rPr lang="en-US" sz="2400" dirty="0">
                <a:latin typeface="Arial" panose="020B0604020202020204" pitchFamily="34" charset="0"/>
                <a:cs typeface="Arial" panose="020B0604020202020204" pitchFamily="34" charset="0"/>
              </a:rPr>
              <a:t>Automated systems have to exist in the real world, where faulty parts and environmental conditions add variables that cannot be predicted. The best way to learn how to program is to explore, experiment, and learn from your mistakes. The internet is an incredible resource, and there is no shortage of freely available learning materials at your disposal.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09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The best way to gain experience of building robots is not just by reading about them but rather by building, testing, debugging and programming your own robots.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a:t>
            </a:r>
            <a:r>
              <a:rPr lang="en-US" sz="3600" b="1" dirty="0">
                <a:latin typeface="Arial" panose="020B0604020202020204" pitchFamily="34" charset="0"/>
                <a:cs typeface="Arial" panose="020B0604020202020204" pitchFamily="34" charset="0"/>
              </a:rPr>
              <a:t>Practical robotics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86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Practical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PRACTICAL ROBOTICS PROJECTS GUIDE</a:t>
            </a:r>
          </a:p>
          <a:p>
            <a:pPr>
              <a:lnSpc>
                <a:spcPct val="150000"/>
              </a:lnSpc>
            </a:pPr>
            <a:r>
              <a:rPr lang="en-US" sz="2400" dirty="0">
                <a:latin typeface="Arial" panose="020B0604020202020204" pitchFamily="34" charset="0"/>
                <a:cs typeface="Arial" panose="020B0604020202020204" pitchFamily="34" charset="0"/>
              </a:rPr>
              <a:t>The internet is filled with excellent how-to guides, instruction videos and project showcases, so it is important to know the best way to translate those resources into a working prototype.</a:t>
            </a:r>
          </a:p>
        </p:txBody>
      </p:sp>
    </p:spTree>
    <p:extLst>
      <p:ext uri="{BB962C8B-B14F-4D97-AF65-F5344CB8AC3E}">
        <p14:creationId xmlns:p14="http://schemas.microsoft.com/office/powerpoint/2010/main" val="424486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Practical robotics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DESIGN AND DEVELOPMENT OF AN AUTOMATED</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ARTEFACT OR PROTOTYPE</a:t>
            </a:r>
          </a:p>
          <a:p>
            <a:pPr algn="l">
              <a:lnSpc>
                <a:spcPct val="150000"/>
              </a:lnSpc>
            </a:pPr>
            <a:r>
              <a:rPr lang="en-US" sz="2400" dirty="0">
                <a:latin typeface="Arial" panose="020B0604020202020204" pitchFamily="34" charset="0"/>
                <a:cs typeface="Arial" panose="020B0604020202020204" pitchFamily="34" charset="0"/>
              </a:rPr>
              <a:t>Analysis of the problem, design components, presenting decomposition of components, designing applicable circuit schematics, </a:t>
            </a:r>
            <a:r>
              <a:rPr lang="en-ZA" sz="2400" i="0" u="none" strike="noStrike" baseline="0" dirty="0">
                <a:latin typeface="Arial" panose="020B0604020202020204" pitchFamily="34" charset="0"/>
                <a:cs typeface="Arial" panose="020B0604020202020204" pitchFamily="34" charset="0"/>
              </a:rPr>
              <a:t>applicable software prototyping and design tools, composing code, developing and debugging source code, </a:t>
            </a:r>
            <a:r>
              <a:rPr lang="en-US" sz="2400" dirty="0">
                <a:latin typeface="Arial" panose="020B0604020202020204" pitchFamily="34" charset="0"/>
                <a:cs typeface="Arial" panose="020B0604020202020204" pitchFamily="34" charset="0"/>
              </a:rPr>
              <a:t>m</a:t>
            </a:r>
            <a:r>
              <a:rPr lang="en-US" sz="2400" i="0" u="none" strike="noStrike" baseline="0" dirty="0">
                <a:latin typeface="Arial" panose="020B0604020202020204" pitchFamily="34" charset="0"/>
                <a:cs typeface="Arial" panose="020B0604020202020204" pitchFamily="34" charset="0"/>
              </a:rPr>
              <a:t>oving the applicable code to the controller, device testing, finishing the design and artefact and creating a user manual are important to understand when designing and developing an artefact. </a:t>
            </a:r>
            <a:endParaRPr lang="en-Z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15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ROBOTICS AS A MIXED DISCIPLINE</a:t>
            </a:r>
          </a:p>
          <a:p>
            <a:pPr>
              <a:lnSpc>
                <a:spcPct val="150000"/>
              </a:lnSpc>
            </a:pPr>
            <a:r>
              <a:rPr lang="en-US" sz="2400" dirty="0">
                <a:latin typeface="Arial" panose="020B0604020202020204" pitchFamily="34" charset="0"/>
                <a:cs typeface="Arial" panose="020B0604020202020204" pitchFamily="34" charset="0"/>
              </a:rPr>
              <a:t>The fundamentals of robotics is that it’s a mixed discipline, covering topics such as mechatronics, embedded systems, signal processing, and autonomy. Robotics is referred to as an interdisciplinary field because it involves the integration of different scientific and engineering disciplines to design, develop, and operate robots. </a:t>
            </a:r>
          </a:p>
        </p:txBody>
      </p:sp>
    </p:spTree>
    <p:extLst>
      <p:ext uri="{BB962C8B-B14F-4D97-AF65-F5344CB8AC3E}">
        <p14:creationId xmlns:p14="http://schemas.microsoft.com/office/powerpoint/2010/main" val="423634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MOBILE ROBOTICS</a:t>
            </a:r>
          </a:p>
          <a:p>
            <a:pPr>
              <a:lnSpc>
                <a:spcPct val="150000"/>
              </a:lnSpc>
            </a:pPr>
            <a:r>
              <a:rPr lang="en-US" sz="2400" dirty="0">
                <a:latin typeface="Arial" panose="020B0604020202020204" pitchFamily="34" charset="0"/>
                <a:cs typeface="Arial" panose="020B0604020202020204" pitchFamily="34" charset="0"/>
              </a:rPr>
              <a:t>Mobile robotics is a subfield of robotics that focuses on the development of</a:t>
            </a:r>
          </a:p>
          <a:p>
            <a:pPr>
              <a:lnSpc>
                <a:spcPct val="150000"/>
              </a:lnSpc>
            </a:pPr>
            <a:r>
              <a:rPr lang="en-US" sz="2400" dirty="0">
                <a:latin typeface="Arial" panose="020B0604020202020204" pitchFamily="34" charset="0"/>
                <a:cs typeface="Arial" panose="020B0604020202020204" pitchFamily="34" charset="0"/>
              </a:rPr>
              <a:t>robots that are capable of moving around in their environment. This includes</a:t>
            </a:r>
          </a:p>
          <a:p>
            <a:pPr>
              <a:lnSpc>
                <a:spcPct val="150000"/>
              </a:lnSpc>
            </a:pPr>
            <a:r>
              <a:rPr lang="en-US" sz="2400" dirty="0">
                <a:latin typeface="Arial" panose="020B0604020202020204" pitchFamily="34" charset="0"/>
                <a:cs typeface="Arial" panose="020B0604020202020204" pitchFamily="34" charset="0"/>
              </a:rPr>
              <a:t>robots that move on wheels, legs, or even fly. Mobile robots can be used in a</a:t>
            </a:r>
          </a:p>
          <a:p>
            <a:pPr>
              <a:lnSpc>
                <a:spcPct val="150000"/>
              </a:lnSpc>
            </a:pPr>
            <a:r>
              <a:rPr lang="en-US" sz="2400" dirty="0">
                <a:latin typeface="Arial" panose="020B0604020202020204" pitchFamily="34" charset="0"/>
                <a:cs typeface="Arial" panose="020B0604020202020204" pitchFamily="34" charset="0"/>
              </a:rPr>
              <a:t>wide range of applications, from exploring remote locations to assisting with</a:t>
            </a:r>
          </a:p>
          <a:p>
            <a:pPr>
              <a:lnSpc>
                <a:spcPct val="150000"/>
              </a:lnSpc>
            </a:pPr>
            <a:r>
              <a:rPr lang="en-US" sz="2400" dirty="0">
                <a:latin typeface="Arial" panose="020B0604020202020204" pitchFamily="34" charset="0"/>
                <a:cs typeface="Arial" panose="020B0604020202020204" pitchFamily="34" charset="0"/>
              </a:rPr>
              <a:t>tasks in industrial or healthcare settings.</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93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Robots and our lives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ROBOTICS AND THE INTERNET OF THINGS</a:t>
            </a:r>
          </a:p>
          <a:p>
            <a:pPr>
              <a:lnSpc>
                <a:spcPct val="150000"/>
              </a:lnSpc>
            </a:pPr>
            <a:r>
              <a:rPr lang="en-US" sz="2400" dirty="0">
                <a:latin typeface="Arial" panose="020B0604020202020204" pitchFamily="34" charset="0"/>
                <a:cs typeface="Arial" panose="020B0604020202020204" pitchFamily="34" charset="0"/>
              </a:rPr>
              <a:t>The Internet of Things (IoT) has been around since 1999, but in recent years</a:t>
            </a:r>
          </a:p>
          <a:p>
            <a:pPr>
              <a:lnSpc>
                <a:spcPct val="150000"/>
              </a:lnSpc>
            </a:pPr>
            <a:r>
              <a:rPr lang="en-US" sz="2400" dirty="0">
                <a:latin typeface="Arial" panose="020B0604020202020204" pitchFamily="34" charset="0"/>
                <a:cs typeface="Arial" panose="020B0604020202020204" pitchFamily="34" charset="0"/>
              </a:rPr>
              <a:t>has grown tremendously. Originally thought of as a way to help upload and</a:t>
            </a:r>
          </a:p>
          <a:p>
            <a:pPr>
              <a:lnSpc>
                <a:spcPct val="150000"/>
              </a:lnSpc>
            </a:pPr>
            <a:r>
              <a:rPr lang="en-US" sz="2400" dirty="0">
                <a:latin typeface="Arial" panose="020B0604020202020204" pitchFamily="34" charset="0"/>
                <a:cs typeface="Arial" panose="020B0604020202020204" pitchFamily="34" charset="0"/>
              </a:rPr>
              <a:t>track data without needing human input, the IoT has become a key element of smart spaces and connected devices. IoT is a network of physical devices equipped with sensors that collect and exchange data over the internet.</a:t>
            </a:r>
          </a:p>
        </p:txBody>
      </p:sp>
    </p:spTree>
    <p:extLst>
      <p:ext uri="{BB962C8B-B14F-4D97-AF65-F5344CB8AC3E}">
        <p14:creationId xmlns:p14="http://schemas.microsoft.com/office/powerpoint/2010/main" val="100688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3D printing provides a way to turn digital designs quickly and accurately into</a:t>
            </a:r>
          </a:p>
          <a:p>
            <a:pPr>
              <a:lnSpc>
                <a:spcPct val="150000"/>
              </a:lnSpc>
            </a:pPr>
            <a:r>
              <a:rPr lang="en-US" sz="2400" dirty="0">
                <a:latin typeface="Arial" panose="020B0604020202020204" pitchFamily="34" charset="0"/>
                <a:cs typeface="Arial" panose="020B0604020202020204" pitchFamily="34" charset="0"/>
              </a:rPr>
              <a:t>physical objects, in a wide range of materials and sizes. However, it is not</a:t>
            </a:r>
          </a:p>
          <a:p>
            <a:pPr>
              <a:lnSpc>
                <a:spcPct val="150000"/>
              </a:lnSpc>
            </a:pPr>
            <a:r>
              <a:rPr lang="en-US" sz="2400" dirty="0">
                <a:latin typeface="Arial" panose="020B0604020202020204" pitchFamily="34" charset="0"/>
                <a:cs typeface="Arial" panose="020B0604020202020204" pitchFamily="34" charset="0"/>
              </a:rPr>
              <a:t>without its own set of difficulties and drawbacks that need to be overcome.</a:t>
            </a:r>
          </a:p>
          <a:p>
            <a:pPr>
              <a:lnSpc>
                <a:spcPct val="150000"/>
              </a:lnSpc>
            </a:pPr>
            <a:r>
              <a:rPr lang="en-US" sz="2400" dirty="0">
                <a:latin typeface="Arial" panose="020B0604020202020204" pitchFamily="34" charset="0"/>
                <a:cs typeface="Arial" panose="020B0604020202020204" pitchFamily="34" charset="0"/>
              </a:rPr>
              <a:t>You need to understand the practicality of producing your own 3D printed parts and artefacts.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15553"/>
          </a:xfrm>
          <a:prstGeom prst="rect">
            <a:avLst/>
          </a:prstGeom>
          <a:noFill/>
        </p:spPr>
        <p:txBody>
          <a:bodyPr wrap="square" rtlCol="0">
            <a:spAutoFit/>
          </a:bodyPr>
          <a:lstStyle/>
          <a:p>
            <a:pPr algn="r"/>
            <a:r>
              <a:rPr lang="en-GB" sz="3400" b="1" dirty="0">
                <a:latin typeface="Arial" panose="020B0604020202020204" pitchFamily="34" charset="0"/>
                <a:cs typeface="Arial" panose="020B0604020202020204" pitchFamily="34" charset="0"/>
              </a:rPr>
              <a:t>Module 2: 3D printing</a:t>
            </a:r>
          </a:p>
        </p:txBody>
      </p:sp>
    </p:spTree>
    <p:extLst>
      <p:ext uri="{BB962C8B-B14F-4D97-AF65-F5344CB8AC3E}">
        <p14:creationId xmlns:p14="http://schemas.microsoft.com/office/powerpoint/2010/main" val="41476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3D PRINTING</a:t>
            </a:r>
          </a:p>
          <a:p>
            <a:pPr>
              <a:lnSpc>
                <a:spcPct val="150000"/>
              </a:lnSpc>
            </a:pPr>
            <a:r>
              <a:rPr lang="en-US" sz="2400" dirty="0">
                <a:latin typeface="Arial" panose="020B0604020202020204" pitchFamily="34" charset="0"/>
                <a:cs typeface="Arial" panose="020B0604020202020204" pitchFamily="34" charset="0"/>
              </a:rPr>
              <a:t>3D printing, also known as additive manufacturing, is a process of creating physical objects, also known as artefacts. The basic concept behind 3D printing is to build up material one layer at a time to slowly create a physical artefact from a digital model. The process of 3D printing an artefact typically begins with the creation of a digital 3D model using CAD (computer assisted design) software. </a:t>
            </a:r>
          </a:p>
        </p:txBody>
      </p:sp>
    </p:spTree>
    <p:extLst>
      <p:ext uri="{BB962C8B-B14F-4D97-AF65-F5344CB8AC3E}">
        <p14:creationId xmlns:p14="http://schemas.microsoft.com/office/powerpoint/2010/main" val="164485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0433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3D PRINTING PROCESS AND CHALLENGES</a:t>
            </a:r>
          </a:p>
          <a:p>
            <a:pPr>
              <a:lnSpc>
                <a:spcPct val="150000"/>
              </a:lnSpc>
            </a:pPr>
            <a:r>
              <a:rPr lang="en-US" sz="2300" dirty="0">
                <a:latin typeface="Arial" panose="020B0604020202020204" pitchFamily="34" charset="0"/>
                <a:cs typeface="Arial" panose="020B0604020202020204" pitchFamily="34" charset="0"/>
              </a:rPr>
              <a:t>As new methods and materials are developed it is easy to start seeing 3D printing as a one-stop-shop for making anything you can imagine, but that is not yet the case. Some challenges are that 3D printing is expensive, and the materials are weak compared to wood, glass, metals and other plastics.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1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3D printing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494931"/>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PRINT A 3D OBJECT/ARTEFACT</a:t>
            </a:r>
            <a:br>
              <a:rPr lang="en-US" sz="2400" b="1" dirty="0">
                <a:solidFill>
                  <a:schemeClr val="accent2"/>
                </a:solidFill>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3D printing is a deeply complex skill, with many variables that need to be accounted for to produce a satisfactory print. There are so many settings to adjust, pitfalls to avoid, and ways to </a:t>
            </a:r>
            <a:r>
              <a:rPr lang="en-US" sz="2100" dirty="0" err="1">
                <a:latin typeface="Arial" panose="020B0604020202020204" pitchFamily="34" charset="0"/>
                <a:cs typeface="Arial" panose="020B0604020202020204" pitchFamily="34" charset="0"/>
              </a:rPr>
              <a:t>optimise</a:t>
            </a:r>
            <a:r>
              <a:rPr lang="en-US" sz="2100" dirty="0">
                <a:latin typeface="Arial" panose="020B0604020202020204" pitchFamily="34" charset="0"/>
                <a:cs typeface="Arial" panose="020B0604020202020204" pitchFamily="34" charset="0"/>
              </a:rPr>
              <a:t> prints that a newcomer won’t even be aware of. It takes a long time before you will be able to “just print something” and the only way to get there is through practice. Prints will fail, printers will break down or malfunction, and it is important to view these moments as opportunities to learn and improve. </a:t>
            </a:r>
            <a:endParaRPr lang="en-ZA"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80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67745</TotalTime>
  <Words>1744</Words>
  <Application>Microsoft Office PowerPoint</Application>
  <PresentationFormat>Widescreen</PresentationFormat>
  <Paragraphs>119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410</cp:revision>
  <dcterms:created xsi:type="dcterms:W3CDTF">2018-09-18T08:47:31Z</dcterms:created>
  <dcterms:modified xsi:type="dcterms:W3CDTF">2023-10-23T11:42:54Z</dcterms:modified>
</cp:coreProperties>
</file>