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314" r:id="rId3"/>
    <p:sldId id="437" r:id="rId4"/>
    <p:sldId id="471" r:id="rId5"/>
    <p:sldId id="438" r:id="rId6"/>
    <p:sldId id="439" r:id="rId7"/>
    <p:sldId id="473" r:id="rId8"/>
    <p:sldId id="475" r:id="rId9"/>
    <p:sldId id="476" r:id="rId10"/>
    <p:sldId id="440" r:id="rId11"/>
    <p:sldId id="444" r:id="rId12"/>
    <p:sldId id="477" r:id="rId13"/>
    <p:sldId id="478" r:id="rId14"/>
    <p:sldId id="479" r:id="rId15"/>
    <p:sldId id="480" r:id="rId16"/>
    <p:sldId id="481" r:id="rId17"/>
    <p:sldId id="482" r:id="rId18"/>
    <p:sldId id="441" r:id="rId19"/>
    <p:sldId id="483" r:id="rId20"/>
    <p:sldId id="484" r:id="rId21"/>
    <p:sldId id="485" r:id="rId22"/>
    <p:sldId id="442" r:id="rId23"/>
    <p:sldId id="487" r:id="rId24"/>
    <p:sldId id="447" r:id="rId25"/>
    <p:sldId id="470" r:id="rId26"/>
    <p:sldId id="48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60"/>
    <p:restoredTop sz="94500"/>
  </p:normalViewPr>
  <p:slideViewPr>
    <p:cSldViewPr snapToGrid="0" snapToObjects="1">
      <p:cViewPr varScale="1">
        <p:scale>
          <a:sx n="79" d="100"/>
          <a:sy n="79" d="100"/>
        </p:scale>
        <p:origin x="331" y="67"/>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23/10/2023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23/10/2023</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23/10/2023</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10E631-21CE-6343-B0E6-9C72C5DAC70D}"/>
              </a:ext>
            </a:extLst>
          </p:cNvPr>
          <p:cNvSpPr txBox="1"/>
          <p:nvPr/>
        </p:nvSpPr>
        <p:spPr>
          <a:xfrm>
            <a:off x="0" y="5411450"/>
            <a:ext cx="12191999" cy="1446550"/>
          </a:xfrm>
          <a:prstGeom prst="rect">
            <a:avLst/>
          </a:prstGeom>
          <a:solidFill>
            <a:schemeClr val="accent2"/>
          </a:solidFill>
        </p:spPr>
        <p:txBody>
          <a:bodyPr wrap="square" rtlCol="0">
            <a:spAutoFit/>
          </a:bodyPr>
          <a:lstStyle/>
          <a:p>
            <a:pPr algn="r"/>
            <a:r>
              <a:rPr lang="en-GB" sz="4400" b="1" dirty="0">
                <a:solidFill>
                  <a:schemeClr val="bg1"/>
                </a:solidFill>
                <a:latin typeface="Brandon Grotesque Medium" panose="020B0603020203060202" pitchFamily="34" charset="77"/>
              </a:rPr>
              <a:t>Introduction to Electronic and </a:t>
            </a:r>
          </a:p>
          <a:p>
            <a:pPr algn="r"/>
            <a:r>
              <a:rPr lang="en-GB" sz="4400" b="1" dirty="0">
                <a:solidFill>
                  <a:schemeClr val="bg1"/>
                </a:solidFill>
                <a:latin typeface="Brandon Grotesque Medium" panose="020B0603020203060202" pitchFamily="34" charset="77"/>
              </a:rPr>
              <a:t>Digital Concepts for Robotics NCV3</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Electronic components and semiconductors are vital to the functioning of many devices commonly used today and to the development of robots and robotics.</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Electronic components and semiconductors</a:t>
            </a:r>
          </a:p>
        </p:txBody>
      </p:sp>
    </p:spTree>
    <p:extLst>
      <p:ext uri="{BB962C8B-B14F-4D97-AF65-F5344CB8AC3E}">
        <p14:creationId xmlns:p14="http://schemas.microsoft.com/office/powerpoint/2010/main" val="2976189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Electronic components and semiconductors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CALCULATING THE RESISTANCE OF A MATERIAL</a:t>
            </a:r>
          </a:p>
          <a:p>
            <a:pPr>
              <a:lnSpc>
                <a:spcPct val="150000"/>
              </a:lnSpc>
            </a:pPr>
            <a:r>
              <a:rPr lang="en-ZA" sz="2400" dirty="0">
                <a:latin typeface="Arial" panose="020B0604020202020204" pitchFamily="34" charset="0"/>
                <a:cs typeface="Arial" panose="020B0604020202020204" pitchFamily="34" charset="0"/>
              </a:rPr>
              <a:t>Anything that conducts electricity has a certain resistance. This resistivity, or specific resistance, refers to how much a certain conductor opposes the flow of current through the material. Some materials are better conductors than others.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541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Electronic components and semiconductors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CHARACTERISTICS AND OPERATION OF SEMICONDUCTOR DIODES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 diode has two terminals: the anode (positive) and the cathode (negative).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Diodes allow current to flow in only one direction – almost like a one-way street.</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Most diodes are made of a semiconductor material, usually silicon.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Diodes can consist of two electrodes placed inside a sealed vacuum tube.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Diodes are passive electronic devices, like resistors and capacitors.</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662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Electronic components and semiconductors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BIPOLAR JUNCTION TRANSISTORS</a:t>
            </a:r>
          </a:p>
          <a:p>
            <a:pPr>
              <a:lnSpc>
                <a:spcPct val="150000"/>
              </a:lnSpc>
            </a:pPr>
            <a:r>
              <a:rPr lang="en-US" sz="2400" dirty="0">
                <a:latin typeface="Arial" panose="020B0604020202020204" pitchFamily="34" charset="0"/>
                <a:cs typeface="Arial" panose="020B0604020202020204" pitchFamily="34" charset="0"/>
              </a:rPr>
              <a:t>Bipolar transistors are types of transistors that use both electrons and electron holes as charge carriers. </a:t>
            </a:r>
          </a:p>
        </p:txBody>
      </p:sp>
    </p:spTree>
    <p:extLst>
      <p:ext uri="{BB962C8B-B14F-4D97-AF65-F5344CB8AC3E}">
        <p14:creationId xmlns:p14="http://schemas.microsoft.com/office/powerpoint/2010/main" val="1223234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Electronic components and semiconductors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CHARACTERISTICS AND APPLICATION OF </a:t>
            </a:r>
            <a:br>
              <a:rPr lang="en-US" sz="2400" b="1" dirty="0">
                <a:solidFill>
                  <a:schemeClr val="accent2"/>
                </a:solidFill>
                <a:latin typeface="Arial" panose="020B0604020202020204" pitchFamily="34" charset="0"/>
                <a:cs typeface="Arial" panose="020B0604020202020204" pitchFamily="34" charset="0"/>
              </a:rPr>
            </a:br>
            <a:r>
              <a:rPr lang="en-US" sz="2400" b="1" dirty="0">
                <a:solidFill>
                  <a:schemeClr val="accent2"/>
                </a:solidFill>
                <a:latin typeface="Arial" panose="020B0604020202020204" pitchFamily="34" charset="0"/>
                <a:cs typeface="Arial" panose="020B0604020202020204" pitchFamily="34" charset="0"/>
              </a:rPr>
              <a:t>OPERATIONAL AMPLIFIERS (OP-AMPS)</a:t>
            </a:r>
          </a:p>
          <a:p>
            <a:pPr>
              <a:lnSpc>
                <a:spcPct val="150000"/>
              </a:lnSpc>
            </a:pPr>
            <a:r>
              <a:rPr lang="en-US" sz="2400" dirty="0">
                <a:latin typeface="Arial" panose="020B0604020202020204" pitchFamily="34" charset="0"/>
                <a:cs typeface="Arial" panose="020B0604020202020204" pitchFamily="34" charset="0"/>
              </a:rPr>
              <a:t>Operational amplifiers (op-amps) are widely used in electronic circuits. </a:t>
            </a:r>
            <a:r>
              <a:rPr lang="en-ZA" sz="2400" dirty="0">
                <a:latin typeface="Arial" panose="020B0604020202020204" pitchFamily="34" charset="0"/>
                <a:cs typeface="Arial" panose="020B0604020202020204" pitchFamily="34" charset="0"/>
              </a:rPr>
              <a:t>An op-amp is a three- terminal device that can amplify weak electrical signals.</a:t>
            </a:r>
          </a:p>
        </p:txBody>
      </p:sp>
    </p:spTree>
    <p:extLst>
      <p:ext uri="{BB962C8B-B14F-4D97-AF65-F5344CB8AC3E}">
        <p14:creationId xmlns:p14="http://schemas.microsoft.com/office/powerpoint/2010/main" val="2603480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Electronic components and semiconductors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CAPACITORS IN SERIES, PARALLEL AND SERIES-PARALLEL</a:t>
            </a:r>
          </a:p>
          <a:p>
            <a:pPr>
              <a:lnSpc>
                <a:spcPct val="150000"/>
              </a:lnSpc>
            </a:pPr>
            <a:r>
              <a:rPr lang="en-US" sz="2400" dirty="0">
                <a:latin typeface="Arial" panose="020B0604020202020204" pitchFamily="34" charset="0"/>
                <a:cs typeface="Arial" panose="020B0604020202020204" pitchFamily="34" charset="0"/>
              </a:rPr>
              <a:t>Capacitors store electrical energy for short periods. They are passive components; this means they rely on current flowing through the circuit. </a:t>
            </a:r>
          </a:p>
          <a:p>
            <a:pPr>
              <a:lnSpc>
                <a:spcPct val="150000"/>
              </a:lnSpc>
            </a:pPr>
            <a:r>
              <a:rPr lang="en-US" sz="2400" dirty="0">
                <a:latin typeface="Arial" panose="020B0604020202020204" pitchFamily="34" charset="0"/>
                <a:cs typeface="Arial" panose="020B0604020202020204" pitchFamily="34" charset="0"/>
              </a:rPr>
              <a:t>The capacitance of a capacitor is determined by the size of the plates as well as the distance between them. If capacitors are connected in series, the gap between the plates widens. If capacitors are connected in parallel, the plate area increases and the gap between the plates stays the same. </a:t>
            </a:r>
          </a:p>
        </p:txBody>
      </p:sp>
    </p:spTree>
    <p:extLst>
      <p:ext uri="{BB962C8B-B14F-4D97-AF65-F5344CB8AC3E}">
        <p14:creationId xmlns:p14="http://schemas.microsoft.com/office/powerpoint/2010/main" val="1816725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Electronic components and semiconductors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INDUCTORS IN SERIES, PARALLEL AND SERIES-PARALLEL</a:t>
            </a:r>
          </a:p>
          <a:p>
            <a:pPr>
              <a:lnSpc>
                <a:spcPct val="150000"/>
              </a:lnSpc>
            </a:pPr>
            <a:r>
              <a:rPr lang="en-US" sz="2400" dirty="0">
                <a:latin typeface="Arial" panose="020B0604020202020204" pitchFamily="34" charset="0"/>
                <a:cs typeface="Arial" panose="020B0604020202020204" pitchFamily="34" charset="0"/>
              </a:rPr>
              <a:t>Inductance is the tendency of an electrical conductor to oppose a change in the electric current flowing through it.</a:t>
            </a:r>
          </a:p>
          <a:p>
            <a:pPr>
              <a:lnSpc>
                <a:spcPct val="150000"/>
              </a:lnSpc>
            </a:pPr>
            <a:r>
              <a:rPr lang="en-US" sz="2400" dirty="0">
                <a:latin typeface="Arial" panose="020B0604020202020204" pitchFamily="34" charset="0"/>
                <a:cs typeface="Arial" panose="020B0604020202020204" pitchFamily="34" charset="0"/>
              </a:rPr>
              <a:t>Inductors that are connected in series allow one path for current to flow, and the resistance of the wires used is like that of resistors connected in series. </a:t>
            </a:r>
          </a:p>
          <a:p>
            <a:pPr>
              <a:lnSpc>
                <a:spcPct val="150000"/>
              </a:lnSpc>
            </a:pPr>
            <a:r>
              <a:rPr lang="en-US" sz="2400" dirty="0">
                <a:latin typeface="Arial" panose="020B0604020202020204" pitchFamily="34" charset="0"/>
                <a:cs typeface="Arial" panose="020B0604020202020204" pitchFamily="34" charset="0"/>
              </a:rPr>
              <a:t>Inductors connected in parallel allow multiple paths for current to flow, and the resistance of the wires used is like that of resistors connected in parallel. </a:t>
            </a:r>
          </a:p>
        </p:txBody>
      </p:sp>
    </p:spTree>
    <p:extLst>
      <p:ext uri="{BB962C8B-B14F-4D97-AF65-F5344CB8AC3E}">
        <p14:creationId xmlns:p14="http://schemas.microsoft.com/office/powerpoint/2010/main" val="4176779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Electronic components and semiconductors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HOW CONTROLLERS SENSE AND REACT TO PHYSICAL CONDITIONS</a:t>
            </a:r>
          </a:p>
          <a:p>
            <a:pPr>
              <a:lnSpc>
                <a:spcPct val="150000"/>
              </a:lnSpc>
            </a:pPr>
            <a:r>
              <a:rPr lang="en-US" sz="2400" dirty="0">
                <a:latin typeface="Arial" panose="020B0604020202020204" pitchFamily="34" charset="0"/>
                <a:cs typeface="Arial" panose="020B0604020202020204" pitchFamily="34" charset="0"/>
              </a:rPr>
              <a:t>Electronic controllers operate using electrical signals and digital algorithms. They perform receptive, comparative and corrective functions using technology to ensure that all components are optimally controlled. This can result in efficient processes and reduced energy consumption. </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1753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204720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INTRODUCTION</a:t>
            </a:r>
            <a:endParaRPr lang="en-ZA"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To work in the field of electricity and electronics, you must be familiar with the different electrical components, their symbols and their applications. From time to time, you might also be required to build circuits on a breadboard, Veroboard or printed circuit boards (PCB). </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a:t>
            </a:r>
            <a:r>
              <a:rPr lang="en-US" sz="3600" b="1" dirty="0">
                <a:latin typeface="Arial" panose="020B0604020202020204" pitchFamily="34" charset="0"/>
                <a:cs typeface="Arial" panose="020B0604020202020204" pitchFamily="34" charset="0"/>
              </a:rPr>
              <a:t>Electrical components, symbols, circuit drawings, prototyping and design</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883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3547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a:t>
            </a:r>
            <a:r>
              <a:rPr lang="en-US" sz="2400" b="1" dirty="0">
                <a:latin typeface="Arial" panose="020B0604020202020204" pitchFamily="34" charset="0"/>
                <a:cs typeface="Arial" panose="020B0604020202020204" pitchFamily="34" charset="0"/>
              </a:rPr>
              <a:t>Electrical components, symbols, circuit drawings,</a:t>
            </a:r>
          </a:p>
          <a:p>
            <a:pPr algn="r"/>
            <a:r>
              <a:rPr lang="en-US" sz="2400" b="1" dirty="0">
                <a:latin typeface="Arial" panose="020B0604020202020204" pitchFamily="34" charset="0"/>
                <a:cs typeface="Arial" panose="020B0604020202020204" pitchFamily="34" charset="0"/>
              </a:rPr>
              <a:t>prototyping and design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SYMBOLS OF ELECTRONIC COMPONENTS</a:t>
            </a:r>
          </a:p>
          <a:p>
            <a:pPr>
              <a:lnSpc>
                <a:spcPct val="150000"/>
              </a:lnSpc>
            </a:pPr>
            <a:r>
              <a:rPr lang="en-US" sz="2400" dirty="0">
                <a:latin typeface="Arial" panose="020B0604020202020204" pitchFamily="34" charset="0"/>
                <a:cs typeface="Arial" panose="020B0604020202020204" pitchFamily="34" charset="0"/>
              </a:rPr>
              <a:t>For easy identification, each component has its own unique symbol. </a:t>
            </a:r>
          </a:p>
          <a:p>
            <a:pPr>
              <a:lnSpc>
                <a:spcPct val="150000"/>
              </a:lnSpc>
            </a:pPr>
            <a:r>
              <a:rPr lang="en-US" sz="2400" dirty="0">
                <a:latin typeface="Arial" panose="020B0604020202020204" pitchFamily="34" charset="0"/>
                <a:cs typeface="Arial" panose="020B0604020202020204" pitchFamily="34" charset="0"/>
              </a:rPr>
              <a:t>Knowing these symbols will help you understand an electrical circuit.</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045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Electricity and magnetism are very closely related. They have a mutually</a:t>
            </a:r>
          </a:p>
          <a:p>
            <a:pPr>
              <a:lnSpc>
                <a:spcPct val="150000"/>
              </a:lnSpc>
            </a:pPr>
            <a:r>
              <a:rPr lang="en-US" sz="2400" dirty="0">
                <a:latin typeface="Arial" panose="020B0604020202020204" pitchFamily="34" charset="0"/>
                <a:cs typeface="Arial" panose="020B0604020202020204" pitchFamily="34" charset="0"/>
              </a:rPr>
              <a:t>interdependent relationship. Magnetism is a fascinating concept and one of</a:t>
            </a:r>
          </a:p>
          <a:p>
            <a:pPr>
              <a:lnSpc>
                <a:spcPct val="150000"/>
              </a:lnSpc>
            </a:pPr>
            <a:r>
              <a:rPr lang="en-US" sz="2400" dirty="0">
                <a:latin typeface="Arial" panose="020B0604020202020204" pitchFamily="34" charset="0"/>
                <a:cs typeface="Arial" panose="020B0604020202020204" pitchFamily="34" charset="0"/>
              </a:rPr>
              <a:t>the most important ones to understand, as it is the building block for several</a:t>
            </a:r>
          </a:p>
          <a:p>
            <a:pPr>
              <a:lnSpc>
                <a:spcPct val="150000"/>
              </a:lnSpc>
            </a:pPr>
            <a:r>
              <a:rPr lang="en-US" sz="2400" dirty="0">
                <a:latin typeface="Arial" panose="020B0604020202020204" pitchFamily="34" charset="0"/>
                <a:cs typeface="Arial" panose="020B0604020202020204" pitchFamily="34" charset="0"/>
              </a:rPr>
              <a:t>electrical components, such as transformers and motors. Magnets and magnetism are very much part of our lives – round magnets are found in speakers; magnetic resonance imaging (MRI); and magnetic strips have long been used to store data. </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a:t>
            </a:r>
            <a:r>
              <a:rPr lang="en-US" sz="3600" b="1" dirty="0">
                <a:latin typeface="Arial" panose="020B0604020202020204" pitchFamily="34" charset="0"/>
                <a:cs typeface="Arial" panose="020B0604020202020204" pitchFamily="34" charset="0"/>
              </a:rPr>
              <a:t>Magnetism, electromagnetic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circuits and related concepts</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24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3547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a:t>
            </a:r>
            <a:r>
              <a:rPr lang="en-US" sz="2400" b="1" dirty="0">
                <a:latin typeface="Arial" panose="020B0604020202020204" pitchFamily="34" charset="0"/>
                <a:cs typeface="Arial" panose="020B0604020202020204" pitchFamily="34" charset="0"/>
              </a:rPr>
              <a:t>Electrical components, symbols, circuit drawings,</a:t>
            </a:r>
          </a:p>
          <a:p>
            <a:pPr algn="r"/>
            <a:r>
              <a:rPr lang="en-US" sz="2400" b="1" dirty="0">
                <a:latin typeface="Arial" panose="020B0604020202020204" pitchFamily="34" charset="0"/>
                <a:cs typeface="Arial" panose="020B0604020202020204" pitchFamily="34" charset="0"/>
              </a:rPr>
              <a:t>prototyping and design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BREADBOARDS AND VEROBOARDS</a:t>
            </a:r>
          </a:p>
          <a:p>
            <a:pPr>
              <a:lnSpc>
                <a:spcPct val="150000"/>
              </a:lnSpc>
            </a:pPr>
            <a:r>
              <a:rPr lang="en-US" sz="2400" dirty="0">
                <a:latin typeface="Arial" panose="020B0604020202020204" pitchFamily="34" charset="0"/>
                <a:cs typeface="Arial" panose="020B0604020202020204" pitchFamily="34" charset="0"/>
              </a:rPr>
              <a:t>A breadboard is a thin, plastic board with tiny holes for building an experimental model of an electric circuit. </a:t>
            </a:r>
          </a:p>
          <a:p>
            <a:pPr>
              <a:lnSpc>
                <a:spcPct val="150000"/>
              </a:lnSpc>
            </a:pPr>
            <a:r>
              <a:rPr lang="en-US" sz="2400" dirty="0">
                <a:latin typeface="Arial" panose="020B0604020202020204" pitchFamily="34" charset="0"/>
                <a:cs typeface="Arial" panose="020B0604020202020204" pitchFamily="34" charset="0"/>
              </a:rPr>
              <a:t>A </a:t>
            </a:r>
            <a:r>
              <a:rPr lang="en-US" sz="2400" dirty="0" err="1">
                <a:latin typeface="Arial" panose="020B0604020202020204" pitchFamily="34" charset="0"/>
                <a:cs typeface="Arial" panose="020B0604020202020204" pitchFamily="34" charset="0"/>
              </a:rPr>
              <a:t>veroboard</a:t>
            </a:r>
            <a:r>
              <a:rPr lang="en-US" sz="2400" dirty="0">
                <a:latin typeface="Arial" panose="020B0604020202020204" pitchFamily="34" charset="0"/>
                <a:cs typeface="Arial" panose="020B0604020202020204" pitchFamily="34" charset="0"/>
              </a:rPr>
              <a:t> is a board used to build electronic circuits; some of the electrical connections are formed by strips of copper on the underside of the board.  </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1981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3547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a:t>
            </a:r>
            <a:r>
              <a:rPr lang="en-US" sz="2400" b="1" dirty="0">
                <a:latin typeface="Arial" panose="020B0604020202020204" pitchFamily="34" charset="0"/>
                <a:cs typeface="Arial" panose="020B0604020202020204" pitchFamily="34" charset="0"/>
              </a:rPr>
              <a:t>Electrical components, symbols, circuit drawings,</a:t>
            </a:r>
          </a:p>
          <a:p>
            <a:pPr algn="r"/>
            <a:r>
              <a:rPr lang="en-US" sz="2400" b="1" dirty="0">
                <a:latin typeface="Arial" panose="020B0604020202020204" pitchFamily="34" charset="0"/>
                <a:cs typeface="Arial" panose="020B0604020202020204" pitchFamily="34" charset="0"/>
              </a:rPr>
              <a:t>prototyping and design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COMPOSITION AND DESIGN OF ELECTRIC CIRCUITS</a:t>
            </a:r>
          </a:p>
          <a:p>
            <a:pPr>
              <a:lnSpc>
                <a:spcPct val="150000"/>
              </a:lnSpc>
            </a:pPr>
            <a:r>
              <a:rPr lang="en-US" sz="2400" dirty="0">
                <a:latin typeface="Arial" panose="020B0604020202020204" pitchFamily="34" charset="0"/>
                <a:cs typeface="Arial" panose="020B0604020202020204" pitchFamily="34" charset="0"/>
              </a:rPr>
              <a:t>A circuit can consist of any number of different components joined in various</a:t>
            </a:r>
          </a:p>
          <a:p>
            <a:pPr>
              <a:lnSpc>
                <a:spcPct val="150000"/>
              </a:lnSpc>
            </a:pPr>
            <a:r>
              <a:rPr lang="en-US" sz="2400" dirty="0">
                <a:latin typeface="Arial" panose="020B0604020202020204" pitchFamily="34" charset="0"/>
                <a:cs typeface="Arial" panose="020B0604020202020204" pitchFamily="34" charset="0"/>
              </a:rPr>
              <a:t>ways to form a conductive path through the circuit. </a:t>
            </a:r>
          </a:p>
        </p:txBody>
      </p:sp>
    </p:spTree>
    <p:extLst>
      <p:ext uri="{BB962C8B-B14F-4D97-AF65-F5344CB8AC3E}">
        <p14:creationId xmlns:p14="http://schemas.microsoft.com/office/powerpoint/2010/main" val="4270035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5254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100" dirty="0">
                <a:latin typeface="Arial" panose="020B0604020202020204" pitchFamily="34" charset="0"/>
                <a:cs typeface="Arial" panose="020B0604020202020204" pitchFamily="34" charset="0"/>
              </a:rPr>
              <a:t>Measuring instruments are used to test, calculate and measure the values of electrical quantities such as current, voltage, resistance and power. These devices must be handled with care if they are to have a long service life. </a:t>
            </a:r>
          </a:p>
          <a:p>
            <a:pPr>
              <a:lnSpc>
                <a:spcPct val="150000"/>
              </a:lnSpc>
            </a:pPr>
            <a:endParaRPr lang="en-ZA" sz="21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Electronic tools and equipment</a:t>
            </a:r>
          </a:p>
        </p:txBody>
      </p:sp>
    </p:spTree>
    <p:extLst>
      <p:ext uri="{BB962C8B-B14F-4D97-AF65-F5344CB8AC3E}">
        <p14:creationId xmlns:p14="http://schemas.microsoft.com/office/powerpoint/2010/main" val="2169756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a:t>
            </a:r>
            <a:r>
              <a:rPr lang="en-US" sz="2400" b="1" dirty="0">
                <a:latin typeface="Arial" panose="020B0604020202020204" pitchFamily="34" charset="0"/>
                <a:cs typeface="Arial" panose="020B0604020202020204" pitchFamily="34" charset="0"/>
              </a:rPr>
              <a:t>Electronic tools and equipment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67671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USING AND LOOKING AFTER ELECTRONIC MEASURING INSTRUMENTS</a:t>
            </a:r>
          </a:p>
          <a:p>
            <a:pPr>
              <a:lnSpc>
                <a:spcPct val="150000"/>
              </a:lnSpc>
            </a:pPr>
            <a:r>
              <a:rPr lang="en-US" sz="2200" dirty="0">
                <a:latin typeface="Arial" panose="020B0604020202020204" pitchFamily="34" charset="0"/>
                <a:cs typeface="Arial" panose="020B0604020202020204" pitchFamily="34" charset="0"/>
              </a:rPr>
              <a:t>Taking good care of the instruments you use is of the utmost importance for the following reasons:</a:t>
            </a:r>
          </a:p>
          <a:p>
            <a:pPr marL="342900" indent="-3429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It increases accuracy of readings;</a:t>
            </a:r>
          </a:p>
          <a:p>
            <a:pPr marL="342900" indent="-3429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It ensures longer service life; and</a:t>
            </a:r>
          </a:p>
          <a:p>
            <a:pPr marL="342900" indent="-3429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It is more economical in the long run.</a:t>
            </a:r>
          </a:p>
        </p:txBody>
      </p:sp>
    </p:spTree>
    <p:extLst>
      <p:ext uri="{BB962C8B-B14F-4D97-AF65-F5344CB8AC3E}">
        <p14:creationId xmlns:p14="http://schemas.microsoft.com/office/powerpoint/2010/main" val="1982659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6: </a:t>
            </a:r>
            <a:r>
              <a:rPr lang="en-US" sz="3600" b="1" dirty="0">
                <a:latin typeface="Arial" panose="020B0604020202020204" pitchFamily="34" charset="0"/>
                <a:cs typeface="Arial" panose="020B0604020202020204" pitchFamily="34" charset="0"/>
              </a:rPr>
              <a:t>Digital systems, PLCs and principles</a:t>
            </a:r>
            <a:endParaRPr lang="en-GB" sz="36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34647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1900" dirty="0">
                <a:latin typeface="Arial" panose="020B0604020202020204" pitchFamily="34" charset="0"/>
                <a:cs typeface="Arial" panose="020B0604020202020204" pitchFamily="34" charset="0"/>
              </a:rPr>
              <a:t>Basic digital and logic concepts are the building blocks of all digital equipment including computers, banking, communication systems and modern vehicles. Digital devices can be programmed to perform various functions and are used in various applications in industries such as the steel industry, automobile industry, chemical industry and the energy sector. </a:t>
            </a:r>
            <a:endParaRPr lang="en-ZA"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865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a:t>
            </a:r>
            <a:r>
              <a:rPr lang="en-US" sz="2400" b="1" dirty="0">
                <a:latin typeface="Arial" panose="020B0604020202020204" pitchFamily="34" charset="0"/>
                <a:cs typeface="Arial" panose="020B0604020202020204" pitchFamily="34" charset="0"/>
              </a:rPr>
              <a:t>Digital systems, PLCs and principles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USE OF LOGIC GATES</a:t>
            </a:r>
          </a:p>
          <a:p>
            <a:pPr>
              <a:lnSpc>
                <a:spcPct val="150000"/>
              </a:lnSpc>
            </a:pPr>
            <a:r>
              <a:rPr lang="en-ZA" sz="2400" dirty="0">
                <a:latin typeface="Arial" panose="020B0604020202020204" pitchFamily="34" charset="0"/>
                <a:cs typeface="Arial" panose="020B0604020202020204" pitchFamily="34" charset="0"/>
              </a:rPr>
              <a:t>A logic gate is a device that performs a Boolean logic operation on one or more binary inputs and then outputs a single binary output. The output of a gate is always determined by the type of gate as well as the inputs to the gate.</a:t>
            </a:r>
          </a:p>
        </p:txBody>
      </p:sp>
    </p:spTree>
    <p:extLst>
      <p:ext uri="{BB962C8B-B14F-4D97-AF65-F5344CB8AC3E}">
        <p14:creationId xmlns:p14="http://schemas.microsoft.com/office/powerpoint/2010/main" val="2312630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a:t>
            </a:r>
            <a:r>
              <a:rPr lang="en-US" sz="2400" b="1" dirty="0">
                <a:latin typeface="Arial" panose="020B0604020202020204" pitchFamily="34" charset="0"/>
                <a:cs typeface="Arial" panose="020B0604020202020204" pitchFamily="34" charset="0"/>
              </a:rPr>
              <a:t>Digital systems, PLCs and principles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10705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LOGIC DESIGN</a:t>
            </a:r>
          </a:p>
          <a:p>
            <a:pPr>
              <a:lnSpc>
                <a:spcPct val="150000"/>
              </a:lnSpc>
            </a:pPr>
            <a:r>
              <a:rPr lang="en-US" sz="2200" dirty="0">
                <a:latin typeface="Arial" panose="020B0604020202020204" pitchFamily="34" charset="0"/>
                <a:cs typeface="Arial" panose="020B0604020202020204" pitchFamily="34" charset="0"/>
              </a:rPr>
              <a:t>Digital logic is the underlying logic system that drives electronic circuit-board</a:t>
            </a:r>
          </a:p>
          <a:p>
            <a:pPr>
              <a:lnSpc>
                <a:spcPct val="150000"/>
              </a:lnSpc>
            </a:pPr>
            <a:r>
              <a:rPr lang="en-US" sz="2200" dirty="0">
                <a:latin typeface="Arial" panose="020B0604020202020204" pitchFamily="34" charset="0"/>
                <a:cs typeface="Arial" panose="020B0604020202020204" pitchFamily="34" charset="0"/>
              </a:rPr>
              <a:t>design. It is a system that uses simple numerical values to produce input and</a:t>
            </a:r>
          </a:p>
          <a:p>
            <a:pPr>
              <a:lnSpc>
                <a:spcPct val="150000"/>
              </a:lnSpc>
            </a:pPr>
            <a:r>
              <a:rPr lang="en-US" sz="2200" dirty="0">
                <a:latin typeface="Arial" panose="020B0604020202020204" pitchFamily="34" charset="0"/>
                <a:cs typeface="Arial" panose="020B0604020202020204" pitchFamily="34" charset="0"/>
              </a:rPr>
              <a:t>output operations. </a:t>
            </a:r>
          </a:p>
        </p:txBody>
      </p:sp>
    </p:spTree>
    <p:extLst>
      <p:ext uri="{BB962C8B-B14F-4D97-AF65-F5344CB8AC3E}">
        <p14:creationId xmlns:p14="http://schemas.microsoft.com/office/powerpoint/2010/main" val="1191707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a:t>
            </a:r>
            <a:r>
              <a:rPr lang="en-US" sz="2400" b="1" dirty="0">
                <a:latin typeface="Arial" panose="020B0604020202020204" pitchFamily="34" charset="0"/>
                <a:cs typeface="Arial" panose="020B0604020202020204" pitchFamily="34" charset="0"/>
              </a:rPr>
              <a:t>Magnetism, electromagnetic circuits and related concepts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MAGNETIC CIRCUITS</a:t>
            </a:r>
          </a:p>
          <a:p>
            <a:pPr>
              <a:lnSpc>
                <a:spcPct val="150000"/>
              </a:lnSpc>
            </a:pPr>
            <a:r>
              <a:rPr lang="en-US" sz="2400" dirty="0">
                <a:latin typeface="Arial" panose="020B0604020202020204" pitchFamily="34" charset="0"/>
                <a:cs typeface="Arial" panose="020B0604020202020204" pitchFamily="34" charset="0"/>
              </a:rPr>
              <a:t>Magnets can be used within a magnetic circuit. All magnets have two poles: a north pole and a south pole. The poles behave like magnetic charges.</a:t>
            </a: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341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a:t>
            </a:r>
            <a:r>
              <a:rPr lang="en-US" sz="2400" b="1" dirty="0">
                <a:latin typeface="Arial" panose="020B0604020202020204" pitchFamily="34" charset="0"/>
                <a:cs typeface="Arial" panose="020B0604020202020204" pitchFamily="34" charset="0"/>
              </a:rPr>
              <a:t>Magnetism, electromagnetic circuits and related concepts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ELECTROMAGNETISM AND ELECTROMAGNETIC INDUCTION</a:t>
            </a:r>
          </a:p>
          <a:p>
            <a:pPr>
              <a:lnSpc>
                <a:spcPct val="150000"/>
              </a:lnSpc>
            </a:pPr>
            <a:r>
              <a:rPr lang="en-US" sz="2400" dirty="0">
                <a:latin typeface="Arial" panose="020B0604020202020204" pitchFamily="34" charset="0"/>
                <a:cs typeface="Arial" panose="020B0604020202020204" pitchFamily="34" charset="0"/>
              </a:rPr>
              <a:t>It is important that you understand magnetism, the right- and left-hand rules, solenoids and electromagnets.</a:t>
            </a:r>
          </a:p>
          <a:p>
            <a:pPr>
              <a:lnSpc>
                <a:spcPct val="150000"/>
              </a:lnSpc>
            </a:pPr>
            <a:r>
              <a:rPr lang="en-US" sz="2400" dirty="0">
                <a:latin typeface="Arial" panose="020B0604020202020204" pitchFamily="34" charset="0"/>
                <a:cs typeface="Arial" panose="020B0604020202020204" pitchFamily="34" charset="0"/>
              </a:rPr>
              <a:t>There are three types of magnets: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Natural magnets;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Permanent magnets;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Manufactured and electromagnets (temporary magnets).</a:t>
            </a: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712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When dealing with the distribution of electrical energy, we split the system into three parts. The first part deals with electricity generation, the second with how the electrical energy is transmitted via high-voltage cables (called transmission lines), and the third part focuses on how the electrical energy is distributed to the electricity consumers. The consumers require electricity to run their machines and equipment, which could either be connected in series, parallel or a combination of the two.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138773"/>
          </a:xfrm>
          <a:prstGeom prst="rect">
            <a:avLst/>
          </a:prstGeom>
          <a:noFill/>
        </p:spPr>
        <p:txBody>
          <a:bodyPr wrap="square" rtlCol="0">
            <a:spAutoFit/>
          </a:bodyPr>
          <a:lstStyle/>
          <a:p>
            <a:pPr algn="r"/>
            <a:r>
              <a:rPr lang="en-GB" sz="3400" b="1" dirty="0">
                <a:latin typeface="Arial" panose="020B0604020202020204" pitchFamily="34" charset="0"/>
                <a:cs typeface="Arial" panose="020B0604020202020204" pitchFamily="34" charset="0"/>
              </a:rPr>
              <a:t>Module 2: </a:t>
            </a:r>
            <a:r>
              <a:rPr lang="en-US" sz="3400" b="1" dirty="0">
                <a:latin typeface="Arial" panose="020B0604020202020204" pitchFamily="34" charset="0"/>
                <a:cs typeface="Arial" panose="020B0604020202020204" pitchFamily="34" charset="0"/>
              </a:rPr>
              <a:t>Electrical supply systems, transformers, DC machines, series-parallel networked circuits</a:t>
            </a:r>
            <a:endParaRPr lang="en-GB" sz="3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6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t>
            </a:r>
            <a:r>
              <a:rPr lang="en-US" sz="2400" b="1" dirty="0">
                <a:latin typeface="Arial" panose="020B0604020202020204" pitchFamily="34" charset="0"/>
                <a:cs typeface="Arial" panose="020B0604020202020204" pitchFamily="34" charset="0"/>
              </a:rPr>
              <a:t>Electrical supply systems, transformers, DC machines,</a:t>
            </a:r>
          </a:p>
          <a:p>
            <a:pPr algn="r"/>
            <a:r>
              <a:rPr lang="en-US" sz="2400" b="1" dirty="0">
                <a:latin typeface="Arial" panose="020B0604020202020204" pitchFamily="34" charset="0"/>
                <a:cs typeface="Arial" panose="020B0604020202020204" pitchFamily="34" charset="0"/>
              </a:rPr>
              <a:t>series-parallel networked circuits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83901"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TRANSFORMERS</a:t>
            </a:r>
          </a:p>
          <a:p>
            <a:pPr>
              <a:lnSpc>
                <a:spcPct val="150000"/>
              </a:lnSpc>
            </a:pPr>
            <a:r>
              <a:rPr lang="en-US" sz="2400" dirty="0">
                <a:latin typeface="Arial" panose="020B0604020202020204" pitchFamily="34" charset="0"/>
                <a:cs typeface="Arial" panose="020B0604020202020204" pitchFamily="34" charset="0"/>
              </a:rPr>
              <a:t>Transformers are basic components used in electronics.  They work on the principle of electromagnetism and a process called </a:t>
            </a:r>
            <a:r>
              <a:rPr lang="en-US" sz="2400" i="1" dirty="0">
                <a:latin typeface="Arial" panose="020B0604020202020204" pitchFamily="34" charset="0"/>
                <a:cs typeface="Arial" panose="020B0604020202020204" pitchFamily="34" charset="0"/>
              </a:rPr>
              <a:t>mutual induction</a:t>
            </a:r>
            <a:r>
              <a:rPr lang="en-US" sz="2400" dirty="0">
                <a:latin typeface="Arial" panose="020B0604020202020204" pitchFamily="34" charset="0"/>
                <a:cs typeface="Arial" panose="020B0604020202020204" pitchFamily="34" charset="0"/>
              </a:rPr>
              <a:t>.  </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4856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t>
            </a:r>
            <a:r>
              <a:rPr lang="en-US" sz="2400" b="1" dirty="0">
                <a:latin typeface="Arial" panose="020B0604020202020204" pitchFamily="34" charset="0"/>
                <a:cs typeface="Arial" panose="020B0604020202020204" pitchFamily="34" charset="0"/>
              </a:rPr>
              <a:t>Electrical supply systems, transformers, DC machines,</a:t>
            </a:r>
          </a:p>
          <a:p>
            <a:pPr algn="r"/>
            <a:r>
              <a:rPr lang="en-US" sz="2400" b="1" dirty="0">
                <a:latin typeface="Arial" panose="020B0604020202020204" pitchFamily="34" charset="0"/>
                <a:cs typeface="Arial" panose="020B0604020202020204" pitchFamily="34" charset="0"/>
              </a:rPr>
              <a:t>series-parallel networked circuits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CALCULATIONS USING SERIES-PARALLEL NETWORK CIRCUITS</a:t>
            </a:r>
          </a:p>
          <a:p>
            <a:pPr>
              <a:lnSpc>
                <a:spcPct val="150000"/>
              </a:lnSpc>
            </a:pPr>
            <a:r>
              <a:rPr lang="en-US" sz="2400" dirty="0">
                <a:latin typeface="Arial" panose="020B0604020202020204" pitchFamily="34" charset="0"/>
                <a:cs typeface="Arial" panose="020B0604020202020204" pitchFamily="34" charset="0"/>
              </a:rPr>
              <a:t>When working with electronic circuits, you must understand the purpose of</a:t>
            </a:r>
          </a:p>
          <a:p>
            <a:pPr>
              <a:lnSpc>
                <a:spcPct val="150000"/>
              </a:lnSpc>
            </a:pPr>
            <a:r>
              <a:rPr lang="en-US" sz="2400" dirty="0">
                <a:latin typeface="Arial" panose="020B0604020202020204" pitchFamily="34" charset="0"/>
                <a:cs typeface="Arial" panose="020B0604020202020204" pitchFamily="34" charset="0"/>
              </a:rPr>
              <a:t>components, what effect they have in a circuit, and how you could use that</a:t>
            </a:r>
          </a:p>
          <a:p>
            <a:pPr>
              <a:lnSpc>
                <a:spcPct val="150000"/>
              </a:lnSpc>
            </a:pPr>
            <a:r>
              <a:rPr lang="en-US" sz="2400" dirty="0">
                <a:latin typeface="Arial" panose="020B0604020202020204" pitchFamily="34" charset="0"/>
                <a:cs typeface="Arial" panose="020B0604020202020204" pitchFamily="34" charset="0"/>
              </a:rPr>
              <a:t>knowledge to your advantage in circuit design.</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5888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t>
            </a:r>
            <a:r>
              <a:rPr lang="en-US" sz="2400" b="1" dirty="0">
                <a:latin typeface="Arial" panose="020B0604020202020204" pitchFamily="34" charset="0"/>
                <a:cs typeface="Arial" panose="020B0604020202020204" pitchFamily="34" charset="0"/>
              </a:rPr>
              <a:t>Electrical supply systems, transformers, DC machines,</a:t>
            </a:r>
          </a:p>
          <a:p>
            <a:pPr algn="r"/>
            <a:r>
              <a:rPr lang="en-US" sz="2400" b="1" dirty="0">
                <a:latin typeface="Arial" panose="020B0604020202020204" pitchFamily="34" charset="0"/>
                <a:cs typeface="Arial" panose="020B0604020202020204" pitchFamily="34" charset="0"/>
              </a:rPr>
              <a:t>series-parallel networked circuits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SOLAR CELLS</a:t>
            </a:r>
          </a:p>
          <a:p>
            <a:pPr>
              <a:lnSpc>
                <a:spcPct val="150000"/>
              </a:lnSpc>
            </a:pPr>
            <a:r>
              <a:rPr lang="en-US" sz="2400" dirty="0">
                <a:latin typeface="Arial" panose="020B0604020202020204" pitchFamily="34" charset="0"/>
                <a:cs typeface="Arial" panose="020B0604020202020204" pitchFamily="34" charset="0"/>
              </a:rPr>
              <a:t>Solar cells, or photovoltaic cells, convert light energy into electricity.</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6667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t>
            </a:r>
            <a:r>
              <a:rPr lang="en-US" sz="2400" b="1" dirty="0">
                <a:latin typeface="Arial" panose="020B0604020202020204" pitchFamily="34" charset="0"/>
                <a:cs typeface="Arial" panose="020B0604020202020204" pitchFamily="34" charset="0"/>
              </a:rPr>
              <a:t>Electrical supply systems, transformers, DC machines,</a:t>
            </a:r>
          </a:p>
          <a:p>
            <a:pPr algn="r"/>
            <a:r>
              <a:rPr lang="en-US" sz="2400" b="1" dirty="0">
                <a:latin typeface="Arial" panose="020B0604020202020204" pitchFamily="34" charset="0"/>
                <a:cs typeface="Arial" panose="020B0604020202020204" pitchFamily="34" charset="0"/>
              </a:rPr>
              <a:t>series-parallel networked circuits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DC MACHINES</a:t>
            </a:r>
          </a:p>
          <a:p>
            <a:pPr>
              <a:lnSpc>
                <a:spcPct val="150000"/>
              </a:lnSpc>
            </a:pPr>
            <a:r>
              <a:rPr lang="en-ZA" sz="2400" dirty="0">
                <a:latin typeface="Arial" panose="020B0604020202020204" pitchFamily="34" charset="0"/>
                <a:cs typeface="Arial" panose="020B0604020202020204" pitchFamily="34" charset="0"/>
              </a:rPr>
              <a:t>DC machines are powered through direct current, such as batteries, DC power supplies or an AC-to-DC power converter. DC machines can be connected as either a motor or as a generator. The functions of motors and generators differ in terms of energy conversion. An electric motor converts electrical energy into mechanical energy, while a generator converts mechanical energy into electrical energy. </a:t>
            </a:r>
            <a:br>
              <a:rPr lang="en-ZA" sz="2400" dirty="0">
                <a:latin typeface="Arial" panose="020B0604020202020204" pitchFamily="34" charset="0"/>
                <a:cs typeface="Arial" panose="020B0604020202020204" pitchFamily="34" charset="0"/>
              </a:rPr>
            </a:b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065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67723</TotalTime>
  <Words>1663</Words>
  <Application>Microsoft Office PowerPoint</Application>
  <PresentationFormat>Widescreen</PresentationFormat>
  <Paragraphs>134</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Gabrielle Jacobs</cp:lastModifiedBy>
  <cp:revision>452</cp:revision>
  <dcterms:created xsi:type="dcterms:W3CDTF">2018-09-18T08:47:31Z</dcterms:created>
  <dcterms:modified xsi:type="dcterms:W3CDTF">2023-10-23T11:42:15Z</dcterms:modified>
</cp:coreProperties>
</file>