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14" r:id="rId3"/>
    <p:sldId id="437" r:id="rId4"/>
    <p:sldId id="471" r:id="rId5"/>
    <p:sldId id="472" r:id="rId6"/>
    <p:sldId id="473" r:id="rId7"/>
    <p:sldId id="465" r:id="rId8"/>
    <p:sldId id="474" r:id="rId9"/>
    <p:sldId id="475" r:id="rId10"/>
    <p:sldId id="476" r:id="rId11"/>
    <p:sldId id="477" r:id="rId12"/>
    <p:sldId id="438" r:id="rId13"/>
    <p:sldId id="439" r:id="rId14"/>
    <p:sldId id="478" r:id="rId15"/>
    <p:sldId id="479" r:id="rId16"/>
    <p:sldId id="466" r:id="rId17"/>
    <p:sldId id="481" r:id="rId18"/>
    <p:sldId id="480" r:id="rId19"/>
    <p:sldId id="482" r:id="rId20"/>
    <p:sldId id="483" r:id="rId21"/>
    <p:sldId id="484" r:id="rId22"/>
    <p:sldId id="485" r:id="rId23"/>
    <p:sldId id="467" r:id="rId24"/>
    <p:sldId id="440" r:id="rId25"/>
    <p:sldId id="444" r:id="rId26"/>
    <p:sldId id="486" r:id="rId27"/>
    <p:sldId id="487" r:id="rId28"/>
    <p:sldId id="488" r:id="rId29"/>
    <p:sldId id="489" r:id="rId30"/>
    <p:sldId id="490" r:id="rId31"/>
    <p:sldId id="491" r:id="rId32"/>
    <p:sldId id="492" r:id="rId33"/>
    <p:sldId id="441" r:id="rId34"/>
    <p:sldId id="445" r:id="rId35"/>
    <p:sldId id="493" r:id="rId36"/>
    <p:sldId id="468" r:id="rId37"/>
    <p:sldId id="494" r:id="rId38"/>
    <p:sldId id="442" r:id="rId39"/>
    <p:sldId id="446" r:id="rId40"/>
    <p:sldId id="469" r:id="rId41"/>
    <p:sldId id="443" r:id="rId42"/>
    <p:sldId id="447" r:id="rId43"/>
    <p:sldId id="47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528"/>
    <p:restoredTop sz="94500"/>
  </p:normalViewPr>
  <p:slideViewPr>
    <p:cSldViewPr snapToGrid="0" snapToObjects="1">
      <p:cViewPr varScale="1">
        <p:scale>
          <a:sx n="74" d="100"/>
          <a:sy n="74" d="100"/>
        </p:scale>
        <p:origin x="72" y="1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Robotics Fundamentals</a:t>
            </a:r>
          </a:p>
          <a:p>
            <a:pPr algn="r"/>
            <a:r>
              <a:rPr lang="en-GB" sz="5400" b="1" dirty="0">
                <a:solidFill>
                  <a:schemeClr val="bg1"/>
                </a:solidFill>
                <a:latin typeface="Brandon Grotesque Medium" panose="020B0603020203060202" pitchFamily="34" charset="77"/>
              </a:rPr>
              <a:t>NCV2</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WHY ROBOTS WERE DEVELOPED IN TERMS OF PRECISION AND CONSISTENCY</a:t>
            </a:r>
          </a:p>
          <a:p>
            <a:pPr>
              <a:lnSpc>
                <a:spcPct val="150000"/>
              </a:lnSpc>
            </a:pPr>
            <a:r>
              <a:rPr lang="en-US" sz="2400" dirty="0">
                <a:latin typeface="Arial" panose="020B0604020202020204" pitchFamily="34" charset="0"/>
                <a:cs typeface="Arial" panose="020B0604020202020204" pitchFamily="34" charset="0"/>
              </a:rPr>
              <a:t>In robotics, precision is often referred to as </a:t>
            </a:r>
            <a:r>
              <a:rPr lang="en-US" sz="2400" b="1" dirty="0">
                <a:latin typeface="Arial" panose="020B0604020202020204" pitchFamily="34" charset="0"/>
                <a:cs typeface="Arial" panose="020B0604020202020204" pitchFamily="34" charset="0"/>
              </a:rPr>
              <a:t>repeatability</a:t>
            </a:r>
            <a:r>
              <a:rPr lang="en-US" sz="2400" dirty="0">
                <a:latin typeface="Arial" panose="020B0604020202020204" pitchFamily="34" charset="0"/>
                <a:cs typeface="Arial" panose="020B0604020202020204" pitchFamily="34" charset="0"/>
              </a:rPr>
              <a:t>. It is the ability of a robot to repeatedly bring its end effector to the same position, in the same orientation, without error. It is important that robots act consistently and are predictable so that they can be trusted to perform their tasks reliably.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30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USE OF ROBOTS IN TERMS OF THEIR PURPOSEFUL DESIGN</a:t>
            </a:r>
          </a:p>
          <a:p>
            <a:pPr>
              <a:lnSpc>
                <a:spcPct val="150000"/>
              </a:lnSpc>
            </a:pPr>
            <a:r>
              <a:rPr lang="en-US" sz="2400" dirty="0">
                <a:latin typeface="Arial" panose="020B0604020202020204" pitchFamily="34" charset="0"/>
                <a:cs typeface="Arial" panose="020B0604020202020204" pitchFamily="34" charset="0"/>
              </a:rPr>
              <a:t>Robots should be well designed and constructed with the right components. They should be stable and strong enough to execute their functions. They should have the accuracy and precision to do their tasks safely and reliably. This requires understanding of concepts such as stability, sturdiness and movement.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12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Three-dimensional (3D) printing is a process of making 3D solid objects from a computer-created design. Instead of printing two-dimensional (2D) (flat) images on paper, as inkjet and laser printers do, 3D printers create real, 3D objects. The process might appear complicated, but once you have acquired the basic knowledge and skills, you will find that using a 3D printer is quite simple and great fun.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15553"/>
          </a:xfrm>
          <a:prstGeom prst="rect">
            <a:avLst/>
          </a:prstGeom>
          <a:noFill/>
        </p:spPr>
        <p:txBody>
          <a:bodyPr wrap="square" rtlCol="0">
            <a:spAutoFit/>
          </a:bodyPr>
          <a:lstStyle/>
          <a:p>
            <a:pPr algn="r"/>
            <a:r>
              <a:rPr lang="en-GB" sz="3400" b="1" dirty="0">
                <a:latin typeface="Arial" panose="020B0604020202020204" pitchFamily="34" charset="0"/>
                <a:cs typeface="Arial" panose="020B0604020202020204" pitchFamily="34" charset="0"/>
              </a:rPr>
              <a:t>Module 2: 3D printing</a:t>
            </a:r>
          </a:p>
        </p:txBody>
      </p:sp>
    </p:spTree>
    <p:extLst>
      <p:ext uri="{BB962C8B-B14F-4D97-AF65-F5344CB8AC3E}">
        <p14:creationId xmlns:p14="http://schemas.microsoft.com/office/powerpoint/2010/main" val="41476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3D PRINTING CONCEPTS</a:t>
            </a:r>
          </a:p>
          <a:p>
            <a:pPr>
              <a:lnSpc>
                <a:spcPct val="150000"/>
              </a:lnSpc>
            </a:pPr>
            <a:r>
              <a:rPr lang="en-US" sz="2400" dirty="0">
                <a:latin typeface="Arial" panose="020B0604020202020204" pitchFamily="34" charset="0"/>
                <a:cs typeface="Arial" panose="020B0604020202020204" pitchFamily="34" charset="0"/>
              </a:rPr>
              <a:t>3D printing is a modern manufacturing method that allows objects to be</a:t>
            </a:r>
          </a:p>
          <a:p>
            <a:pPr>
              <a:lnSpc>
                <a:spcPct val="150000"/>
              </a:lnSpc>
            </a:pPr>
            <a:r>
              <a:rPr lang="en-US" sz="2400" dirty="0">
                <a:latin typeface="Arial" panose="020B0604020202020204" pitchFamily="34" charset="0"/>
                <a:cs typeface="Arial" panose="020B0604020202020204" pitchFamily="34" charset="0"/>
              </a:rPr>
              <a:t>created directly from a digital file, typically by depositing material layer upon</a:t>
            </a:r>
          </a:p>
          <a:p>
            <a:pPr>
              <a:lnSpc>
                <a:spcPct val="150000"/>
              </a:lnSpc>
            </a:pPr>
            <a:r>
              <a:rPr lang="en-US" sz="2400" dirty="0">
                <a:latin typeface="Arial" panose="020B0604020202020204" pitchFamily="34" charset="0"/>
                <a:cs typeface="Arial" panose="020B0604020202020204" pitchFamily="34" charset="0"/>
              </a:rPr>
              <a:t>layer.</a:t>
            </a:r>
          </a:p>
          <a:p>
            <a:pPr>
              <a:lnSpc>
                <a:spcPct val="150000"/>
              </a:lnSpc>
            </a:pPr>
            <a:r>
              <a:rPr lang="en-US" sz="2400" dirty="0">
                <a:latin typeface="Arial" panose="020B0604020202020204" pitchFamily="34" charset="0"/>
                <a:cs typeface="Arial" panose="020B0604020202020204" pitchFamily="34" charset="0"/>
              </a:rPr>
              <a:t>3D printing is sometimes referred to as </a:t>
            </a:r>
            <a:r>
              <a:rPr lang="en-US" sz="2400" i="1" dirty="0">
                <a:latin typeface="Arial" panose="020B0604020202020204" pitchFamily="34" charset="0"/>
                <a:cs typeface="Arial" panose="020B0604020202020204" pitchFamily="34" charset="0"/>
              </a:rPr>
              <a:t>additive manufacturing</a:t>
            </a:r>
            <a:r>
              <a:rPr lang="en-US" sz="2400" dirty="0">
                <a:latin typeface="Arial" panose="020B0604020202020204" pitchFamily="34" charset="0"/>
                <a:cs typeface="Arial" panose="020B0604020202020204" pitchFamily="34" charset="0"/>
              </a:rPr>
              <a:t>, which</a:t>
            </a:r>
          </a:p>
          <a:p>
            <a:pPr>
              <a:lnSpc>
                <a:spcPct val="150000"/>
              </a:lnSpc>
            </a:pPr>
            <a:r>
              <a:rPr lang="en-US" sz="2400" dirty="0">
                <a:latin typeface="Arial" panose="020B0604020202020204" pitchFamily="34" charset="0"/>
                <a:cs typeface="Arial" panose="020B0604020202020204" pitchFamily="34" charset="0"/>
              </a:rPr>
              <a:t>includes a wide range of technologies that can produce parts in different</a:t>
            </a:r>
          </a:p>
          <a:p>
            <a:pPr>
              <a:lnSpc>
                <a:spcPct val="150000"/>
              </a:lnSpc>
            </a:pPr>
            <a:r>
              <a:rPr lang="en-US" sz="2400" dirty="0">
                <a:latin typeface="Arial" panose="020B0604020202020204" pitchFamily="34" charset="0"/>
                <a:cs typeface="Arial" panose="020B0604020202020204" pitchFamily="34" charset="0"/>
              </a:rPr>
              <a:t>materials. 3D printing technology allows us to produce complex shapes using fewer resources than the traditional manufacturing approaches.</a:t>
            </a: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85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ADVANTAGES OF 3D PRINTING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Saves costs;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Produces less waste, which also makes it environmentally friendly;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Encourages greater design flexibility, as changes can be made easily;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Supports smaller manufacturing and design companies;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Increases precision;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Allows the production of parts in remote areas without access to regular deliveries.</a:t>
            </a:r>
          </a:p>
        </p:txBody>
      </p:sp>
    </p:spTree>
    <p:extLst>
      <p:ext uri="{BB962C8B-B14F-4D97-AF65-F5344CB8AC3E}">
        <p14:creationId xmlns:p14="http://schemas.microsoft.com/office/powerpoint/2010/main" val="309320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DISADVANTAGES OF 3D PRINTING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Only certain materials can be used.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There is no economy of scale, so larger-volume production runs are costly.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Parts are made layer by layer – items may therefore not be as strong as traditionally manufactured items.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There are limitations on the size of products.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Fake or counterfeit products can easily be made.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Post-processing can be difficult or hazardous, and often time consuming. </a:t>
            </a:r>
          </a:p>
        </p:txBody>
      </p:sp>
    </p:spTree>
    <p:extLst>
      <p:ext uri="{BB962C8B-B14F-4D97-AF65-F5344CB8AC3E}">
        <p14:creationId xmlns:p14="http://schemas.microsoft.com/office/powerpoint/2010/main" val="112084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435923"/>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CONCEPT OF ADDITIVE MANUFACTURING</a:t>
            </a:r>
          </a:p>
          <a:p>
            <a:pPr>
              <a:lnSpc>
                <a:spcPct val="150000"/>
              </a:lnSpc>
            </a:pPr>
            <a:r>
              <a:rPr lang="en-US" sz="2000" dirty="0">
                <a:latin typeface="Arial" panose="020B0604020202020204" pitchFamily="34" charset="0"/>
                <a:cs typeface="Arial" panose="020B0604020202020204" pitchFamily="34" charset="0"/>
              </a:rPr>
              <a:t>The most common understanding of additive manufacturing is that it is a computer-controlled process that creates 3D objects by laying down materials in a series of layers. Essentially, this is the same as the definition for 3D printing. </a:t>
            </a: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1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59253"/>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DIFFERENT APPLICATIONS FOR 3D PRINTING</a:t>
            </a:r>
          </a:p>
          <a:p>
            <a:pPr>
              <a:lnSpc>
                <a:spcPct val="150000"/>
              </a:lnSpc>
            </a:pPr>
            <a:r>
              <a:rPr lang="en-US" sz="2000" dirty="0">
                <a:latin typeface="Arial" panose="020B0604020202020204" pitchFamily="34" charset="0"/>
                <a:cs typeface="Arial" panose="020B0604020202020204" pitchFamily="34" charset="0"/>
              </a:rPr>
              <a:t>The most common applications of 3D printing technologies are:</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Prototyping and manufacturing;</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Education;</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Medicine; and</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Construction.</a:t>
            </a: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92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37916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3D PRINTING PROCESS AND CATEGORIES OF PRINTERS</a:t>
            </a:r>
          </a:p>
          <a:p>
            <a:pPr>
              <a:lnSpc>
                <a:spcPct val="150000"/>
              </a:lnSpc>
            </a:pPr>
            <a:r>
              <a:rPr lang="en-US" sz="2000" dirty="0">
                <a:latin typeface="Arial" panose="020B0604020202020204" pitchFamily="34" charset="0"/>
                <a:cs typeface="Arial" panose="020B0604020202020204" pitchFamily="34" charset="0"/>
              </a:rPr>
              <a:t>The specific methods and materials used are very much dependent on the printer type, the technology it uses and the object required, but the 3D printing process can always be divided into these three steps:</a:t>
            </a:r>
          </a:p>
          <a:p>
            <a:pPr>
              <a:lnSpc>
                <a:spcPct val="150000"/>
              </a:lnSpc>
            </a:pPr>
            <a:r>
              <a:rPr lang="en-US" sz="2000" dirty="0">
                <a:latin typeface="Arial" panose="020B0604020202020204" pitchFamily="34" charset="0"/>
                <a:cs typeface="Arial" panose="020B0604020202020204" pitchFamily="34" charset="0"/>
              </a:rPr>
              <a:t>1. </a:t>
            </a:r>
            <a:r>
              <a:rPr lang="en-US" sz="2000" b="1" dirty="0">
                <a:latin typeface="Arial" panose="020B0604020202020204" pitchFamily="34" charset="0"/>
                <a:cs typeface="Arial" panose="020B0604020202020204" pitchFamily="34" charset="0"/>
              </a:rPr>
              <a:t>Design</a:t>
            </a:r>
            <a:r>
              <a:rPr lang="en-US" sz="2000" dirty="0">
                <a:latin typeface="Arial" panose="020B0604020202020204" pitchFamily="34" charset="0"/>
                <a:cs typeface="Arial" panose="020B0604020202020204" pitchFamily="34" charset="0"/>
              </a:rPr>
              <a:t> – Create or download a digital model</a:t>
            </a:r>
          </a:p>
          <a:p>
            <a:pPr>
              <a:lnSpc>
                <a:spcPct val="150000"/>
              </a:lnSpc>
            </a:pPr>
            <a:r>
              <a:rPr lang="en-US" sz="2000" dirty="0">
                <a:latin typeface="Arial" panose="020B0604020202020204" pitchFamily="34" charset="0"/>
                <a:cs typeface="Arial" panose="020B0604020202020204" pitchFamily="34" charset="0"/>
              </a:rPr>
              <a:t>2. </a:t>
            </a:r>
            <a:r>
              <a:rPr lang="en-US" sz="2000" b="1" dirty="0">
                <a:latin typeface="Arial" panose="020B0604020202020204" pitchFamily="34" charset="0"/>
                <a:cs typeface="Arial" panose="020B0604020202020204" pitchFamily="34" charset="0"/>
              </a:rPr>
              <a:t>Slice</a:t>
            </a:r>
            <a:r>
              <a:rPr lang="en-US" sz="2000" dirty="0">
                <a:latin typeface="Arial" panose="020B0604020202020204" pitchFamily="34" charset="0"/>
                <a:cs typeface="Arial" panose="020B0604020202020204" pitchFamily="34" charset="0"/>
              </a:rPr>
              <a:t> – Use the digital model to create a file that tells the printer step by step how to create the model</a:t>
            </a:r>
          </a:p>
          <a:p>
            <a:pPr>
              <a:lnSpc>
                <a:spcPct val="150000"/>
              </a:lnSpc>
            </a:pPr>
            <a:r>
              <a:rPr lang="en-US" sz="2000" dirty="0">
                <a:latin typeface="Arial" panose="020B0604020202020204" pitchFamily="34" charset="0"/>
                <a:cs typeface="Arial" panose="020B0604020202020204" pitchFamily="34" charset="0"/>
              </a:rPr>
              <a:t>3. </a:t>
            </a:r>
            <a:r>
              <a:rPr lang="en-US" sz="2000" b="1" dirty="0">
                <a:latin typeface="Arial" panose="020B0604020202020204" pitchFamily="34" charset="0"/>
                <a:cs typeface="Arial" panose="020B0604020202020204" pitchFamily="34" charset="0"/>
              </a:rPr>
              <a:t>Print</a:t>
            </a:r>
            <a:r>
              <a:rPr lang="en-US" sz="2000" dirty="0">
                <a:latin typeface="Arial" panose="020B0604020202020204" pitchFamily="34" charset="0"/>
                <a:cs typeface="Arial" panose="020B0604020202020204" pitchFamily="34" charset="0"/>
              </a:rPr>
              <a:t> – Load the relevant materials and files and make sure the printer is correctly set up to create the physical, 3D object.</a:t>
            </a:r>
            <a:endParaRPr lang="en-ZA" sz="20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858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59253"/>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CONCEPTS AND OPERATIONS OF FDM</a:t>
            </a:r>
          </a:p>
          <a:p>
            <a:pPr>
              <a:lnSpc>
                <a:spcPct val="150000"/>
              </a:lnSpc>
            </a:pPr>
            <a:r>
              <a:rPr lang="en-US" sz="2000" dirty="0">
                <a:latin typeface="Arial" panose="020B0604020202020204" pitchFamily="34" charset="0"/>
                <a:cs typeface="Arial" panose="020B0604020202020204" pitchFamily="34" charset="0"/>
              </a:rPr>
              <a:t>Fused deposition modelling, also known as fused filament fabrication, is the most widely used 3D printing process at consumer level. FDM machines manufacture parts by feeding a spool of thermoplastic filament, usually PLA or ABS, through a nozzle heated to around 200 °C. The nozzle moves horizontally and vertically in relation to the build plate or print bed, which can be heated. </a:t>
            </a: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41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Most people think of industrial machines when they hear the word robot, but</a:t>
            </a:r>
          </a:p>
          <a:p>
            <a:pPr>
              <a:lnSpc>
                <a:spcPct val="150000"/>
              </a:lnSpc>
            </a:pPr>
            <a:r>
              <a:rPr lang="en-US" sz="2400" dirty="0">
                <a:latin typeface="Arial" panose="020B0604020202020204" pitchFamily="34" charset="0"/>
                <a:cs typeface="Arial" panose="020B0604020202020204" pitchFamily="34" charset="0"/>
              </a:rPr>
              <a:t>robotics is so much more. There are service robots, robot assistants, research bots and robot toys – many parts of our lives are already helped by robotics.</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Robots and our lives</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897588"/>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DIFFERENCES BETWEEN ABS AND PLA FILAMENTS</a:t>
            </a:r>
          </a:p>
          <a:p>
            <a:pPr>
              <a:lnSpc>
                <a:spcPct val="150000"/>
              </a:lnSpc>
            </a:pPr>
            <a:r>
              <a:rPr lang="en-US" sz="2000" b="1" dirty="0">
                <a:latin typeface="Arial" panose="020B0604020202020204" pitchFamily="34" charset="0"/>
                <a:cs typeface="Arial" panose="020B0604020202020204" pitchFamily="34" charset="0"/>
              </a:rPr>
              <a:t>ABS </a:t>
            </a:r>
            <a:r>
              <a:rPr lang="en-US" sz="2000" dirty="0">
                <a:latin typeface="Arial" panose="020B0604020202020204" pitchFamily="34" charset="0"/>
                <a:cs typeface="Arial" panose="020B0604020202020204" pitchFamily="34" charset="0"/>
              </a:rPr>
              <a:t>is a non-thermoplastic polymer. ABS is widely used in 3D printing due to its high strength, slight flexibility and impressive durability. Parts printed in ABS can be left in the sun and put under much higher strain than those printed in PLA.</a:t>
            </a:r>
          </a:p>
          <a:p>
            <a:pPr>
              <a:lnSpc>
                <a:spcPct val="150000"/>
              </a:lnSpc>
            </a:pPr>
            <a:r>
              <a:rPr lang="en-US" sz="2000" b="1" dirty="0">
                <a:latin typeface="Arial" panose="020B0604020202020204" pitchFamily="34" charset="0"/>
                <a:cs typeface="Arial" panose="020B0604020202020204" pitchFamily="34" charset="0"/>
              </a:rPr>
              <a:t>PLA</a:t>
            </a:r>
            <a:r>
              <a:rPr lang="en-US" sz="2000" dirty="0">
                <a:latin typeface="Arial" panose="020B0604020202020204" pitchFamily="34" charset="0"/>
                <a:cs typeface="Arial" panose="020B0604020202020204" pitchFamily="34" charset="0"/>
              </a:rPr>
              <a:t>, on the other hand, is biodegradable and non-toxic. It prints at low temperatures without producing toxic fumes, but is a lot weaker than ABS.</a:t>
            </a:r>
          </a:p>
        </p:txBody>
      </p:sp>
    </p:spTree>
    <p:extLst>
      <p:ext uri="{BB962C8B-B14F-4D97-AF65-F5344CB8AC3E}">
        <p14:creationId xmlns:p14="http://schemas.microsoft.com/office/powerpoint/2010/main" val="333318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282583"/>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DIFFERENT AREAS WHERE 3D PRINTING IS USED</a:t>
            </a:r>
          </a:p>
          <a:p>
            <a:pPr>
              <a:lnSpc>
                <a:spcPct val="150000"/>
              </a:lnSpc>
            </a:pPr>
            <a:r>
              <a:rPr lang="en-US" sz="2000" dirty="0">
                <a:latin typeface="Arial" panose="020B0604020202020204" pitchFamily="34" charset="0"/>
                <a:cs typeface="Arial" panose="020B0604020202020204" pitchFamily="34" charset="0"/>
              </a:rPr>
              <a:t>3D printing is used in many different areas. In medical and research fields, laboratories are 3D-printing organic parts with the long-term goal of being able to print entire organs for use in transplants. Architects use 3D printers to quickly create accurate models of their designs to show their clients how the building will look when it’s completed. Scientists can create scale models for use in practical simulations. Automotive industries can not only prototype new parts, but can also print smaller versions of their cars to test aerodynamics before manufacturing them. </a:t>
            </a: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28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897588"/>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EXAMPLES OF FDM PRINTERS</a:t>
            </a:r>
          </a:p>
          <a:p>
            <a:pPr>
              <a:lnSpc>
                <a:spcPct val="150000"/>
              </a:lnSpc>
            </a:pPr>
            <a:r>
              <a:rPr lang="en-US" sz="2000" dirty="0">
                <a:latin typeface="Arial" panose="020B0604020202020204" pitchFamily="34" charset="0"/>
                <a:cs typeface="Arial" panose="020B0604020202020204" pitchFamily="34" charset="0"/>
              </a:rPr>
              <a:t>There are four different types of FDM printers: </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Cartesian;</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Delta;</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Polar; and</a:t>
            </a:r>
          </a:p>
          <a:p>
            <a:pPr marL="342900" indent="-342900">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Scara</a:t>
            </a:r>
            <a:r>
              <a:rPr lang="en-US" sz="2000" dirty="0">
                <a:latin typeface="Arial" panose="020B0604020202020204" pitchFamily="34" charset="0"/>
                <a:cs typeface="Arial" panose="020B0604020202020204" pitchFamily="34" charset="0"/>
              </a:rPr>
              <a:t>/Robotic arm.</a:t>
            </a:r>
          </a:p>
        </p:txBody>
      </p:sp>
    </p:spTree>
    <p:extLst>
      <p:ext uri="{BB962C8B-B14F-4D97-AF65-F5344CB8AC3E}">
        <p14:creationId xmlns:p14="http://schemas.microsoft.com/office/powerpoint/2010/main" val="355509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PRINTING A 3D OBJECT/ARTEFACT</a:t>
            </a:r>
            <a:br>
              <a:rPr lang="en-US" sz="2400" b="1" dirty="0">
                <a:solidFill>
                  <a:schemeClr val="accent2"/>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It is important to know what different CAD programs are available. Should you wish to design your own parts, you can find many free tools that are more than capable of creating detailed models to print. CAD, which stands for </a:t>
            </a:r>
            <a:r>
              <a:rPr lang="en-US" sz="2400" i="1" dirty="0">
                <a:latin typeface="Arial" panose="020B0604020202020204" pitchFamily="34" charset="0"/>
                <a:cs typeface="Arial" panose="020B0604020202020204" pitchFamily="34" charset="0"/>
              </a:rPr>
              <a:t>computer aided design</a:t>
            </a:r>
            <a:r>
              <a:rPr lang="en-US" sz="2400" dirty="0">
                <a:latin typeface="Arial" panose="020B0604020202020204" pitchFamily="34" charset="0"/>
                <a:cs typeface="Arial" panose="020B0604020202020204" pitchFamily="34" charset="0"/>
              </a:rPr>
              <a:t>, and is a separate tool from the slicer.</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180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Electricity is a powerful force of nature that seems chaotic at first glance. In</a:t>
            </a:r>
          </a:p>
          <a:p>
            <a:pPr>
              <a:lnSpc>
                <a:spcPct val="150000"/>
              </a:lnSpc>
            </a:pPr>
            <a:r>
              <a:rPr lang="en-US" sz="2400" dirty="0">
                <a:latin typeface="Arial" panose="020B0604020202020204" pitchFamily="34" charset="0"/>
                <a:cs typeface="Arial" panose="020B0604020202020204" pitchFamily="34" charset="0"/>
              </a:rPr>
              <a:t>reality, it is a predictable, consistent form of energy that can be modelled with</a:t>
            </a:r>
          </a:p>
          <a:p>
            <a:pPr>
              <a:lnSpc>
                <a:spcPct val="150000"/>
              </a:lnSpc>
            </a:pPr>
            <a:r>
              <a:rPr lang="en-US" sz="2400" dirty="0">
                <a:latin typeface="Arial" panose="020B0604020202020204" pitchFamily="34" charset="0"/>
                <a:cs typeface="Arial" panose="020B0604020202020204" pitchFamily="34" charset="0"/>
              </a:rPr>
              <a:t>the right knowledge.</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Electronics for robotics</a:t>
            </a:r>
          </a:p>
        </p:txBody>
      </p:sp>
    </p:spTree>
    <p:extLst>
      <p:ext uri="{BB962C8B-B14F-4D97-AF65-F5344CB8AC3E}">
        <p14:creationId xmlns:p14="http://schemas.microsoft.com/office/powerpoint/2010/main" val="2976189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FMIS: Electronics for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CONCEPTS OF ELECTRICITY</a:t>
            </a:r>
          </a:p>
          <a:p>
            <a:pPr>
              <a:lnSpc>
                <a:spcPct val="150000"/>
              </a:lnSpc>
            </a:pPr>
            <a:r>
              <a:rPr lang="en-US" sz="2400" dirty="0">
                <a:latin typeface="Arial" panose="020B0604020202020204" pitchFamily="34" charset="0"/>
                <a:cs typeface="Arial" panose="020B0604020202020204" pitchFamily="34" charset="0"/>
              </a:rPr>
              <a:t>The simple definition is that electricity is the flow of electric charge. Electric</a:t>
            </a:r>
          </a:p>
          <a:p>
            <a:pPr>
              <a:lnSpc>
                <a:spcPct val="150000"/>
              </a:lnSpc>
            </a:pPr>
            <a:r>
              <a:rPr lang="en-US" sz="2400" dirty="0">
                <a:latin typeface="Arial" panose="020B0604020202020204" pitchFamily="34" charset="0"/>
                <a:cs typeface="Arial" panose="020B0604020202020204" pitchFamily="34" charset="0"/>
              </a:rPr>
              <a:t>charge is a little more complex to understand and requires understanding of</a:t>
            </a:r>
          </a:p>
          <a:p>
            <a:pPr>
              <a:lnSpc>
                <a:spcPct val="150000"/>
              </a:lnSpc>
            </a:pPr>
            <a:r>
              <a:rPr lang="en-US" sz="2400" dirty="0">
                <a:latin typeface="Arial" panose="020B0604020202020204" pitchFamily="34" charset="0"/>
                <a:cs typeface="Arial" panose="020B0604020202020204" pitchFamily="34" charset="0"/>
              </a:rPr>
              <a:t>how atoms are built and interact.</a:t>
            </a:r>
          </a:p>
          <a:p>
            <a:pPr>
              <a:lnSpc>
                <a:spcPct val="150000"/>
              </a:lnSpc>
            </a:pPr>
            <a:r>
              <a:rPr lang="en-US" sz="2400" dirty="0">
                <a:latin typeface="Arial" panose="020B0604020202020204" pitchFamily="34" charset="0"/>
                <a:cs typeface="Arial" panose="020B0604020202020204" pitchFamily="34" charset="0"/>
              </a:rPr>
              <a:t>Electrical properties are important in every electrical circuit; it is important</a:t>
            </a:r>
          </a:p>
          <a:p>
            <a:pPr>
              <a:lnSpc>
                <a:spcPct val="150000"/>
              </a:lnSpc>
            </a:pPr>
            <a:r>
              <a:rPr lang="en-US" sz="2400" dirty="0">
                <a:latin typeface="Arial" panose="020B0604020202020204" pitchFamily="34" charset="0"/>
                <a:cs typeface="Arial" panose="020B0604020202020204" pitchFamily="34" charset="0"/>
              </a:rPr>
              <a:t>to know the meaning of each concept, the unit in which it is measured and</a:t>
            </a:r>
          </a:p>
          <a:p>
            <a:pPr>
              <a:lnSpc>
                <a:spcPct val="150000"/>
              </a:lnSpc>
            </a:pPr>
            <a:r>
              <a:rPr lang="en-US" sz="2400" dirty="0">
                <a:latin typeface="Arial" panose="020B0604020202020204" pitchFamily="34" charset="0"/>
                <a:cs typeface="Arial" panose="020B0604020202020204" pitchFamily="34" charset="0"/>
              </a:rPr>
              <a:t>how it relates to the other properties before moving forward. They are as</a:t>
            </a:r>
          </a:p>
          <a:p>
            <a:pPr>
              <a:lnSpc>
                <a:spcPct val="150000"/>
              </a:lnSpc>
            </a:pPr>
            <a:r>
              <a:rPr lang="en-US" sz="2400" dirty="0">
                <a:latin typeface="Arial" panose="020B0604020202020204" pitchFamily="34" charset="0"/>
                <a:cs typeface="Arial" panose="020B0604020202020204" pitchFamily="34" charset="0"/>
              </a:rPr>
              <a:t>important to electronics as adding and subtracting are to mathematics.</a:t>
            </a: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41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FMIS: Electronics for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ELECTRICAL PROPERTIES: CURRENT</a:t>
            </a:r>
          </a:p>
          <a:p>
            <a:pPr>
              <a:lnSpc>
                <a:spcPct val="150000"/>
              </a:lnSpc>
            </a:pPr>
            <a:r>
              <a:rPr lang="en-US" sz="2400" dirty="0">
                <a:latin typeface="Arial" panose="020B0604020202020204" pitchFamily="34" charset="0"/>
                <a:cs typeface="Arial" panose="020B0604020202020204" pitchFamily="34" charset="0"/>
              </a:rPr>
              <a:t>Current is the rate, or speed, at which electric charge flows. It can be defined as the amount of charge (the number of electrons) that passes a point in one second.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531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FMIS: Electronics for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ELECTRICAL PROPERTIES: VOLTAGE</a:t>
            </a:r>
          </a:p>
          <a:p>
            <a:pPr>
              <a:lnSpc>
                <a:spcPct val="150000"/>
              </a:lnSpc>
            </a:pPr>
            <a:r>
              <a:rPr lang="en-US" sz="2400" dirty="0">
                <a:latin typeface="Arial" panose="020B0604020202020204" pitchFamily="34" charset="0"/>
                <a:cs typeface="Arial" panose="020B0604020202020204" pitchFamily="34" charset="0"/>
              </a:rPr>
              <a:t>he force required to make an electric charge flow through a circuit is called voltage or potential difference. Voltage can be defined as the difference in electrical potential energy between two points.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009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FMIS: Electronics for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ELECTRICAL PROPERTIES: RESISTANCE</a:t>
            </a:r>
          </a:p>
          <a:p>
            <a:pPr>
              <a:lnSpc>
                <a:spcPct val="150000"/>
              </a:lnSpc>
            </a:pPr>
            <a:r>
              <a:rPr lang="en-US" sz="2400" dirty="0">
                <a:latin typeface="Arial" panose="020B0604020202020204" pitchFamily="34" charset="0"/>
                <a:cs typeface="Arial" panose="020B0604020202020204" pitchFamily="34" charset="0"/>
              </a:rPr>
              <a:t>Resistance is the measure of the opposition to electrical current flow in a circuit. Nearly every known material will resist the flow of electrons to some degree, even if it’s such a small effect that we can ignore it.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807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FMIS: Electronics for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ELECTRICAL PROPERTIES: POWER</a:t>
            </a:r>
          </a:p>
          <a:p>
            <a:pPr>
              <a:lnSpc>
                <a:spcPct val="150000"/>
              </a:lnSpc>
            </a:pPr>
            <a:r>
              <a:rPr lang="en-US" sz="2400" dirty="0">
                <a:latin typeface="Arial" panose="020B0604020202020204" pitchFamily="34" charset="0"/>
                <a:cs typeface="Arial" panose="020B0604020202020204" pitchFamily="34" charset="0"/>
              </a:rPr>
              <a:t>Electrical power is the rate at which electrical energy is transferred by an electrical circuit. In other words, it is the rate of doing work or expending energy.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79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ROBOTICS CONCEPTS</a:t>
            </a:r>
          </a:p>
          <a:p>
            <a:pPr>
              <a:lnSpc>
                <a:spcPct val="150000"/>
              </a:lnSpc>
            </a:pPr>
            <a:r>
              <a:rPr lang="en-US" sz="2400" dirty="0">
                <a:latin typeface="Arial" panose="020B0604020202020204" pitchFamily="34" charset="0"/>
                <a:cs typeface="Arial" panose="020B0604020202020204" pitchFamily="34" charset="0"/>
              </a:rPr>
              <a:t>Originally, robots were designed to do repetitive activities such as building</a:t>
            </a:r>
          </a:p>
          <a:p>
            <a:pPr>
              <a:lnSpc>
                <a:spcPct val="150000"/>
              </a:lnSpc>
            </a:pPr>
            <a:r>
              <a:rPr lang="en-US" sz="2400" dirty="0">
                <a:latin typeface="Arial" panose="020B0604020202020204" pitchFamily="34" charset="0"/>
                <a:cs typeface="Arial" panose="020B0604020202020204" pitchFamily="34" charset="0"/>
              </a:rPr>
              <a:t>cars on an assembly line. However, they have since been used for diverse</a:t>
            </a:r>
          </a:p>
          <a:p>
            <a:pPr>
              <a:lnSpc>
                <a:spcPct val="150000"/>
              </a:lnSpc>
            </a:pPr>
            <a:r>
              <a:rPr lang="en-US" sz="2400" dirty="0">
                <a:latin typeface="Arial" panose="020B0604020202020204" pitchFamily="34" charset="0"/>
                <a:cs typeface="Arial" panose="020B0604020202020204" pitchFamily="34" charset="0"/>
              </a:rPr>
              <a:t>activities such as fighting fires, cleaning houses and doing complex surgeries.</a:t>
            </a:r>
          </a:p>
          <a:p>
            <a:pPr>
              <a:lnSpc>
                <a:spcPct val="150000"/>
              </a:lnSpc>
            </a:pPr>
            <a:r>
              <a:rPr lang="en-US" sz="2400" dirty="0">
                <a:latin typeface="Arial" panose="020B0604020202020204" pitchFamily="34" charset="0"/>
                <a:cs typeface="Arial" panose="020B0604020202020204" pitchFamily="34" charset="0"/>
              </a:rPr>
              <a:t>There are many different levels of robot intelligence, ranging from human-controlled bots to fully autonomous bots.</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FMIS: Electronics for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ELECTRICAL CIRCUITS</a:t>
            </a:r>
          </a:p>
          <a:p>
            <a:pPr>
              <a:lnSpc>
                <a:spcPct val="150000"/>
              </a:lnSpc>
            </a:pPr>
            <a:r>
              <a:rPr lang="en-US" sz="2400" dirty="0">
                <a:latin typeface="Arial" panose="020B0604020202020204" pitchFamily="34" charset="0"/>
                <a:cs typeface="Arial" panose="020B0604020202020204" pitchFamily="34" charset="0"/>
              </a:rPr>
              <a:t>An electrical circuit is a closed path in which electrons move to produce electric currents. This means that there must be a conductor from positive to negative, or from the voltage source to ground. Electricity can only flow if there is a closed loop, also known as a closed circuit. </a:t>
            </a:r>
          </a:p>
        </p:txBody>
      </p:sp>
    </p:spTree>
    <p:extLst>
      <p:ext uri="{BB962C8B-B14F-4D97-AF65-F5344CB8AC3E}">
        <p14:creationId xmlns:p14="http://schemas.microsoft.com/office/powerpoint/2010/main" val="628259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FMIS: Electronics for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RELATIONSHIP BETWEEN AN ELECTRICAL CIRCUIT AND THE CONCEPT OF CONTINUITY</a:t>
            </a:r>
          </a:p>
          <a:p>
            <a:pPr>
              <a:lnSpc>
                <a:spcPct val="150000"/>
              </a:lnSpc>
            </a:pPr>
            <a:r>
              <a:rPr lang="en-US" sz="2400" dirty="0">
                <a:latin typeface="Arial" panose="020B0604020202020204" pitchFamily="34" charset="0"/>
                <a:cs typeface="Arial" panose="020B0604020202020204" pitchFamily="34" charset="0"/>
              </a:rPr>
              <a:t>Electrical continuity refers to a complete uninterrupted path for the current to flow. For current to flow continuously (indefinitely) through a conductor, there must be a complete, unbroken path for it to move both into and out of the battery.</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276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FMIS: Electronics for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OPEN AND CLOSED CIRCUITS</a:t>
            </a:r>
          </a:p>
          <a:p>
            <a:pPr>
              <a:lnSpc>
                <a:spcPct val="150000"/>
              </a:lnSpc>
            </a:pPr>
            <a:r>
              <a:rPr lang="en-US" sz="2400" dirty="0">
                <a:latin typeface="Arial" panose="020B0604020202020204" pitchFamily="34" charset="0"/>
                <a:cs typeface="Arial" panose="020B0604020202020204" pitchFamily="34" charset="0"/>
              </a:rPr>
              <a:t>In an </a:t>
            </a:r>
            <a:r>
              <a:rPr lang="en-US" sz="2400" b="1" dirty="0">
                <a:latin typeface="Arial" panose="020B0604020202020204" pitchFamily="34" charset="0"/>
                <a:cs typeface="Arial" panose="020B0604020202020204" pitchFamily="34" charset="0"/>
              </a:rPr>
              <a:t>open circuit</a:t>
            </a:r>
            <a:r>
              <a:rPr lang="en-US" sz="2400" dirty="0">
                <a:latin typeface="Arial" panose="020B0604020202020204" pitchFamily="34" charset="0"/>
                <a:cs typeface="Arial" panose="020B0604020202020204" pitchFamily="34" charset="0"/>
              </a:rPr>
              <a:t>, the continuity of the path is interrupted, and current cannot flow.</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closed circuit</a:t>
            </a:r>
            <a:r>
              <a:rPr lang="en-US" sz="2400" dirty="0">
                <a:latin typeface="Arial" panose="020B0604020202020204" pitchFamily="34" charset="0"/>
                <a:cs typeface="Arial" panose="020B0604020202020204" pitchFamily="34" charset="0"/>
              </a:rPr>
              <a:t> has an unbroken path from positive to negative, providing the continuity needed for current to flow. </a:t>
            </a:r>
          </a:p>
          <a:p>
            <a:pPr>
              <a:lnSpc>
                <a:spcPct val="150000"/>
              </a:lnSpc>
            </a:pPr>
            <a:endParaRPr lang="en-US" sz="24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792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INTRODUCTION</a:t>
            </a:r>
            <a:endParaRPr lang="en-ZA"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Modern robots are, at their core, electronic devices that are programmed to</a:t>
            </a:r>
          </a:p>
          <a:p>
            <a:pPr>
              <a:lnSpc>
                <a:spcPct val="150000"/>
              </a:lnSpc>
            </a:pPr>
            <a:r>
              <a:rPr lang="en-US" sz="2400" dirty="0">
                <a:latin typeface="Arial" panose="020B0604020202020204" pitchFamily="34" charset="0"/>
                <a:cs typeface="Arial" panose="020B0604020202020204" pitchFamily="34" charset="0"/>
              </a:rPr>
              <a:t>move mechanical parts around. A strong grasp of electronic components,</a:t>
            </a:r>
          </a:p>
          <a:p>
            <a:pPr>
              <a:lnSpc>
                <a:spcPct val="150000"/>
              </a:lnSpc>
            </a:pPr>
            <a:r>
              <a:rPr lang="en-US" sz="2400" dirty="0">
                <a:latin typeface="Arial" panose="020B0604020202020204" pitchFamily="34" charset="0"/>
                <a:cs typeface="Arial" panose="020B0604020202020204" pitchFamily="34" charset="0"/>
              </a:rPr>
              <a:t>circuits, and programmable controllers is vital to the design and building of</a:t>
            </a:r>
          </a:p>
          <a:p>
            <a:pPr>
              <a:lnSpc>
                <a:spcPct val="150000"/>
              </a:lnSpc>
            </a:pPr>
            <a:r>
              <a:rPr lang="en-US" sz="2400" dirty="0">
                <a:latin typeface="Arial" panose="020B0604020202020204" pitchFamily="34" charset="0"/>
                <a:cs typeface="Arial" panose="020B0604020202020204" pitchFamily="34" charset="0"/>
              </a:rPr>
              <a:t>robots.</a:t>
            </a:r>
            <a:r>
              <a:rPr lang="en-ZA" sz="2400" dirty="0">
                <a:latin typeface="Arial" panose="020B0604020202020204" pitchFamily="34" charset="0"/>
                <a:cs typeface="Arial" panose="020B0604020202020204" pitchFamily="34" charset="0"/>
              </a:rPr>
              <a:t>.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Components of a robot</a:t>
            </a:r>
          </a:p>
        </p:txBody>
      </p:sp>
    </p:spTree>
    <p:extLst>
      <p:ext uri="{BB962C8B-B14F-4D97-AF65-F5344CB8AC3E}">
        <p14:creationId xmlns:p14="http://schemas.microsoft.com/office/powerpoint/2010/main" val="3710883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Components of a robot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BASIC CONCEPTS OF MICROCONTROLLERS </a:t>
            </a: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AND SINGLE-BOARD COMPUTERS</a:t>
            </a:r>
          </a:p>
          <a:p>
            <a:pPr>
              <a:lnSpc>
                <a:spcPct val="150000"/>
              </a:lnSpc>
            </a:pPr>
            <a:r>
              <a:rPr lang="en-US" sz="2400" dirty="0">
                <a:latin typeface="Arial" panose="020B0604020202020204" pitchFamily="34" charset="0"/>
                <a:cs typeface="Arial" panose="020B0604020202020204" pitchFamily="34" charset="0"/>
              </a:rPr>
              <a:t>There are two main types of PLC used in robotics: microcontrollers and</a:t>
            </a:r>
          </a:p>
          <a:p>
            <a:pPr>
              <a:lnSpc>
                <a:spcPct val="150000"/>
              </a:lnSpc>
            </a:pPr>
            <a:r>
              <a:rPr lang="en-US" sz="2400" dirty="0">
                <a:latin typeface="Arial" panose="020B0604020202020204" pitchFamily="34" charset="0"/>
                <a:cs typeface="Arial" panose="020B0604020202020204" pitchFamily="34" charset="0"/>
              </a:rPr>
              <a:t>single-board computers (SBCs).</a:t>
            </a:r>
          </a:p>
          <a:p>
            <a:pPr>
              <a:lnSpc>
                <a:spcPct val="150000"/>
              </a:lnSpc>
            </a:pPr>
            <a:r>
              <a:rPr lang="en-US" sz="2400" dirty="0">
                <a:latin typeface="Arial" panose="020B0604020202020204" pitchFamily="34" charset="0"/>
                <a:cs typeface="Arial" panose="020B0604020202020204" pitchFamily="34" charset="0"/>
              </a:rPr>
              <a:t>A microcontroller is defined as a compact integrated circuit (IC) designed to control one specific operation in an embedded system. In contrast, an SBC is a computer processor where the data-processing logic and control are included on a single IC. </a:t>
            </a:r>
          </a:p>
          <a:p>
            <a:pPr>
              <a:lnSpc>
                <a:spcPct val="150000"/>
              </a:lnSpc>
            </a:pPr>
            <a:r>
              <a:rPr lang="en-US" sz="2400" dirty="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73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Components of a robot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32022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INTRODUCTION TO BREADBOARDS, BREAKOUT BOARDS </a:t>
            </a: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AND SOLDERLESS PROTOTYPING</a:t>
            </a:r>
          </a:p>
          <a:p>
            <a:pPr>
              <a:lnSpc>
                <a:spcPct val="150000"/>
              </a:lnSpc>
            </a:pPr>
            <a:r>
              <a:rPr lang="en-US" sz="2300" dirty="0">
                <a:latin typeface="Arial" panose="020B0604020202020204" pitchFamily="34" charset="0"/>
                <a:cs typeface="Arial" panose="020B0604020202020204" pitchFamily="34" charset="0"/>
              </a:rPr>
              <a:t>When designing a project, it is important to be able to quickly test different</a:t>
            </a:r>
          </a:p>
          <a:p>
            <a:pPr>
              <a:lnSpc>
                <a:spcPct val="150000"/>
              </a:lnSpc>
            </a:pPr>
            <a:r>
              <a:rPr lang="en-US" sz="2300" dirty="0">
                <a:latin typeface="Arial" panose="020B0604020202020204" pitchFamily="34" charset="0"/>
                <a:cs typeface="Arial" panose="020B0604020202020204" pitchFamily="34" charset="0"/>
              </a:rPr>
              <a:t>parts and circuits. Soldering parts onto a circuit board is a semi-permanent</a:t>
            </a:r>
          </a:p>
          <a:p>
            <a:pPr>
              <a:lnSpc>
                <a:spcPct val="150000"/>
              </a:lnSpc>
            </a:pPr>
            <a:r>
              <a:rPr lang="en-US" sz="2300" dirty="0">
                <a:latin typeface="Arial" panose="020B0604020202020204" pitchFamily="34" charset="0"/>
                <a:cs typeface="Arial" panose="020B0604020202020204" pitchFamily="34" charset="0"/>
              </a:rPr>
              <a:t>option that makes it difficult to reuse parts or change the layout of the circuit.</a:t>
            </a:r>
          </a:p>
          <a:p>
            <a:pPr>
              <a:lnSpc>
                <a:spcPct val="150000"/>
              </a:lnSpc>
            </a:pPr>
            <a:r>
              <a:rPr lang="en-US" sz="2300" dirty="0">
                <a:latin typeface="Arial" panose="020B0604020202020204" pitchFamily="34" charset="0"/>
                <a:cs typeface="Arial" panose="020B0604020202020204" pitchFamily="34" charset="0"/>
              </a:rPr>
              <a:t>Solderless prototyping is the ideal way to quickly and easily build new</a:t>
            </a:r>
          </a:p>
          <a:p>
            <a:pPr>
              <a:lnSpc>
                <a:spcPct val="150000"/>
              </a:lnSpc>
            </a:pPr>
            <a:r>
              <a:rPr lang="en-US" sz="2300" dirty="0">
                <a:latin typeface="Arial" panose="020B0604020202020204" pitchFamily="34" charset="0"/>
                <a:cs typeface="Arial" panose="020B0604020202020204" pitchFamily="34" charset="0"/>
              </a:rPr>
              <a:t>circuits to see how well they work before making a more permanent, soldered breakout board. Solderless prototyping is usually done on a breadboard.</a:t>
            </a:r>
            <a:endParaRPr lang="en-ZA"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410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Components of a robot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23524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DEFINITION OF A BREADBOARD</a:t>
            </a:r>
          </a:p>
          <a:p>
            <a:pPr>
              <a:lnSpc>
                <a:spcPct val="150000"/>
              </a:lnSpc>
            </a:pPr>
            <a:r>
              <a:rPr lang="en-US" sz="2300" dirty="0">
                <a:latin typeface="Arial" panose="020B0604020202020204" pitchFamily="34" charset="0"/>
                <a:cs typeface="Arial" panose="020B0604020202020204" pitchFamily="34" charset="0"/>
              </a:rPr>
              <a:t>A breadboard is a rectangular, plastic board with many small holes aligned in a grid. Electronic components and wires can be plugged into the holes, which use metal strips under the surface to connect the holes in a very specific pattern. The designer can use these connections to connect components together, achieving the same results as a PCB. </a:t>
            </a:r>
          </a:p>
        </p:txBody>
      </p:sp>
    </p:spTree>
    <p:extLst>
      <p:ext uri="{BB962C8B-B14F-4D97-AF65-F5344CB8AC3E}">
        <p14:creationId xmlns:p14="http://schemas.microsoft.com/office/powerpoint/2010/main" val="3176854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Components of a robot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29707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PASSIVE AND ACTIVE ELECTRONIC COMPONENTS</a:t>
            </a:r>
          </a:p>
          <a:p>
            <a:pPr>
              <a:lnSpc>
                <a:spcPct val="150000"/>
              </a:lnSpc>
            </a:pPr>
            <a:r>
              <a:rPr lang="en-US" sz="2300" dirty="0">
                <a:latin typeface="Arial" panose="020B0604020202020204" pitchFamily="34" charset="0"/>
                <a:cs typeface="Arial" panose="020B0604020202020204" pitchFamily="34" charset="0"/>
              </a:rPr>
              <a:t>Passive components and active components are two types of components that are used in electrical circuits and electronic projects. </a:t>
            </a:r>
          </a:p>
          <a:p>
            <a:pPr>
              <a:lnSpc>
                <a:spcPct val="150000"/>
              </a:lnSpc>
            </a:pPr>
            <a:r>
              <a:rPr lang="en-US" sz="2300" dirty="0">
                <a:latin typeface="Arial" panose="020B0604020202020204" pitchFamily="34" charset="0"/>
                <a:cs typeface="Arial" panose="020B0604020202020204" pitchFamily="34" charset="0"/>
              </a:rPr>
              <a:t>Passive components are the simplest type of components and include resistors, capacitors, and push-buttons. </a:t>
            </a:r>
          </a:p>
          <a:p>
            <a:pPr>
              <a:lnSpc>
                <a:spcPct val="150000"/>
              </a:lnSpc>
            </a:pPr>
            <a:r>
              <a:rPr lang="en-US" sz="2300" dirty="0">
                <a:latin typeface="Arial" panose="020B0604020202020204" pitchFamily="34" charset="0"/>
                <a:cs typeface="Arial" panose="020B0604020202020204" pitchFamily="34" charset="0"/>
              </a:rPr>
              <a:t>Active components include transistors, operational amplifiers (op-amps) and ICs such as analogue-to-digital converters. </a:t>
            </a:r>
          </a:p>
          <a:p>
            <a:pPr>
              <a:lnSpc>
                <a:spcPct val="150000"/>
              </a:lnSpc>
            </a:pPr>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46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6442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100" dirty="0">
                <a:latin typeface="Arial" panose="020B0604020202020204" pitchFamily="34" charset="0"/>
                <a:cs typeface="Arial" panose="020B0604020202020204" pitchFamily="34" charset="0"/>
              </a:rPr>
              <a:t>Python and Scratch are programming languages that are used to write code to interact with and control the GPIO pins of the Raspberry Pi. Learning to program is very similar to learning to tell a good story the skill is useful no matter the language. The basic concepts of programming are similar regardless of the programming language you choose to learn. Basic Python constructs will be used to create simple programs. The overall aim is for you to write Python code to control digital and analogue inputs and to design, plan and build a simple prototype using components connected directly to the GPIO pins.</a:t>
            </a:r>
            <a:endParaRPr lang="en-ZA" sz="2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Programming</a:t>
            </a:r>
          </a:p>
        </p:txBody>
      </p:sp>
    </p:spTree>
    <p:extLst>
      <p:ext uri="{BB962C8B-B14F-4D97-AF65-F5344CB8AC3E}">
        <p14:creationId xmlns:p14="http://schemas.microsoft.com/office/powerpoint/2010/main" val="2169756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US" sz="2400" b="1" dirty="0">
                <a:latin typeface="Arial" panose="020B0604020202020204" pitchFamily="34" charset="0"/>
                <a:cs typeface="Arial" panose="020B0604020202020204" pitchFamily="34" charset="0"/>
              </a:rPr>
              <a:t>Programming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646208"/>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BASIC CONCEPTS OF GPIO PROGRAMMING</a:t>
            </a:r>
          </a:p>
          <a:p>
            <a:pPr>
              <a:lnSpc>
                <a:spcPct val="150000"/>
              </a:lnSpc>
            </a:pPr>
            <a:r>
              <a:rPr lang="en-US" sz="2200" dirty="0">
                <a:latin typeface="Arial" panose="020B0604020202020204" pitchFamily="34" charset="0"/>
                <a:cs typeface="Arial" panose="020B0604020202020204" pitchFamily="34" charset="0"/>
              </a:rPr>
              <a:t>GPIO pins serve to send and receive electrical signals based on the code you have written. You will learn how to write, modify, save and run a program to control the GPIO pins.</a:t>
            </a:r>
          </a:p>
          <a:p>
            <a:pPr>
              <a:lnSpc>
                <a:spcPct val="150000"/>
              </a:lnSpc>
            </a:pPr>
            <a:r>
              <a:rPr lang="en-US" sz="2200" dirty="0">
                <a:latin typeface="Arial" panose="020B0604020202020204" pitchFamily="34" charset="0"/>
                <a:cs typeface="Arial" panose="020B0604020202020204" pitchFamily="34" charset="0"/>
              </a:rPr>
              <a:t>The code will treat the GPIOs as programmable switches with no idea of what the switches control. The same code that blinks an LED can be used to spin a motor for short bursts. In robotics, the programming is a part of the overall system, and it has to work together with the electronic and mechanical systems to create a working robot.</a:t>
            </a:r>
            <a:endParaRPr lang="en-Z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09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ROBOTICS</a:t>
            </a:r>
          </a:p>
          <a:p>
            <a:pPr>
              <a:lnSpc>
                <a:spcPct val="150000"/>
              </a:lnSpc>
            </a:pPr>
            <a:r>
              <a:rPr lang="en-US" sz="2400" dirty="0">
                <a:latin typeface="Arial" panose="020B0604020202020204" pitchFamily="34" charset="0"/>
                <a:cs typeface="Arial" panose="020B0604020202020204" pitchFamily="34" charset="0"/>
              </a:rPr>
              <a:t>Robotics is the branch of technology that deals with the design, construction, operation and application of robots. The field is a combination of computer science, mechanical and electrical design, manufacturing and installation of robots.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081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US" sz="2400" b="1" dirty="0">
                <a:latin typeface="Arial" panose="020B0604020202020204" pitchFamily="34" charset="0"/>
                <a:cs typeface="Arial" panose="020B0604020202020204" pitchFamily="34" charset="0"/>
              </a:rPr>
              <a:t>Programming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PROGRAMMING</a:t>
            </a:r>
          </a:p>
          <a:p>
            <a:pPr>
              <a:lnSpc>
                <a:spcPct val="150000"/>
              </a:lnSpc>
            </a:pPr>
            <a:r>
              <a:rPr lang="en-US" sz="2400" dirty="0">
                <a:latin typeface="Arial" panose="020B0604020202020204" pitchFamily="34" charset="0"/>
                <a:cs typeface="Arial" panose="020B0604020202020204" pitchFamily="34" charset="0"/>
              </a:rPr>
              <a:t>Programming can be defined as the implementation of logic to enable specified computing operations and functionality. In other words, programming is putting together a set of logical instructions, using a language that the computer can understand, to tell the computer what to do.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155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With an understanding of electricity, 3D printing, circuit design and programming, you can design and build your very own robot.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a:t>
            </a:r>
            <a:r>
              <a:rPr lang="en-US" sz="3600" b="1" dirty="0">
                <a:latin typeface="Arial" panose="020B0604020202020204" pitchFamily="34" charset="0"/>
                <a:cs typeface="Arial" panose="020B0604020202020204" pitchFamily="34" charset="0"/>
              </a:rPr>
              <a:t>Practical robotics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861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Practical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6305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PRACTICAL ROBOTICS PROJECTS</a:t>
            </a:r>
          </a:p>
          <a:p>
            <a:pPr>
              <a:lnSpc>
                <a:spcPct val="150000"/>
              </a:lnSpc>
            </a:pPr>
            <a:r>
              <a:rPr lang="en-US" sz="2200" dirty="0">
                <a:latin typeface="Arial" panose="020B0604020202020204" pitchFamily="34" charset="0"/>
                <a:cs typeface="Arial" panose="020B0604020202020204" pitchFamily="34" charset="0"/>
              </a:rPr>
              <a:t>Getting to know the tools and practicalities of assembling a robot from instructions is the focus here. Finding guides and instructions online is a great way to </a:t>
            </a:r>
            <a:r>
              <a:rPr lang="en-US" sz="2200" dirty="0" err="1">
                <a:latin typeface="Arial" panose="020B0604020202020204" pitchFamily="34" charset="0"/>
                <a:cs typeface="Arial" panose="020B0604020202020204" pitchFamily="34" charset="0"/>
              </a:rPr>
              <a:t>practise</a:t>
            </a:r>
            <a:r>
              <a:rPr lang="en-US" sz="2200" dirty="0">
                <a:latin typeface="Arial" panose="020B0604020202020204" pitchFamily="34" charset="0"/>
                <a:cs typeface="Arial" panose="020B0604020202020204" pitchFamily="34" charset="0"/>
              </a:rPr>
              <a:t> building well-designed systems and see different types of technology in action.</a:t>
            </a:r>
          </a:p>
          <a:p>
            <a:pPr>
              <a:lnSpc>
                <a:spcPct val="150000"/>
              </a:lnSpc>
            </a:pPr>
            <a:r>
              <a:rPr lang="en-US" sz="2200" dirty="0">
                <a:latin typeface="Arial" panose="020B0604020202020204" pitchFamily="34" charset="0"/>
                <a:cs typeface="Arial" panose="020B0604020202020204" pitchFamily="34" charset="0"/>
              </a:rPr>
              <a:t>You must be able to build a robot using the instructions included with the</a:t>
            </a:r>
          </a:p>
          <a:p>
            <a:pPr>
              <a:lnSpc>
                <a:spcPct val="150000"/>
              </a:lnSpc>
            </a:pPr>
            <a:r>
              <a:rPr lang="en-US" sz="2200" dirty="0">
                <a:latin typeface="Arial" panose="020B0604020202020204" pitchFamily="34" charset="0"/>
                <a:cs typeface="Arial" panose="020B0604020202020204" pitchFamily="34" charset="0"/>
              </a:rPr>
              <a:t>Raspberry Pi. You will need to complete the following tasks: 3D printing and design, assembling a kit, calibrating the robot and programming and testing the it.</a:t>
            </a:r>
            <a:endParaRPr lang="en-Z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865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Practical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184543"/>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DESIGN AND DEVELOPMENT OF AN AUTOMATED</a:t>
            </a: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ARTEFACT OR PROTOTYPE</a:t>
            </a:r>
          </a:p>
          <a:p>
            <a:pPr>
              <a:lnSpc>
                <a:spcPct val="150000"/>
              </a:lnSpc>
            </a:pPr>
            <a:r>
              <a:rPr lang="en-ZA" sz="2200" dirty="0">
                <a:latin typeface="Arial" panose="020B0604020202020204" pitchFamily="34" charset="0"/>
                <a:cs typeface="Arial" panose="020B0604020202020204" pitchFamily="34" charset="0"/>
              </a:rPr>
              <a:t>Creating artefacts from scratch will test your ability to create solutions to solve problems. It’s key to analyse a given problem, plan your project accordingly by following design steps, have the required design components, be able to present a clear breakdown of the required components, design the applicable schematics, use the applicable software prototyping and design tools, understand the code composition, develop and debug the source code and test the artefact.</a:t>
            </a:r>
          </a:p>
        </p:txBody>
      </p:sp>
    </p:spTree>
    <p:extLst>
      <p:ext uri="{BB962C8B-B14F-4D97-AF65-F5344CB8AC3E}">
        <p14:creationId xmlns:p14="http://schemas.microsoft.com/office/powerpoint/2010/main" val="231263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 ROBOTS AND THEIR ABILITIES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Preprogrammed robots;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Humanoid robots;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Autonomous robots;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Teleoperated robots;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Augmented robots.</a:t>
            </a:r>
          </a:p>
        </p:txBody>
      </p:sp>
    </p:spTree>
    <p:extLst>
      <p:ext uri="{BB962C8B-B14F-4D97-AF65-F5344CB8AC3E}">
        <p14:creationId xmlns:p14="http://schemas.microsoft.com/office/powerpoint/2010/main" val="229786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 COMPONENTS OF A TYPICAL ROBOTS</a:t>
            </a:r>
          </a:p>
          <a:p>
            <a:pPr>
              <a:lnSpc>
                <a:spcPct val="150000"/>
              </a:lnSpc>
            </a:pPr>
            <a:r>
              <a:rPr lang="en-US" sz="2400" dirty="0">
                <a:latin typeface="Arial" panose="020B0604020202020204" pitchFamily="34" charset="0"/>
                <a:cs typeface="Arial" panose="020B0604020202020204" pitchFamily="34" charset="0"/>
              </a:rPr>
              <a:t>The robot builder will then add the </a:t>
            </a:r>
            <a:r>
              <a:rPr lang="en-US" sz="2400" b="1" dirty="0">
                <a:latin typeface="Arial" panose="020B0604020202020204" pitchFamily="34" charset="0"/>
                <a:cs typeface="Arial" panose="020B0604020202020204" pitchFamily="34" charset="0"/>
              </a:rPr>
              <a:t>mechanical</a:t>
            </a:r>
            <a:r>
              <a:rPr lang="en-US" sz="2400" dirty="0">
                <a:latin typeface="Arial" panose="020B0604020202020204" pitchFamily="34" charset="0"/>
                <a:cs typeface="Arial" panose="020B0604020202020204" pitchFamily="34" charset="0"/>
              </a:rPr>
              <a:t> parts that let the robot move (gears, axles, hinges, pulleys), the </a:t>
            </a:r>
            <a:r>
              <a:rPr lang="en-US" sz="2400" b="1" dirty="0">
                <a:latin typeface="Arial" panose="020B0604020202020204" pitchFamily="34" charset="0"/>
                <a:cs typeface="Arial" panose="020B0604020202020204" pitchFamily="34" charset="0"/>
              </a:rPr>
              <a:t>electromechanical</a:t>
            </a:r>
            <a:r>
              <a:rPr lang="en-US" sz="2400" dirty="0">
                <a:latin typeface="Arial" panose="020B0604020202020204" pitchFamily="34" charset="0"/>
                <a:cs typeface="Arial" panose="020B0604020202020204" pitchFamily="34" charset="0"/>
              </a:rPr>
              <a:t> machinery that does the moving (motors, pistons, solenoids) and finally the </a:t>
            </a:r>
            <a:r>
              <a:rPr lang="en-US" sz="2400" b="1" dirty="0">
                <a:latin typeface="Arial" panose="020B0604020202020204" pitchFamily="34" charset="0"/>
                <a:cs typeface="Arial" panose="020B0604020202020204" pitchFamily="34" charset="0"/>
              </a:rPr>
              <a:t>electronic</a:t>
            </a:r>
            <a:r>
              <a:rPr lang="en-US" sz="2400" dirty="0">
                <a:latin typeface="Arial" panose="020B0604020202020204" pitchFamily="34" charset="0"/>
                <a:cs typeface="Arial" panose="020B0604020202020204" pitchFamily="34" charset="0"/>
              </a:rPr>
              <a:t> parts to control everything (processor, sensors, displays, lights). </a:t>
            </a:r>
          </a:p>
        </p:txBody>
      </p:sp>
    </p:spTree>
    <p:extLst>
      <p:ext uri="{BB962C8B-B14F-4D97-AF65-F5344CB8AC3E}">
        <p14:creationId xmlns:p14="http://schemas.microsoft.com/office/powerpoint/2010/main" val="367908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DIFFERENCES AND APPLICATIONS OF ROBOTICS IN </a:t>
            </a: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THE MODERN WORLD</a:t>
            </a:r>
          </a:p>
          <a:p>
            <a:pPr>
              <a:lnSpc>
                <a:spcPct val="150000"/>
              </a:lnSpc>
            </a:pPr>
            <a:r>
              <a:rPr lang="en-US" sz="2400" dirty="0">
                <a:latin typeface="Arial" panose="020B0604020202020204" pitchFamily="34" charset="0"/>
                <a:cs typeface="Arial" panose="020B0604020202020204" pitchFamily="34" charset="0"/>
              </a:rPr>
              <a:t>From a mainly industrial focus, robotics has been rapidly expanding into</a:t>
            </a:r>
          </a:p>
          <a:p>
            <a:pPr>
              <a:lnSpc>
                <a:spcPct val="150000"/>
              </a:lnSpc>
            </a:pPr>
            <a:r>
              <a:rPr lang="en-US" sz="2400" dirty="0">
                <a:latin typeface="Arial" panose="020B0604020202020204" pitchFamily="34" charset="0"/>
                <a:cs typeface="Arial" panose="020B0604020202020204" pitchFamily="34" charset="0"/>
              </a:rPr>
              <a:t>the challenges of the human world (human-</a:t>
            </a:r>
            <a:r>
              <a:rPr lang="en-US" sz="2400" dirty="0" err="1">
                <a:latin typeface="Arial" panose="020B0604020202020204" pitchFamily="34" charset="0"/>
                <a:cs typeface="Arial" panose="020B0604020202020204" pitchFamily="34" charset="0"/>
              </a:rPr>
              <a:t>centred</a:t>
            </a:r>
            <a:r>
              <a:rPr lang="en-US" sz="2400" dirty="0">
                <a:latin typeface="Arial" panose="020B0604020202020204" pitchFamily="34" charset="0"/>
                <a:cs typeface="Arial" panose="020B0604020202020204" pitchFamily="34" charset="0"/>
              </a:rPr>
              <a:t> and life-like robotics).</a:t>
            </a:r>
          </a:p>
          <a:p>
            <a:pPr>
              <a:lnSpc>
                <a:spcPct val="150000"/>
              </a:lnSpc>
            </a:pPr>
            <a:r>
              <a:rPr lang="en-US" sz="2400" dirty="0">
                <a:latin typeface="Arial" panose="020B0604020202020204" pitchFamily="34" charset="0"/>
                <a:cs typeface="Arial" panose="020B0604020202020204" pitchFamily="34" charset="0"/>
              </a:rPr>
              <a:t>This new generation of robots is expected to work alongside humans safely</a:t>
            </a:r>
          </a:p>
          <a:p>
            <a:pPr>
              <a:lnSpc>
                <a:spcPct val="150000"/>
              </a:lnSpc>
            </a:pPr>
            <a:r>
              <a:rPr lang="en-US" sz="2400" dirty="0">
                <a:latin typeface="Arial" panose="020B0604020202020204" pitchFamily="34" charset="0"/>
                <a:cs typeface="Arial" panose="020B0604020202020204" pitchFamily="34" charset="0"/>
              </a:rPr>
              <a:t>and reliably in homes, workplaces and communities, providing support in</a:t>
            </a:r>
          </a:p>
          <a:p>
            <a:pPr>
              <a:lnSpc>
                <a:spcPct val="150000"/>
              </a:lnSpc>
            </a:pPr>
            <a:r>
              <a:rPr lang="en-US" sz="2400" dirty="0">
                <a:latin typeface="Arial" panose="020B0604020202020204" pitchFamily="34" charset="0"/>
                <a:cs typeface="Arial" panose="020B0604020202020204" pitchFamily="34" charset="0"/>
              </a:rPr>
              <a:t>services, entertainment, education, healthcare, manufacturing and assistance.</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93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DIFFERENCE BETWEEN A ROBOT AND AN INDUSTRIAL ROBOT</a:t>
            </a:r>
          </a:p>
          <a:p>
            <a:pPr>
              <a:lnSpc>
                <a:spcPct val="150000"/>
              </a:lnSpc>
            </a:pPr>
            <a:r>
              <a:rPr lang="en-US" sz="2400" dirty="0">
                <a:latin typeface="Arial" panose="020B0604020202020204" pitchFamily="34" charset="0"/>
                <a:cs typeface="Arial" panose="020B0604020202020204" pitchFamily="34" charset="0"/>
              </a:rPr>
              <a:t>A robot can be described as an automated machine that is able to modify the environment in which it operates. </a:t>
            </a:r>
          </a:p>
          <a:p>
            <a:pPr>
              <a:lnSpc>
                <a:spcPct val="150000"/>
              </a:lnSpc>
            </a:pPr>
            <a:r>
              <a:rPr lang="en-US" sz="2400" dirty="0">
                <a:latin typeface="Arial" panose="020B0604020202020204" pitchFamily="34" charset="0"/>
                <a:cs typeface="Arial" panose="020B0604020202020204" pitchFamily="34" charset="0"/>
              </a:rPr>
              <a:t>The International Organization for Standardization (ISO) defines an industrial robot as an “automatically controlled, reprogrammable multipurpose manipulator, programmable in three or more axes, which can be either fixed in place or mobile for use in industrial automation applications”. </a:t>
            </a:r>
          </a:p>
        </p:txBody>
      </p:sp>
    </p:spTree>
    <p:extLst>
      <p:ext uri="{BB962C8B-B14F-4D97-AF65-F5344CB8AC3E}">
        <p14:creationId xmlns:p14="http://schemas.microsoft.com/office/powerpoint/2010/main" val="2250367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CONCEPT OF THE 5DS OF ROBOTS</a:t>
            </a:r>
          </a:p>
          <a:p>
            <a:pPr>
              <a:lnSpc>
                <a:spcPct val="150000"/>
              </a:lnSpc>
            </a:pPr>
            <a:r>
              <a:rPr lang="en-US" sz="2400" dirty="0">
                <a:latin typeface="Arial" panose="020B0604020202020204" pitchFamily="34" charset="0"/>
                <a:cs typeface="Arial" panose="020B0604020202020204" pitchFamily="34" charset="0"/>
              </a:rPr>
              <a:t>When companies are looking to use automation (robots) to streamline their processes and systems, they may not be sure which processes to automate. The so-called 5Ds of </a:t>
            </a:r>
            <a:r>
              <a:rPr lang="en-US" sz="2400" dirty="0" err="1">
                <a:latin typeface="Arial" panose="020B0604020202020204" pitchFamily="34" charset="0"/>
                <a:cs typeface="Arial" panose="020B0604020202020204" pitchFamily="34" charset="0"/>
              </a:rPr>
              <a:t>robotisation</a:t>
            </a:r>
            <a:r>
              <a:rPr lang="en-US" sz="2400" dirty="0">
                <a:latin typeface="Arial" panose="020B0604020202020204" pitchFamily="34" charset="0"/>
                <a:cs typeface="Arial" panose="020B0604020202020204" pitchFamily="34" charset="0"/>
              </a:rPr>
              <a:t> help to decide whether a robot is suitable for the process or not. The 5Ds are derived from the following: </a:t>
            </a:r>
          </a:p>
          <a:p>
            <a:pPr marL="342900" indent="-34290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3C9895-5BF5-36F6-FDFC-322339EFD217}"/>
              </a:ext>
            </a:extLst>
          </p:cNvPr>
          <p:cNvSpPr txBox="1"/>
          <p:nvPr/>
        </p:nvSpPr>
        <p:spPr>
          <a:xfrm>
            <a:off x="802340" y="4499230"/>
            <a:ext cx="10692143" cy="1685846"/>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Dirty;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Dull;</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Dangerous;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Difficult;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Dear;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Domestic.</a:t>
            </a:r>
          </a:p>
        </p:txBody>
      </p:sp>
    </p:spTree>
    <p:extLst>
      <p:ext uri="{BB962C8B-B14F-4D97-AF65-F5344CB8AC3E}">
        <p14:creationId xmlns:p14="http://schemas.microsoft.com/office/powerpoint/2010/main" val="259454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67722</TotalTime>
  <Words>3228</Words>
  <Application>Microsoft Office PowerPoint</Application>
  <PresentationFormat>Widescreen</PresentationFormat>
  <Paragraphs>239</Paragraphs>
  <Slides>43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365</cp:revision>
  <dcterms:created xsi:type="dcterms:W3CDTF">2018-09-18T08:47:31Z</dcterms:created>
  <dcterms:modified xsi:type="dcterms:W3CDTF">2023-10-23T11:41:56Z</dcterms:modified>
</cp:coreProperties>
</file>