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314" r:id="rId3"/>
    <p:sldId id="352" r:id="rId4"/>
    <p:sldId id="360" r:id="rId5"/>
    <p:sldId id="353" r:id="rId6"/>
    <p:sldId id="361" r:id="rId7"/>
    <p:sldId id="362" r:id="rId8"/>
    <p:sldId id="363" r:id="rId9"/>
    <p:sldId id="354" r:id="rId10"/>
    <p:sldId id="364" r:id="rId11"/>
    <p:sldId id="365" r:id="rId12"/>
    <p:sldId id="355" r:id="rId13"/>
    <p:sldId id="366" r:id="rId14"/>
    <p:sldId id="380" r:id="rId15"/>
    <p:sldId id="379" r:id="rId16"/>
    <p:sldId id="367" r:id="rId17"/>
    <p:sldId id="368" r:id="rId18"/>
    <p:sldId id="356" r:id="rId19"/>
    <p:sldId id="369" r:id="rId20"/>
    <p:sldId id="382" r:id="rId21"/>
    <p:sldId id="381" r:id="rId22"/>
    <p:sldId id="370" r:id="rId23"/>
    <p:sldId id="371" r:id="rId24"/>
    <p:sldId id="357" r:id="rId25"/>
    <p:sldId id="372" r:id="rId26"/>
    <p:sldId id="373" r:id="rId27"/>
    <p:sldId id="358" r:id="rId28"/>
    <p:sldId id="374" r:id="rId29"/>
    <p:sldId id="375" r:id="rId30"/>
    <p:sldId id="376" r:id="rId31"/>
    <p:sldId id="359" r:id="rId32"/>
    <p:sldId id="377" r:id="rId33"/>
    <p:sldId id="37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782"/>
    <p:restoredTop sz="94544"/>
  </p:normalViewPr>
  <p:slideViewPr>
    <p:cSldViewPr snapToGrid="0" snapToObjects="1">
      <p:cViewPr varScale="1">
        <p:scale>
          <a:sx n="60" d="100"/>
          <a:sy n="60" d="100"/>
        </p:scale>
        <p:origin x="228" y="5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CA953-F36A-7745-8BCA-30559A3D510C}" type="datetimeFigureOut">
              <a:rPr lang="en-GB" smtClean="0"/>
              <a:t>17/11/2022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855403-8A3A-DA4F-934B-8B456A5D664E}" type="slidenum">
              <a:rPr lang="en-GB" smtClean="0"/>
              <a:t>‹#›</a:t>
            </a:fld>
            <a:endParaRPr lang="en-GB"/>
          </a:p>
        </p:txBody>
      </p:sp>
    </p:spTree>
    <p:extLst>
      <p:ext uri="{BB962C8B-B14F-4D97-AF65-F5344CB8AC3E}">
        <p14:creationId xmlns:p14="http://schemas.microsoft.com/office/powerpoint/2010/main" val="3411057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855403-8A3A-DA4F-934B-8B456A5D664E}" type="slidenum">
              <a:rPr lang="en-GB" smtClean="0"/>
              <a:t>1</a:t>
            </a:fld>
            <a:endParaRPr lang="en-GB"/>
          </a:p>
        </p:txBody>
      </p:sp>
    </p:spTree>
    <p:extLst>
      <p:ext uri="{BB962C8B-B14F-4D97-AF65-F5344CB8AC3E}">
        <p14:creationId xmlns:p14="http://schemas.microsoft.com/office/powerpoint/2010/main" val="664715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1C996-B2B9-5240-B316-5F32F694CD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9150061-F33B-1B4A-91E5-C949D034E9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85B5E1-A19B-704F-8702-F512E9442226}"/>
              </a:ext>
            </a:extLst>
          </p:cNvPr>
          <p:cNvSpPr>
            <a:spLocks noGrp="1"/>
          </p:cNvSpPr>
          <p:nvPr>
            <p:ph type="dt" sz="half" idx="10"/>
          </p:nvPr>
        </p:nvSpPr>
        <p:spPr/>
        <p:txBody>
          <a:bodyPr/>
          <a:lstStyle/>
          <a:p>
            <a:fld id="{6E9B9E68-4850-8440-9130-1569DB7DBD3D}" type="datetimeFigureOut">
              <a:rPr lang="en-GB" smtClean="0"/>
              <a:t>17/11/2022</a:t>
            </a:fld>
            <a:endParaRPr lang="en-GB"/>
          </a:p>
        </p:txBody>
      </p:sp>
      <p:sp>
        <p:nvSpPr>
          <p:cNvPr id="5" name="Footer Placeholder 4">
            <a:extLst>
              <a:ext uri="{FF2B5EF4-FFF2-40B4-BE49-F238E27FC236}">
                <a16:creationId xmlns:a16="http://schemas.microsoft.com/office/drawing/2014/main" id="{4DE411AE-BFF1-9A41-83A8-41AAE6C746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A59E9A-86AB-234B-9208-CBE0FF33772B}"/>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530424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51DE-1CDB-1F4B-BC0E-3B66D909FC8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EF3569-F8AB-9A4A-994A-749B93653A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E29316-AB93-C642-9A75-2F6D0AE98E05}"/>
              </a:ext>
            </a:extLst>
          </p:cNvPr>
          <p:cNvSpPr>
            <a:spLocks noGrp="1"/>
          </p:cNvSpPr>
          <p:nvPr>
            <p:ph type="dt" sz="half" idx="10"/>
          </p:nvPr>
        </p:nvSpPr>
        <p:spPr/>
        <p:txBody>
          <a:bodyPr/>
          <a:lstStyle/>
          <a:p>
            <a:fld id="{6E9B9E68-4850-8440-9130-1569DB7DBD3D}" type="datetimeFigureOut">
              <a:rPr lang="en-GB" smtClean="0"/>
              <a:t>17/11/2022</a:t>
            </a:fld>
            <a:endParaRPr lang="en-GB"/>
          </a:p>
        </p:txBody>
      </p:sp>
      <p:sp>
        <p:nvSpPr>
          <p:cNvPr id="5" name="Footer Placeholder 4">
            <a:extLst>
              <a:ext uri="{FF2B5EF4-FFF2-40B4-BE49-F238E27FC236}">
                <a16:creationId xmlns:a16="http://schemas.microsoft.com/office/drawing/2014/main" id="{C3B41DCC-FA20-DC41-8FAD-2CE86B5F0C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09FB14-979F-B449-9D48-74BE686816FB}"/>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25844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5250C3-D53E-A041-A9DB-1045605D2E0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BA64DC-20F7-AD49-920F-A006498DE1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99E27B-924A-0249-8B0C-E673A4375B98}"/>
              </a:ext>
            </a:extLst>
          </p:cNvPr>
          <p:cNvSpPr>
            <a:spLocks noGrp="1"/>
          </p:cNvSpPr>
          <p:nvPr>
            <p:ph type="dt" sz="half" idx="10"/>
          </p:nvPr>
        </p:nvSpPr>
        <p:spPr/>
        <p:txBody>
          <a:bodyPr/>
          <a:lstStyle/>
          <a:p>
            <a:fld id="{6E9B9E68-4850-8440-9130-1569DB7DBD3D}" type="datetimeFigureOut">
              <a:rPr lang="en-GB" smtClean="0"/>
              <a:t>17/11/2022</a:t>
            </a:fld>
            <a:endParaRPr lang="en-GB"/>
          </a:p>
        </p:txBody>
      </p:sp>
      <p:sp>
        <p:nvSpPr>
          <p:cNvPr id="5" name="Footer Placeholder 4">
            <a:extLst>
              <a:ext uri="{FF2B5EF4-FFF2-40B4-BE49-F238E27FC236}">
                <a16:creationId xmlns:a16="http://schemas.microsoft.com/office/drawing/2014/main" id="{F876B186-AD16-124B-BE89-F100238EF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7A8E32-8AA1-6E4A-8993-363D1F968077}"/>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676253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DF35-2610-7D4D-A15B-38E23A711C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774792-A591-0C43-A39A-596364DDF4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F12403-A56B-954C-A4E0-716C875DB96A}"/>
              </a:ext>
            </a:extLst>
          </p:cNvPr>
          <p:cNvSpPr>
            <a:spLocks noGrp="1"/>
          </p:cNvSpPr>
          <p:nvPr>
            <p:ph type="dt" sz="half" idx="10"/>
          </p:nvPr>
        </p:nvSpPr>
        <p:spPr/>
        <p:txBody>
          <a:bodyPr/>
          <a:lstStyle/>
          <a:p>
            <a:fld id="{6E9B9E68-4850-8440-9130-1569DB7DBD3D}" type="datetimeFigureOut">
              <a:rPr lang="en-GB" smtClean="0"/>
              <a:t>17/11/2022</a:t>
            </a:fld>
            <a:endParaRPr lang="en-GB"/>
          </a:p>
        </p:txBody>
      </p:sp>
      <p:sp>
        <p:nvSpPr>
          <p:cNvPr id="5" name="Footer Placeholder 4">
            <a:extLst>
              <a:ext uri="{FF2B5EF4-FFF2-40B4-BE49-F238E27FC236}">
                <a16:creationId xmlns:a16="http://schemas.microsoft.com/office/drawing/2014/main" id="{A7D762AB-59D0-F04F-8C34-35F2AECCAE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56A6CB-52D2-5B4D-B0FC-E5CA94A6915A}"/>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569762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1E9E-6383-934F-A592-666F1B4772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955E675-05B5-8645-ABC3-CFFE91C188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9AC746-9B0D-AD4C-AA37-3E4813359926}"/>
              </a:ext>
            </a:extLst>
          </p:cNvPr>
          <p:cNvSpPr>
            <a:spLocks noGrp="1"/>
          </p:cNvSpPr>
          <p:nvPr>
            <p:ph type="dt" sz="half" idx="10"/>
          </p:nvPr>
        </p:nvSpPr>
        <p:spPr/>
        <p:txBody>
          <a:bodyPr/>
          <a:lstStyle/>
          <a:p>
            <a:fld id="{6E9B9E68-4850-8440-9130-1569DB7DBD3D}" type="datetimeFigureOut">
              <a:rPr lang="en-GB" smtClean="0"/>
              <a:t>17/11/2022</a:t>
            </a:fld>
            <a:endParaRPr lang="en-GB"/>
          </a:p>
        </p:txBody>
      </p:sp>
      <p:sp>
        <p:nvSpPr>
          <p:cNvPr id="5" name="Footer Placeholder 4">
            <a:extLst>
              <a:ext uri="{FF2B5EF4-FFF2-40B4-BE49-F238E27FC236}">
                <a16:creationId xmlns:a16="http://schemas.microsoft.com/office/drawing/2014/main" id="{29A9664B-DEB2-6849-B2CF-91A197B6BC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BE64E7-1787-0E4B-93E6-10DABAC204FD}"/>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3996387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1E4FC-0EE0-9F47-8AB9-6678F2305D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D65237-F45C-1842-9DF3-370D3AB1BA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9DEFCD-7FF3-DE43-BDE5-42CE773DA4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09812F5-1021-C246-B4E4-D46D0E2A6C6E}"/>
              </a:ext>
            </a:extLst>
          </p:cNvPr>
          <p:cNvSpPr>
            <a:spLocks noGrp="1"/>
          </p:cNvSpPr>
          <p:nvPr>
            <p:ph type="dt" sz="half" idx="10"/>
          </p:nvPr>
        </p:nvSpPr>
        <p:spPr/>
        <p:txBody>
          <a:bodyPr/>
          <a:lstStyle/>
          <a:p>
            <a:fld id="{6E9B9E68-4850-8440-9130-1569DB7DBD3D}" type="datetimeFigureOut">
              <a:rPr lang="en-GB" smtClean="0"/>
              <a:t>17/11/2022</a:t>
            </a:fld>
            <a:endParaRPr lang="en-GB"/>
          </a:p>
        </p:txBody>
      </p:sp>
      <p:sp>
        <p:nvSpPr>
          <p:cNvPr id="6" name="Footer Placeholder 5">
            <a:extLst>
              <a:ext uri="{FF2B5EF4-FFF2-40B4-BE49-F238E27FC236}">
                <a16:creationId xmlns:a16="http://schemas.microsoft.com/office/drawing/2014/main" id="{47A7527D-1E2A-5442-8A21-63CF03ECB3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6B47F9-C074-D34C-8B3E-49A1E821EA07}"/>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59990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F142-7397-134B-8816-B615696504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0A7593-10F5-D546-8CC0-773B3A36B1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156E0F-EE48-2446-9BFD-94C0BB5E1CD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408884-E1C4-6A41-8A74-F235FF4DE1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C501CA7-3A87-F941-9BEB-6AD71F516B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B77EB5-BB91-C246-A4C2-A6511A489F2D}"/>
              </a:ext>
            </a:extLst>
          </p:cNvPr>
          <p:cNvSpPr>
            <a:spLocks noGrp="1"/>
          </p:cNvSpPr>
          <p:nvPr>
            <p:ph type="dt" sz="half" idx="10"/>
          </p:nvPr>
        </p:nvSpPr>
        <p:spPr/>
        <p:txBody>
          <a:bodyPr/>
          <a:lstStyle/>
          <a:p>
            <a:fld id="{6E9B9E68-4850-8440-9130-1569DB7DBD3D}" type="datetimeFigureOut">
              <a:rPr lang="en-GB" smtClean="0"/>
              <a:t>17/11/2022</a:t>
            </a:fld>
            <a:endParaRPr lang="en-GB"/>
          </a:p>
        </p:txBody>
      </p:sp>
      <p:sp>
        <p:nvSpPr>
          <p:cNvPr id="8" name="Footer Placeholder 7">
            <a:extLst>
              <a:ext uri="{FF2B5EF4-FFF2-40B4-BE49-F238E27FC236}">
                <a16:creationId xmlns:a16="http://schemas.microsoft.com/office/drawing/2014/main" id="{0C68161F-E103-774E-AF32-7A1536F594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B688133-4C64-B241-BAFD-20C898ED8F79}"/>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668763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5658-9AB8-6D47-82B1-FE28A75209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EFBAAB-5A28-3646-B5A3-3C70F15071A6}"/>
              </a:ext>
            </a:extLst>
          </p:cNvPr>
          <p:cNvSpPr>
            <a:spLocks noGrp="1"/>
          </p:cNvSpPr>
          <p:nvPr>
            <p:ph type="dt" sz="half" idx="10"/>
          </p:nvPr>
        </p:nvSpPr>
        <p:spPr/>
        <p:txBody>
          <a:bodyPr/>
          <a:lstStyle/>
          <a:p>
            <a:fld id="{6E9B9E68-4850-8440-9130-1569DB7DBD3D}" type="datetimeFigureOut">
              <a:rPr lang="en-GB" smtClean="0"/>
              <a:t>17/11/2022</a:t>
            </a:fld>
            <a:endParaRPr lang="en-GB"/>
          </a:p>
        </p:txBody>
      </p:sp>
      <p:sp>
        <p:nvSpPr>
          <p:cNvPr id="4" name="Footer Placeholder 3">
            <a:extLst>
              <a:ext uri="{FF2B5EF4-FFF2-40B4-BE49-F238E27FC236}">
                <a16:creationId xmlns:a16="http://schemas.microsoft.com/office/drawing/2014/main" id="{BC549E09-20BB-EC43-86CE-81E72A3A8F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380216F-DEAD-FA4E-9959-32A9F9EE2B5F}"/>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85926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CD9C0C-84EB-D04C-AE55-EA2CA6003F1C}"/>
              </a:ext>
            </a:extLst>
          </p:cNvPr>
          <p:cNvSpPr>
            <a:spLocks noGrp="1"/>
          </p:cNvSpPr>
          <p:nvPr>
            <p:ph type="dt" sz="half" idx="10"/>
          </p:nvPr>
        </p:nvSpPr>
        <p:spPr/>
        <p:txBody>
          <a:bodyPr/>
          <a:lstStyle/>
          <a:p>
            <a:fld id="{6E9B9E68-4850-8440-9130-1569DB7DBD3D}" type="datetimeFigureOut">
              <a:rPr lang="en-GB" smtClean="0"/>
              <a:t>17/11/2022</a:t>
            </a:fld>
            <a:endParaRPr lang="en-GB"/>
          </a:p>
        </p:txBody>
      </p:sp>
      <p:sp>
        <p:nvSpPr>
          <p:cNvPr id="3" name="Footer Placeholder 2">
            <a:extLst>
              <a:ext uri="{FF2B5EF4-FFF2-40B4-BE49-F238E27FC236}">
                <a16:creationId xmlns:a16="http://schemas.microsoft.com/office/drawing/2014/main" id="{52DDEC6D-E524-4446-ACF7-5E570DDFAD2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877F6E-5903-8A4F-B6B4-506ADA2BF843}"/>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018127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C2AF-CB84-CE4D-BB17-9BCD0BEE0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9B20B3-45CE-EC4E-BA6D-FA4FD4B16C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154BC5E-71F7-E742-9409-CA8CA235B8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E0B373-D001-604D-982A-08CA677FD784}"/>
              </a:ext>
            </a:extLst>
          </p:cNvPr>
          <p:cNvSpPr>
            <a:spLocks noGrp="1"/>
          </p:cNvSpPr>
          <p:nvPr>
            <p:ph type="dt" sz="half" idx="10"/>
          </p:nvPr>
        </p:nvSpPr>
        <p:spPr/>
        <p:txBody>
          <a:bodyPr/>
          <a:lstStyle/>
          <a:p>
            <a:fld id="{6E9B9E68-4850-8440-9130-1569DB7DBD3D}" type="datetimeFigureOut">
              <a:rPr lang="en-GB" smtClean="0"/>
              <a:t>17/11/2022</a:t>
            </a:fld>
            <a:endParaRPr lang="en-GB"/>
          </a:p>
        </p:txBody>
      </p:sp>
      <p:sp>
        <p:nvSpPr>
          <p:cNvPr id="6" name="Footer Placeholder 5">
            <a:extLst>
              <a:ext uri="{FF2B5EF4-FFF2-40B4-BE49-F238E27FC236}">
                <a16:creationId xmlns:a16="http://schemas.microsoft.com/office/drawing/2014/main" id="{540A53A4-9FF5-354D-9804-63AC381E50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6BE2C6-B8B8-094D-A85A-744FFA7DFD34}"/>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566393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7EDF-2AC2-6D43-91AD-2FC7CA5634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71A7A0-8EE4-5F4E-8431-6698219AC6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FA29AC0-5F77-6A4E-9E7E-2470D20875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012124-AAD0-434C-BB3D-99DF851B953C}"/>
              </a:ext>
            </a:extLst>
          </p:cNvPr>
          <p:cNvSpPr>
            <a:spLocks noGrp="1"/>
          </p:cNvSpPr>
          <p:nvPr>
            <p:ph type="dt" sz="half" idx="10"/>
          </p:nvPr>
        </p:nvSpPr>
        <p:spPr/>
        <p:txBody>
          <a:bodyPr/>
          <a:lstStyle/>
          <a:p>
            <a:fld id="{6E9B9E68-4850-8440-9130-1569DB7DBD3D}" type="datetimeFigureOut">
              <a:rPr lang="en-GB" smtClean="0"/>
              <a:t>17/11/2022</a:t>
            </a:fld>
            <a:endParaRPr lang="en-GB"/>
          </a:p>
        </p:txBody>
      </p:sp>
      <p:sp>
        <p:nvSpPr>
          <p:cNvPr id="6" name="Footer Placeholder 5">
            <a:extLst>
              <a:ext uri="{FF2B5EF4-FFF2-40B4-BE49-F238E27FC236}">
                <a16:creationId xmlns:a16="http://schemas.microsoft.com/office/drawing/2014/main" id="{EA971030-798C-1C48-9A71-7398ECA861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1CB539-5901-1540-9072-7C0C108B2F3C}"/>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953057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A0815C-FC18-0D4F-9BB0-7E51A018C2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A39992-E157-964F-9AA8-EEFBFFCC11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1A1A3F-696C-0B4F-B81C-505E822DA6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B9E68-4850-8440-9130-1569DB7DBD3D}" type="datetimeFigureOut">
              <a:rPr lang="en-GB" smtClean="0"/>
              <a:t>17/11/2022</a:t>
            </a:fld>
            <a:endParaRPr lang="en-GB"/>
          </a:p>
        </p:txBody>
      </p:sp>
      <p:sp>
        <p:nvSpPr>
          <p:cNvPr id="5" name="Footer Placeholder 4">
            <a:extLst>
              <a:ext uri="{FF2B5EF4-FFF2-40B4-BE49-F238E27FC236}">
                <a16:creationId xmlns:a16="http://schemas.microsoft.com/office/drawing/2014/main" id="{775A592D-4E04-0940-8787-6F9AF0A732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887DF6-B662-1A43-8D83-3032652B80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ECE69-9CD1-F14B-A56D-9503437A8985}" type="slidenum">
              <a:rPr lang="en-GB" smtClean="0"/>
              <a:t>‹#›</a:t>
            </a:fld>
            <a:endParaRPr lang="en-GB"/>
          </a:p>
        </p:txBody>
      </p:sp>
    </p:spTree>
    <p:extLst>
      <p:ext uri="{BB962C8B-B14F-4D97-AF65-F5344CB8AC3E}">
        <p14:creationId xmlns:p14="http://schemas.microsoft.com/office/powerpoint/2010/main" val="4217366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ll, indoor, cosmetic, several&#10;&#10;Description automatically generated">
            <a:extLst>
              <a:ext uri="{FF2B5EF4-FFF2-40B4-BE49-F238E27FC236}">
                <a16:creationId xmlns:a16="http://schemas.microsoft.com/office/drawing/2014/main" id="{1B4EE8DB-B976-C449-A43C-1EB916615BBD}"/>
              </a:ext>
            </a:extLst>
          </p:cNvPr>
          <p:cNvPicPr>
            <a:picLocks noChangeAspect="1"/>
          </p:cNvPicPr>
          <p:nvPr/>
        </p:nvPicPr>
        <p:blipFill rotWithShape="1">
          <a:blip r:embed="rId3"/>
          <a:srcRect t="60103" b="927"/>
          <a:stretch/>
        </p:blipFill>
        <p:spPr>
          <a:xfrm>
            <a:off x="1" y="0"/>
            <a:ext cx="12191999" cy="6858000"/>
          </a:xfrm>
          <a:prstGeom prst="rect">
            <a:avLst/>
          </a:prstGeom>
        </p:spPr>
      </p:pic>
      <p:sp>
        <p:nvSpPr>
          <p:cNvPr id="6" name="TextBox 5">
            <a:extLst>
              <a:ext uri="{FF2B5EF4-FFF2-40B4-BE49-F238E27FC236}">
                <a16:creationId xmlns:a16="http://schemas.microsoft.com/office/drawing/2014/main" id="{2010E631-21CE-6343-B0E6-9C72C5DAC70D}"/>
              </a:ext>
            </a:extLst>
          </p:cNvPr>
          <p:cNvSpPr txBox="1"/>
          <p:nvPr/>
        </p:nvSpPr>
        <p:spPr>
          <a:xfrm>
            <a:off x="-1020" y="5108656"/>
            <a:ext cx="12191999" cy="1754326"/>
          </a:xfrm>
          <a:prstGeom prst="rect">
            <a:avLst/>
          </a:prstGeom>
          <a:solidFill>
            <a:schemeClr val="accent2"/>
          </a:solidFill>
        </p:spPr>
        <p:txBody>
          <a:bodyPr wrap="square" rtlCol="0">
            <a:spAutoFit/>
          </a:bodyPr>
          <a:lstStyle/>
          <a:p>
            <a:pPr algn="r"/>
            <a:r>
              <a:rPr lang="en-GB" sz="5400" b="1" dirty="0">
                <a:solidFill>
                  <a:schemeClr val="bg1"/>
                </a:solidFill>
                <a:latin typeface="Brandon Grotesque Medium" panose="020B0603020203060202" pitchFamily="34" charset="77"/>
              </a:rPr>
              <a:t>Office Practice</a:t>
            </a:r>
          </a:p>
          <a:p>
            <a:pPr algn="r"/>
            <a:r>
              <a:rPr lang="en-GB" sz="5400" b="1" dirty="0">
                <a:solidFill>
                  <a:schemeClr val="bg1"/>
                </a:solidFill>
                <a:latin typeface="Brandon Grotesque Medium" panose="020B0603020203060202" pitchFamily="34" charset="77"/>
              </a:rPr>
              <a:t>NCV2</a:t>
            </a:r>
          </a:p>
        </p:txBody>
      </p:sp>
      <p:pic>
        <p:nvPicPr>
          <p:cNvPr id="8" name="Picture 7">
            <a:extLst>
              <a:ext uri="{FF2B5EF4-FFF2-40B4-BE49-F238E27FC236}">
                <a16:creationId xmlns:a16="http://schemas.microsoft.com/office/drawing/2014/main" id="{AEAFD9B4-3832-9845-B14D-BFFC5D28A267}"/>
              </a:ext>
            </a:extLst>
          </p:cNvPr>
          <p:cNvPicPr>
            <a:picLocks noChangeAspect="1"/>
          </p:cNvPicPr>
          <p:nvPr/>
        </p:nvPicPr>
        <p:blipFill>
          <a:blip r:embed="rId4"/>
          <a:stretch>
            <a:fillRect/>
          </a:stretch>
        </p:blipFill>
        <p:spPr>
          <a:xfrm>
            <a:off x="-1523627" y="-858622"/>
            <a:ext cx="6512486" cy="6512486"/>
          </a:xfrm>
          <a:prstGeom prst="rect">
            <a:avLst/>
          </a:prstGeom>
        </p:spPr>
      </p:pic>
    </p:spTree>
    <p:extLst>
      <p:ext uri="{BB962C8B-B14F-4D97-AF65-F5344CB8AC3E}">
        <p14:creationId xmlns:p14="http://schemas.microsoft.com/office/powerpoint/2010/main" val="3800100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830997"/>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Receive, consult and direct visitors in a reception area (continued)</a:t>
            </a:r>
          </a:p>
        </p:txBody>
      </p:sp>
      <p:sp>
        <p:nvSpPr>
          <p:cNvPr id="8" name="TextBox 7">
            <a:extLst>
              <a:ext uri="{FF2B5EF4-FFF2-40B4-BE49-F238E27FC236}">
                <a16:creationId xmlns:a16="http://schemas.microsoft.com/office/drawing/2014/main" id="{411D3548-63CF-B143-8E9D-B93E1CCC8481}"/>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PROCESS VISITOR’S REQUIREMENTS ACCORDING TO ORGANISATIONAL REQUIREMENTS</a:t>
            </a:r>
          </a:p>
          <a:p>
            <a:pPr>
              <a:lnSpc>
                <a:spcPct val="150000"/>
              </a:lnSpc>
            </a:pPr>
            <a:r>
              <a:rPr lang="en-ZA" sz="2400" dirty="0">
                <a:latin typeface="Arial" panose="020B0604020202020204" pitchFamily="34" charset="0"/>
                <a:cs typeface="Arial" panose="020B0604020202020204" pitchFamily="34" charset="0"/>
              </a:rPr>
              <a:t>To assist a visitor, it is important to find out what the reason for their visit is and then help them complete their business with as little trouble as possible. Your approach must be professional, and your purpose with each person must be to satisfy and help each one to the best of your abilities. </a:t>
            </a:r>
          </a:p>
        </p:txBody>
      </p:sp>
    </p:spTree>
    <p:extLst>
      <p:ext uri="{BB962C8B-B14F-4D97-AF65-F5344CB8AC3E}">
        <p14:creationId xmlns:p14="http://schemas.microsoft.com/office/powerpoint/2010/main" val="1173715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830997"/>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Receive, consult and direct visitors in a reception area (continued)</a:t>
            </a:r>
          </a:p>
        </p:txBody>
      </p:sp>
      <p:sp>
        <p:nvSpPr>
          <p:cNvPr id="8" name="TextBox 7">
            <a:extLst>
              <a:ext uri="{FF2B5EF4-FFF2-40B4-BE49-F238E27FC236}">
                <a16:creationId xmlns:a16="http://schemas.microsoft.com/office/drawing/2014/main" id="{411D3548-63CF-B143-8E9D-B93E1CCC8481}"/>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DIRECT VISITORS</a:t>
            </a:r>
          </a:p>
          <a:p>
            <a:pPr>
              <a:lnSpc>
                <a:spcPct val="150000"/>
              </a:lnSpc>
            </a:pPr>
            <a:r>
              <a:rPr lang="en-ZA" sz="2400" dirty="0">
                <a:latin typeface="Arial" panose="020B0604020202020204" pitchFamily="34" charset="0"/>
                <a:cs typeface="Arial" panose="020B0604020202020204" pitchFamily="34" charset="0"/>
              </a:rPr>
              <a:t>Visitors come to a company for a specific reason and when they leave would like to feel that they have achieved what they set out to do. It is up to you to help them achieve their goals while at the same time making their experience as pleasant as possible. One way is to give them clear, simple directions to the office or department they must go to. </a:t>
            </a:r>
          </a:p>
        </p:txBody>
      </p:sp>
    </p:spTree>
    <p:extLst>
      <p:ext uri="{BB962C8B-B14F-4D97-AF65-F5344CB8AC3E}">
        <p14:creationId xmlns:p14="http://schemas.microsoft.com/office/powerpoint/2010/main" val="2855820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USE EFFECTIVE TELEPHONE ETIQUETTE</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Answer the telephone promptly on the third or fourth ring.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For an outgoing call or incoming call, greet, identify the company according to organisational guidelines and introduce yourself.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Speak slowly and clearly so that callers can verify that they have reached the right company.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Speak in a pleasant tone of voice – the caller will appreciate it.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Be sincere and helpful. </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4: Employ effective telephone etiquette</a:t>
            </a:r>
          </a:p>
        </p:txBody>
      </p:sp>
    </p:spTree>
    <p:extLst>
      <p:ext uri="{BB962C8B-B14F-4D97-AF65-F5344CB8AC3E}">
        <p14:creationId xmlns:p14="http://schemas.microsoft.com/office/powerpoint/2010/main" val="3359933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Employ effective telephone etiquette (continued)</a:t>
            </a:r>
          </a:p>
        </p:txBody>
      </p:sp>
      <p:sp>
        <p:nvSpPr>
          <p:cNvPr id="8" name="TextBox 7">
            <a:extLst>
              <a:ext uri="{FF2B5EF4-FFF2-40B4-BE49-F238E27FC236}">
                <a16:creationId xmlns:a16="http://schemas.microsoft.com/office/drawing/2014/main" id="{411D3548-63CF-B143-8E9D-B93E1CCC8481}"/>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USE EFFECTIVE TELEPHONE ETIQUETTE (CONT)</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Listen attentively, do not interrupt.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Don’t use slang and do not eat or drink when talking on the telephone.</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Only speak to someone else while busy with a customer if it concerns the call you are on.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Use the mute or hold button, rather than covering the mouthpiece with your hand if you have to speak to someone else. Make sure you are on mute during conference calls. </a:t>
            </a:r>
          </a:p>
        </p:txBody>
      </p:sp>
    </p:spTree>
    <p:extLst>
      <p:ext uri="{BB962C8B-B14F-4D97-AF65-F5344CB8AC3E}">
        <p14:creationId xmlns:p14="http://schemas.microsoft.com/office/powerpoint/2010/main" val="2324083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Employ effective telephone etiquette (continued)</a:t>
            </a:r>
          </a:p>
        </p:txBody>
      </p:sp>
      <p:sp>
        <p:nvSpPr>
          <p:cNvPr id="8" name="TextBox 7">
            <a:extLst>
              <a:ext uri="{FF2B5EF4-FFF2-40B4-BE49-F238E27FC236}">
                <a16:creationId xmlns:a16="http://schemas.microsoft.com/office/drawing/2014/main" id="{411D3548-63CF-B143-8E9D-B93E1CCC8481}"/>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USE EFFECTIVE TELEPHONE ETIQUETTE (CONT)</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Do not touch the microphone on a headset while speaking.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Always mute yourself on a conference call. Unmute yourself only when you are speaking.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If the caller has reached a wrong number, be courteous and try to help them get the right extension.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Allow the caller to end the call first at the end of the conversation.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Replace the handheld receiver gently when you have completed the call. </a:t>
            </a:r>
          </a:p>
        </p:txBody>
      </p:sp>
    </p:spTree>
    <p:extLst>
      <p:ext uri="{BB962C8B-B14F-4D97-AF65-F5344CB8AC3E}">
        <p14:creationId xmlns:p14="http://schemas.microsoft.com/office/powerpoint/2010/main" val="3141002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Employ effective telephone etiquette (continued)</a:t>
            </a:r>
          </a:p>
        </p:txBody>
      </p:sp>
      <p:sp>
        <p:nvSpPr>
          <p:cNvPr id="8" name="TextBox 7">
            <a:extLst>
              <a:ext uri="{FF2B5EF4-FFF2-40B4-BE49-F238E27FC236}">
                <a16:creationId xmlns:a16="http://schemas.microsoft.com/office/drawing/2014/main" id="{411D3548-63CF-B143-8E9D-B93E1CCC8481}"/>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INCOMING CALLS</a:t>
            </a:r>
          </a:p>
          <a:p>
            <a:pPr>
              <a:lnSpc>
                <a:spcPct val="150000"/>
              </a:lnSpc>
            </a:pPr>
            <a:r>
              <a:rPr lang="en-ZA" sz="2400" dirty="0">
                <a:latin typeface="Arial" panose="020B0604020202020204" pitchFamily="34" charset="0"/>
                <a:cs typeface="Arial" panose="020B0604020202020204" pitchFamily="34" charset="0"/>
              </a:rPr>
              <a:t>Always keep the golden rule in mind: Make sure that the first call the client makes is not their last, but the beginning of a long client relationship. </a:t>
            </a:r>
          </a:p>
        </p:txBody>
      </p:sp>
    </p:spTree>
    <p:extLst>
      <p:ext uri="{BB962C8B-B14F-4D97-AF65-F5344CB8AC3E}">
        <p14:creationId xmlns:p14="http://schemas.microsoft.com/office/powerpoint/2010/main" val="3088454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Employ effective telephone etiquette (continued)</a:t>
            </a:r>
          </a:p>
        </p:txBody>
      </p:sp>
      <p:sp>
        <p:nvSpPr>
          <p:cNvPr id="8" name="TextBox 7">
            <a:extLst>
              <a:ext uri="{FF2B5EF4-FFF2-40B4-BE49-F238E27FC236}">
                <a16:creationId xmlns:a16="http://schemas.microsoft.com/office/drawing/2014/main" id="{411D3548-63CF-B143-8E9D-B93E1CCC8481}"/>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CORRECTLY PROCESS INCOMING CALLS</a:t>
            </a:r>
          </a:p>
        </p:txBody>
      </p:sp>
      <p:pic>
        <p:nvPicPr>
          <p:cNvPr id="3" name="Picture 2" descr="Shape&#10;&#10;Description automatically generated">
            <a:extLst>
              <a:ext uri="{FF2B5EF4-FFF2-40B4-BE49-F238E27FC236}">
                <a16:creationId xmlns:a16="http://schemas.microsoft.com/office/drawing/2014/main" id="{A6C14CBB-837E-394B-8832-4E518D468B4F}"/>
              </a:ext>
            </a:extLst>
          </p:cNvPr>
          <p:cNvPicPr>
            <a:picLocks noChangeAspect="1"/>
          </p:cNvPicPr>
          <p:nvPr/>
        </p:nvPicPr>
        <p:blipFill>
          <a:blip r:embed="rId3"/>
          <a:stretch>
            <a:fillRect/>
          </a:stretch>
        </p:blipFill>
        <p:spPr>
          <a:xfrm>
            <a:off x="4069612" y="2380625"/>
            <a:ext cx="4024862" cy="3747285"/>
          </a:xfrm>
          <a:prstGeom prst="rect">
            <a:avLst/>
          </a:prstGeom>
        </p:spPr>
      </p:pic>
    </p:spTree>
    <p:extLst>
      <p:ext uri="{BB962C8B-B14F-4D97-AF65-F5344CB8AC3E}">
        <p14:creationId xmlns:p14="http://schemas.microsoft.com/office/powerpoint/2010/main" val="2618687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Employ effective telephone etiquette (continued)</a:t>
            </a:r>
          </a:p>
        </p:txBody>
      </p:sp>
      <p:sp>
        <p:nvSpPr>
          <p:cNvPr id="8" name="TextBox 7">
            <a:extLst>
              <a:ext uri="{FF2B5EF4-FFF2-40B4-BE49-F238E27FC236}">
                <a16:creationId xmlns:a16="http://schemas.microsoft.com/office/drawing/2014/main" id="{411D3548-63CF-B143-8E9D-B93E1CCC8481}"/>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CORRECTLY PROCESS OUTGOING CALLS</a:t>
            </a:r>
          </a:p>
          <a:p>
            <a:pPr>
              <a:lnSpc>
                <a:spcPct val="150000"/>
              </a:lnSpc>
            </a:pPr>
            <a:r>
              <a:rPr lang="en-ZA" sz="2400" dirty="0">
                <a:latin typeface="Arial" panose="020B0604020202020204" pitchFamily="34" charset="0"/>
                <a:cs typeface="Arial" panose="020B0604020202020204" pitchFamily="34" charset="0"/>
              </a:rPr>
              <a:t> Making outgoing calls correctly is just as important as answering incoming calls correctly. As always, you are a representative of the company from which you are calling – be professional and efficient. Take control of your outgoing calls by preparing for the call. If you are well prepared, you will come across as a professional and you will be self-assured and assertive during the call. </a:t>
            </a:r>
          </a:p>
        </p:txBody>
      </p:sp>
    </p:spTree>
    <p:extLst>
      <p:ext uri="{BB962C8B-B14F-4D97-AF65-F5344CB8AC3E}">
        <p14:creationId xmlns:p14="http://schemas.microsoft.com/office/powerpoint/2010/main" val="1736820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PC</a:t>
            </a:r>
          </a:p>
          <a:p>
            <a:pPr>
              <a:lnSpc>
                <a:spcPct val="150000"/>
              </a:lnSpc>
            </a:pPr>
            <a:r>
              <a:rPr lang="en-ZA" sz="2400" dirty="0">
                <a:latin typeface="Arial" panose="020B0604020202020204" pitchFamily="34" charset="0"/>
                <a:cs typeface="Arial" panose="020B0604020202020204" pitchFamily="34" charset="0"/>
              </a:rPr>
              <a:t>Computers are multifunctional machines that can produce almost any printed text required for a business – letters, reports, memos, spreadsheets, newsletters, etc. Operating a PC is a basic skill required of every employee in an office today. </a:t>
            </a:r>
          </a:p>
          <a:p>
            <a:pPr>
              <a:lnSpc>
                <a:spcPct val="150000"/>
              </a:lnSpc>
            </a:pPr>
            <a:endParaRPr lang="en-ZA"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5: Operate and take care of equipment</a:t>
            </a:r>
          </a:p>
        </p:txBody>
      </p:sp>
    </p:spTree>
    <p:extLst>
      <p:ext uri="{BB962C8B-B14F-4D97-AF65-F5344CB8AC3E}">
        <p14:creationId xmlns:p14="http://schemas.microsoft.com/office/powerpoint/2010/main" val="2430353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Operate and take care of equipment (continued)</a:t>
            </a:r>
          </a:p>
        </p:txBody>
      </p:sp>
      <p:sp>
        <p:nvSpPr>
          <p:cNvPr id="8" name="TextBox 7">
            <a:extLst>
              <a:ext uri="{FF2B5EF4-FFF2-40B4-BE49-F238E27FC236}">
                <a16:creationId xmlns:a16="http://schemas.microsoft.com/office/drawing/2014/main" id="{411D3548-63CF-B143-8E9D-B93E1CCC8481}"/>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FAX MACHINE</a:t>
            </a:r>
          </a:p>
          <a:p>
            <a:pPr>
              <a:lnSpc>
                <a:spcPct val="150000"/>
              </a:lnSpc>
            </a:pPr>
            <a:r>
              <a:rPr lang="en-ZA" sz="2400" dirty="0">
                <a:latin typeface="Arial" panose="020B0604020202020204" pitchFamily="34" charset="0"/>
                <a:cs typeface="Arial" panose="020B0604020202020204" pitchFamily="34" charset="0"/>
              </a:rPr>
              <a:t>A fax machine transmits original documents quickly and clearly to another user over a telephone line. Text documents, handwritten pages, graphics, etc. can be transmitted in their original form. No special preparations, like typing or coding, are required. The document received at the fax terminal looks like a photocopy of the original document.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6327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VISITORS AND SECURITY</a:t>
            </a:r>
          </a:p>
          <a:p>
            <a:pPr>
              <a:lnSpc>
                <a:spcPct val="150000"/>
              </a:lnSpc>
            </a:pPr>
            <a:r>
              <a:rPr lang="en-ZA" sz="2400" dirty="0">
                <a:latin typeface="Arial" panose="020B0604020202020204" pitchFamily="34" charset="0"/>
                <a:cs typeface="Arial" panose="020B0604020202020204" pitchFamily="34" charset="0"/>
              </a:rPr>
              <a:t>Security measures are designed to ensure the safety of all personnel as well as the safety of any visitors to the company. Generally, depending on its size, a business will appoint either a security company or a security guard to be in control of this important function. In most companies, visitors are required to sign in and out of the premises in a visitor’s register.</a:t>
            </a:r>
          </a:p>
          <a:p>
            <a:pPr>
              <a:lnSpc>
                <a:spcPct val="150000"/>
              </a:lnSpc>
            </a:pPr>
            <a:endParaRPr lang="en-ZA"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 Maintaining the reception area</a:t>
            </a:r>
          </a:p>
        </p:txBody>
      </p:sp>
    </p:spTree>
    <p:extLst>
      <p:ext uri="{BB962C8B-B14F-4D97-AF65-F5344CB8AC3E}">
        <p14:creationId xmlns:p14="http://schemas.microsoft.com/office/powerpoint/2010/main" val="2571245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Operate and take care of equipment (continued)</a:t>
            </a:r>
          </a:p>
        </p:txBody>
      </p:sp>
      <p:sp>
        <p:nvSpPr>
          <p:cNvPr id="8" name="TextBox 7">
            <a:extLst>
              <a:ext uri="{FF2B5EF4-FFF2-40B4-BE49-F238E27FC236}">
                <a16:creationId xmlns:a16="http://schemas.microsoft.com/office/drawing/2014/main" id="{411D3548-63CF-B143-8E9D-B93E1CCC8481}"/>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PHOTOCOPIER</a:t>
            </a:r>
          </a:p>
          <a:p>
            <a:pPr>
              <a:lnSpc>
                <a:spcPct val="150000"/>
              </a:lnSpc>
            </a:pPr>
            <a:r>
              <a:rPr lang="en-ZA" sz="2400" dirty="0">
                <a:latin typeface="Arial" panose="020B0604020202020204" pitchFamily="34" charset="0"/>
                <a:cs typeface="Arial" panose="020B0604020202020204" pitchFamily="34" charset="0"/>
              </a:rPr>
              <a:t>Photocopying is the most efficient way to produce high quality copies quickly. The machines are easy to operate, although the more complex ones may require training. Many offices now install all-in- one copiers, printers and collators, which also have scanning and faxing capabilities.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9857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Operate and take care of equipment (continued)</a:t>
            </a:r>
          </a:p>
        </p:txBody>
      </p:sp>
      <p:sp>
        <p:nvSpPr>
          <p:cNvPr id="8" name="TextBox 7">
            <a:extLst>
              <a:ext uri="{FF2B5EF4-FFF2-40B4-BE49-F238E27FC236}">
                <a16:creationId xmlns:a16="http://schemas.microsoft.com/office/drawing/2014/main" id="{411D3548-63CF-B143-8E9D-B93E1CCC8481}"/>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MAINTAINING EQUIPMENT IN A CLEAN AND WORKING ENVIRONMENT</a:t>
            </a:r>
          </a:p>
          <a:p>
            <a:pPr>
              <a:lnSpc>
                <a:spcPct val="150000"/>
              </a:lnSpc>
            </a:pPr>
            <a:r>
              <a:rPr lang="en-ZA" sz="2400" dirty="0">
                <a:latin typeface="Arial" panose="020B0604020202020204" pitchFamily="34" charset="0"/>
                <a:cs typeface="Arial" panose="020B0604020202020204" pitchFamily="34" charset="0"/>
              </a:rPr>
              <a:t>A clean work area helps maintain the professional image of the company and contributes to the general health and well-being of those who work there. Always disconnect your computer, screen or any other electronic device you want to clean, from its power source before you start cleaning it. </a:t>
            </a:r>
          </a:p>
        </p:txBody>
      </p:sp>
    </p:spTree>
    <p:extLst>
      <p:ext uri="{BB962C8B-B14F-4D97-AF65-F5344CB8AC3E}">
        <p14:creationId xmlns:p14="http://schemas.microsoft.com/office/powerpoint/2010/main" val="2397946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Operate and take care of equipment (continued)</a:t>
            </a:r>
          </a:p>
        </p:txBody>
      </p:sp>
      <p:sp>
        <p:nvSpPr>
          <p:cNvPr id="8" name="TextBox 7">
            <a:extLst>
              <a:ext uri="{FF2B5EF4-FFF2-40B4-BE49-F238E27FC236}">
                <a16:creationId xmlns:a16="http://schemas.microsoft.com/office/drawing/2014/main" id="{411D3548-63CF-B143-8E9D-B93E1CCC8481}"/>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MONITOR AND REQUEST EQUIPMENT CONSUMABLES</a:t>
            </a:r>
          </a:p>
          <a:p>
            <a:pPr>
              <a:lnSpc>
                <a:spcPct val="150000"/>
              </a:lnSpc>
            </a:pPr>
            <a:r>
              <a:rPr lang="en-ZA" sz="2400" dirty="0">
                <a:latin typeface="Arial" panose="020B0604020202020204" pitchFamily="34" charset="0"/>
                <a:cs typeface="Arial" panose="020B0604020202020204" pitchFamily="34" charset="0"/>
              </a:rPr>
              <a:t>To operate efficiently, all organisations and businesses need stocks of consumables for daily administrative tasks. Items like pens, pencils, paper products, paperclips, staples, post-it notes, printer consumables, etc. must be kept in stock for daily use. In smaller businesses, the secretary or receptionist will be responsible for ordering supplies. In larger organisations it would be the purchasing department. </a:t>
            </a:r>
          </a:p>
        </p:txBody>
      </p:sp>
    </p:spTree>
    <p:extLst>
      <p:ext uri="{BB962C8B-B14F-4D97-AF65-F5344CB8AC3E}">
        <p14:creationId xmlns:p14="http://schemas.microsoft.com/office/powerpoint/2010/main" val="359063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Operate and take care of equipment (continued)</a:t>
            </a:r>
          </a:p>
        </p:txBody>
      </p:sp>
      <p:sp>
        <p:nvSpPr>
          <p:cNvPr id="8" name="TextBox 7">
            <a:extLst>
              <a:ext uri="{FF2B5EF4-FFF2-40B4-BE49-F238E27FC236}">
                <a16:creationId xmlns:a16="http://schemas.microsoft.com/office/drawing/2014/main" id="{411D3548-63CF-B143-8E9D-B93E1CCC8481}"/>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IDENTIFY AND MINIMISE SAFETY RISKS WHEN OPERATING EQUIPMENT IN AN OFFICE ENVIRONMENT</a:t>
            </a:r>
          </a:p>
          <a:p>
            <a:pPr>
              <a:lnSpc>
                <a:spcPct val="150000"/>
              </a:lnSpc>
            </a:pPr>
            <a:r>
              <a:rPr lang="en-ZA" sz="2400" dirty="0">
                <a:latin typeface="Arial" panose="020B0604020202020204" pitchFamily="34" charset="0"/>
                <a:cs typeface="Arial" panose="020B0604020202020204" pitchFamily="34" charset="0"/>
              </a:rPr>
              <a:t>Make sure you know how to operate equipment by reading the user manual or asking an experienced co- worker to show you how to operate the machine. User manuals also have details of possible hazards regarding the machine and give details of how to avoid and minimise dangerous situations.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623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RECEIVE AND SORT MAIL</a:t>
            </a:r>
          </a:p>
          <a:p>
            <a:pPr>
              <a:lnSpc>
                <a:spcPct val="150000"/>
              </a:lnSpc>
            </a:pPr>
            <a:r>
              <a:rPr lang="en-ZA" sz="2400" dirty="0">
                <a:latin typeface="Arial" panose="020B0604020202020204" pitchFamily="34" charset="0"/>
                <a:cs typeface="Arial" panose="020B0604020202020204" pitchFamily="34" charset="0"/>
              </a:rPr>
              <a:t>Mail arrives at the company from correspondents outside the organisation and is delivered by a postal agency. Once the postal items have been delivered to the addressee, the postal agency is no longer responsible. After delivery, it becomes the responsibility of the mailroom function of that specific organisation. Each company determines for itself how the mailroom function will be dealt with. </a:t>
            </a:r>
          </a:p>
          <a:p>
            <a:pPr>
              <a:lnSpc>
                <a:spcPct val="150000"/>
              </a:lnSpc>
            </a:pPr>
            <a:endParaRPr lang="en-ZA"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6: Receive, distribute and dispatch mail</a:t>
            </a:r>
          </a:p>
        </p:txBody>
      </p:sp>
    </p:spTree>
    <p:extLst>
      <p:ext uri="{BB962C8B-B14F-4D97-AF65-F5344CB8AC3E}">
        <p14:creationId xmlns:p14="http://schemas.microsoft.com/office/powerpoint/2010/main" val="4094911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Receive, distribute and dispatch mail (continued)</a:t>
            </a:r>
          </a:p>
        </p:txBody>
      </p:sp>
      <p:sp>
        <p:nvSpPr>
          <p:cNvPr id="8" name="TextBox 7">
            <a:extLst>
              <a:ext uri="{FF2B5EF4-FFF2-40B4-BE49-F238E27FC236}">
                <a16:creationId xmlns:a16="http://schemas.microsoft.com/office/drawing/2014/main" id="{411D3548-63CF-B143-8E9D-B93E1CCC8481}"/>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DISTRIBUTE AND DISPATCH MAIL</a:t>
            </a:r>
          </a:p>
          <a:p>
            <a:pPr>
              <a:lnSpc>
                <a:spcPct val="150000"/>
              </a:lnSpc>
            </a:pPr>
            <a:r>
              <a:rPr lang="en-ZA" sz="2400" b="1" dirty="0">
                <a:latin typeface="Arial" panose="020B0604020202020204" pitchFamily="34" charset="0"/>
                <a:cs typeface="Arial" panose="020B0604020202020204" pitchFamily="34" charset="0"/>
              </a:rPr>
              <a:t>Internal</a:t>
            </a:r>
            <a:r>
              <a:rPr lang="en-ZA" sz="2400" dirty="0">
                <a:latin typeface="Arial" panose="020B0604020202020204" pitchFamily="34" charset="0"/>
                <a:cs typeface="Arial" panose="020B0604020202020204" pitchFamily="34" charset="0"/>
              </a:rPr>
              <a:t>: Once mail has been sorted, date-and-time stamped and the required items logged in the mail register, the mail must be delivered to the different departments and addressees as soon as possible. </a:t>
            </a:r>
          </a:p>
          <a:p>
            <a:pPr>
              <a:lnSpc>
                <a:spcPct val="150000"/>
              </a:lnSpc>
            </a:pPr>
            <a:r>
              <a:rPr lang="en-ZA" sz="2400" b="1" dirty="0">
                <a:latin typeface="Arial" panose="020B0604020202020204" pitchFamily="34" charset="0"/>
                <a:cs typeface="Arial" panose="020B0604020202020204" pitchFamily="34" charset="0"/>
              </a:rPr>
              <a:t>External</a:t>
            </a:r>
            <a:r>
              <a:rPr lang="en-ZA" sz="2400" dirty="0">
                <a:latin typeface="Arial" panose="020B0604020202020204" pitchFamily="34" charset="0"/>
                <a:cs typeface="Arial" panose="020B0604020202020204" pitchFamily="34" charset="0"/>
              </a:rPr>
              <a:t>: Outgoing mail includes all the post that goes out of the organisation. The mailroom is the central mail distribution centre, therefore, the various departments send post to the mailroom at regular intervals for dispatch.</a:t>
            </a:r>
          </a:p>
        </p:txBody>
      </p:sp>
    </p:spTree>
    <p:extLst>
      <p:ext uri="{BB962C8B-B14F-4D97-AF65-F5344CB8AC3E}">
        <p14:creationId xmlns:p14="http://schemas.microsoft.com/office/powerpoint/2010/main" val="649244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Receive, distribute and dispatch mail (continued)</a:t>
            </a:r>
          </a:p>
        </p:txBody>
      </p:sp>
      <p:sp>
        <p:nvSpPr>
          <p:cNvPr id="8" name="TextBox 7">
            <a:extLst>
              <a:ext uri="{FF2B5EF4-FFF2-40B4-BE49-F238E27FC236}">
                <a16:creationId xmlns:a16="http://schemas.microsoft.com/office/drawing/2014/main" id="{411D3548-63CF-B143-8E9D-B93E1CCC8481}"/>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IMPORTANCE OF MAINTAINING MAILROOM PROCEDURES</a:t>
            </a:r>
          </a:p>
          <a:p>
            <a:pPr>
              <a:lnSpc>
                <a:spcPct val="150000"/>
              </a:lnSpc>
            </a:pPr>
            <a:r>
              <a:rPr lang="en-ZA" sz="2400" dirty="0">
                <a:latin typeface="Arial" panose="020B0604020202020204" pitchFamily="34" charset="0"/>
                <a:cs typeface="Arial" panose="020B0604020202020204" pitchFamily="34" charset="0"/>
              </a:rPr>
              <a:t>Documents of all kinds are continuously moving through the mailroom. These documents are all important to maintain and improve the efficient, effective running of the organisation. Therefore, it is very important that organisational procedures and set timeframes be strictly adhered to. Following prescribed procedures ensures that mail will be delivered within agreed timeframes, with no unnecessary costs involving insurance claims, lost goods, or legal action against the organisation. </a:t>
            </a:r>
          </a:p>
        </p:txBody>
      </p:sp>
    </p:spTree>
    <p:extLst>
      <p:ext uri="{BB962C8B-B14F-4D97-AF65-F5344CB8AC3E}">
        <p14:creationId xmlns:p14="http://schemas.microsoft.com/office/powerpoint/2010/main" val="3443668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CREATE EVIDENCE AND MAINTAIN CONFIDENTIALITY </a:t>
            </a:r>
          </a:p>
          <a:p>
            <a:pPr>
              <a:lnSpc>
                <a:spcPct val="150000"/>
              </a:lnSpc>
            </a:pPr>
            <a:r>
              <a:rPr lang="en-ZA" sz="2400" dirty="0">
                <a:latin typeface="Arial" panose="020B0604020202020204" pitchFamily="34" charset="0"/>
                <a:cs typeface="Arial" panose="020B0604020202020204" pitchFamily="34" charset="0"/>
              </a:rPr>
              <a:t>Keeping accurate records of company information is one of an organisation’s most important assets. Record keeping is one of the integral parts of any business and provides historic proof of how the business is run. Evidence of all transactions – sales, purchases, advertising, correspondence – must be recorded and saved.</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1200329"/>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7: Create evidence and maintain confidentiality</a:t>
            </a:r>
          </a:p>
        </p:txBody>
      </p:sp>
    </p:spTree>
    <p:extLst>
      <p:ext uri="{BB962C8B-B14F-4D97-AF65-F5344CB8AC3E}">
        <p14:creationId xmlns:p14="http://schemas.microsoft.com/office/powerpoint/2010/main" val="3991756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Create evidence and maintain confidentiality (continued)</a:t>
            </a:r>
          </a:p>
        </p:txBody>
      </p:sp>
      <p:sp>
        <p:nvSpPr>
          <p:cNvPr id="8" name="TextBox 7">
            <a:extLst>
              <a:ext uri="{FF2B5EF4-FFF2-40B4-BE49-F238E27FC236}">
                <a16:creationId xmlns:a16="http://schemas.microsoft.com/office/drawing/2014/main" id="{411D3548-63CF-B143-8E9D-B93E1CCC8481}"/>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TYPES OF CONTRACTS SEEN IN A BUSINESS</a:t>
            </a:r>
          </a:p>
          <a:p>
            <a:pPr>
              <a:lnSpc>
                <a:spcPct val="150000"/>
              </a:lnSpc>
            </a:pPr>
            <a:r>
              <a:rPr lang="en-ZA" sz="2400" dirty="0">
                <a:latin typeface="Arial" panose="020B0604020202020204" pitchFamily="34" charset="0"/>
                <a:cs typeface="Arial" panose="020B0604020202020204" pitchFamily="34" charset="0"/>
              </a:rPr>
              <a:t>There are many different types of contracts: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Contracts between a company and a client.</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Contracts between two companies.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Contracts between a company and a supplier.</a:t>
            </a:r>
          </a:p>
        </p:txBody>
      </p:sp>
    </p:spTree>
    <p:extLst>
      <p:ext uri="{BB962C8B-B14F-4D97-AF65-F5344CB8AC3E}">
        <p14:creationId xmlns:p14="http://schemas.microsoft.com/office/powerpoint/2010/main" val="2131676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Create evidence and maintain confidentiality (continued)</a:t>
            </a:r>
          </a:p>
        </p:txBody>
      </p:sp>
      <p:sp>
        <p:nvSpPr>
          <p:cNvPr id="8" name="TextBox 7">
            <a:extLst>
              <a:ext uri="{FF2B5EF4-FFF2-40B4-BE49-F238E27FC236}">
                <a16:creationId xmlns:a16="http://schemas.microsoft.com/office/drawing/2014/main" id="{411D3548-63CF-B143-8E9D-B93E1CCC8481}"/>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LOCATE AND PROVIDE RECORDS TO USERS ON REQUEST</a:t>
            </a:r>
          </a:p>
          <a:p>
            <a:pPr>
              <a:lnSpc>
                <a:spcPct val="150000"/>
              </a:lnSpc>
            </a:pPr>
            <a:r>
              <a:rPr lang="en-ZA" sz="2400" dirty="0">
                <a:latin typeface="Arial" panose="020B0604020202020204" pitchFamily="34" charset="0"/>
                <a:cs typeface="Arial" panose="020B0604020202020204" pitchFamily="34" charset="0"/>
              </a:rPr>
              <a:t>A combination of paper-based and electronic systems are used in most offices. Once the records have been created, they have to be stored in a system that will allow them to be easily found and retrieved. The filing system that is used must be systematic, but simple enough for anyone to understand.</a:t>
            </a:r>
          </a:p>
        </p:txBody>
      </p:sp>
    </p:spTree>
    <p:extLst>
      <p:ext uri="{BB962C8B-B14F-4D97-AF65-F5344CB8AC3E}">
        <p14:creationId xmlns:p14="http://schemas.microsoft.com/office/powerpoint/2010/main" val="1915584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Maintaining the reception area (continued)</a:t>
            </a:r>
          </a:p>
        </p:txBody>
      </p:sp>
      <p:sp>
        <p:nvSpPr>
          <p:cNvPr id="8" name="TextBox 7">
            <a:extLst>
              <a:ext uri="{FF2B5EF4-FFF2-40B4-BE49-F238E27FC236}">
                <a16:creationId xmlns:a16="http://schemas.microsoft.com/office/drawing/2014/main" id="{411D3548-63CF-B143-8E9D-B93E1CCC8481}"/>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MAINTAIN A CLEAN AND SAFE RECEPTION AREA</a:t>
            </a:r>
          </a:p>
          <a:p>
            <a:pPr>
              <a:lnSpc>
                <a:spcPct val="150000"/>
              </a:lnSpc>
            </a:pPr>
            <a:r>
              <a:rPr lang="en-ZA" sz="2400" dirty="0">
                <a:latin typeface="Arial" panose="020B0604020202020204" pitchFamily="34" charset="0"/>
                <a:cs typeface="Arial" panose="020B0604020202020204" pitchFamily="34" charset="0"/>
              </a:rPr>
              <a:t>The reception area is a visitor’s introduction to the company. It is important that the area, whether large or small, project the desired corporate image. Good housekeeping practices are essential to maintain an agreeable and welcoming reception area.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0805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7: Create evidence and maintain confidentiality (continued)</a:t>
            </a:r>
          </a:p>
        </p:txBody>
      </p:sp>
      <p:sp>
        <p:nvSpPr>
          <p:cNvPr id="8" name="TextBox 7">
            <a:extLst>
              <a:ext uri="{FF2B5EF4-FFF2-40B4-BE49-F238E27FC236}">
                <a16:creationId xmlns:a16="http://schemas.microsoft.com/office/drawing/2014/main" id="{411D3548-63CF-B143-8E9D-B93E1CCC8481}"/>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MAINTAIN CONFIDENTIALITY OF CUSTOMER AND COMPANY INFORMATION</a:t>
            </a:r>
          </a:p>
          <a:p>
            <a:pPr>
              <a:lnSpc>
                <a:spcPct val="150000"/>
              </a:lnSpc>
            </a:pPr>
            <a:r>
              <a:rPr lang="en-ZA" sz="2400" dirty="0">
                <a:latin typeface="Arial" panose="020B0604020202020204" pitchFamily="34" charset="0"/>
                <a:cs typeface="Arial" panose="020B0604020202020204" pitchFamily="34" charset="0"/>
              </a:rPr>
              <a:t>The company has a legal obligation to protect information concerning its personnel, its clients and the company. To do this effectively, the company must have a comprehensive security policy statement, which everyone working for the company must know and understand. This document must be readily available in the office.</a:t>
            </a:r>
          </a:p>
        </p:txBody>
      </p:sp>
    </p:spTree>
    <p:extLst>
      <p:ext uri="{BB962C8B-B14F-4D97-AF65-F5344CB8AC3E}">
        <p14:creationId xmlns:p14="http://schemas.microsoft.com/office/powerpoint/2010/main" val="34929966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FILE A VARIETY OF DOCUMENTS IN EXISTING SYSTEMS</a:t>
            </a:r>
          </a:p>
          <a:p>
            <a:pPr>
              <a:lnSpc>
                <a:spcPct val="150000"/>
              </a:lnSpc>
            </a:pPr>
            <a:r>
              <a:rPr lang="en-ZA" sz="2400" dirty="0">
                <a:latin typeface="Arial" panose="020B0604020202020204" pitchFamily="34" charset="0"/>
                <a:cs typeface="Arial" panose="020B0604020202020204" pitchFamily="34" charset="0"/>
              </a:rPr>
              <a:t>Most businesses keep track of all office documents and records with a combination of electronic and paper-based filing systems. Maintaining the integrity of the system must be a priority and must therefore be well managed, organised and easily accessible if it is to be useful. The only way to achieve this is to develop a proper filing and indexing system, that effectively integrates a paper and digital filing system, so that all records are easily accessible. </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1200329"/>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8: File a variety of documents in existing systems</a:t>
            </a:r>
          </a:p>
        </p:txBody>
      </p:sp>
    </p:spTree>
    <p:extLst>
      <p:ext uri="{BB962C8B-B14F-4D97-AF65-F5344CB8AC3E}">
        <p14:creationId xmlns:p14="http://schemas.microsoft.com/office/powerpoint/2010/main" val="40361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File a variety of documents in existing systems (continued)</a:t>
            </a:r>
          </a:p>
        </p:txBody>
      </p:sp>
      <p:sp>
        <p:nvSpPr>
          <p:cNvPr id="8" name="TextBox 7">
            <a:extLst>
              <a:ext uri="{FF2B5EF4-FFF2-40B4-BE49-F238E27FC236}">
                <a16:creationId xmlns:a16="http://schemas.microsoft.com/office/drawing/2014/main" id="{411D3548-63CF-B143-8E9D-B93E1CCC8481}"/>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RETRIEVE INFORMATION FROM AN EXISTING STORAGE SYSTEM</a:t>
            </a:r>
          </a:p>
          <a:p>
            <a:pPr>
              <a:lnSpc>
                <a:spcPct val="150000"/>
              </a:lnSpc>
            </a:pPr>
            <a:r>
              <a:rPr lang="en-ZA" sz="2400" dirty="0">
                <a:latin typeface="Arial" panose="020B0604020202020204" pitchFamily="34" charset="0"/>
                <a:cs typeface="Arial" panose="020B0604020202020204" pitchFamily="34" charset="0"/>
              </a:rPr>
              <a:t>Authorised personnel will have access to the required electronic files. This means that most of the time-consuming file finding, and dispatching is no longer required. This saves time and improves productivity in the workplace. When members of staff require information that they are not authorised to access or do not have permission to work on, a quick email, phone call or message to a supervisor could grant permission for access or, a read-only copy can be sent as requested. </a:t>
            </a:r>
          </a:p>
        </p:txBody>
      </p:sp>
    </p:spTree>
    <p:extLst>
      <p:ext uri="{BB962C8B-B14F-4D97-AF65-F5344CB8AC3E}">
        <p14:creationId xmlns:p14="http://schemas.microsoft.com/office/powerpoint/2010/main" val="164469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File a variety of documents in existing systems (continued)</a:t>
            </a:r>
          </a:p>
        </p:txBody>
      </p:sp>
      <p:sp>
        <p:nvSpPr>
          <p:cNvPr id="8" name="TextBox 7">
            <a:extLst>
              <a:ext uri="{FF2B5EF4-FFF2-40B4-BE49-F238E27FC236}">
                <a16:creationId xmlns:a16="http://schemas.microsoft.com/office/drawing/2014/main" id="{411D3548-63CF-B143-8E9D-B93E1CCC8481}"/>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STORE VALUABLE DOCUMENTATION AND REFERENCE MATERIALS SECURELY</a:t>
            </a:r>
          </a:p>
          <a:p>
            <a:pPr>
              <a:lnSpc>
                <a:spcPct val="150000"/>
              </a:lnSpc>
            </a:pPr>
            <a:r>
              <a:rPr lang="en-ZA" sz="2400" dirty="0">
                <a:latin typeface="Arial" panose="020B0604020202020204" pitchFamily="34" charset="0"/>
                <a:cs typeface="Arial" panose="020B0604020202020204" pitchFamily="34" charset="0"/>
              </a:rPr>
              <a:t>The security policy of an organisation must protect the (1) confidentiality, (2) integrity and (3) accessibility of its information. According to the International Standard on Information Security Management, these 3 areas are the standard of security companies must strive for. The standards are achieved by introducing and enforcing effective security policies and procedures.  </a:t>
            </a:r>
          </a:p>
        </p:txBody>
      </p:sp>
    </p:spTree>
    <p:extLst>
      <p:ext uri="{BB962C8B-B14F-4D97-AF65-F5344CB8AC3E}">
        <p14:creationId xmlns:p14="http://schemas.microsoft.com/office/powerpoint/2010/main" val="1685142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Maintaining the reception area (continued)</a:t>
            </a:r>
          </a:p>
        </p:txBody>
      </p:sp>
      <p:sp>
        <p:nvSpPr>
          <p:cNvPr id="8" name="TextBox 7">
            <a:extLst>
              <a:ext uri="{FF2B5EF4-FFF2-40B4-BE49-F238E27FC236}">
                <a16:creationId xmlns:a16="http://schemas.microsoft.com/office/drawing/2014/main" id="{411D3548-63CF-B143-8E9D-B93E1CCC8481}"/>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CREATE A PRESENTABLE RECEPTION AREA</a:t>
            </a:r>
          </a:p>
          <a:p>
            <a:pPr>
              <a:lnSpc>
                <a:spcPct val="150000"/>
              </a:lnSpc>
            </a:pPr>
            <a:r>
              <a:rPr lang="en-ZA" sz="2400" dirty="0">
                <a:latin typeface="Arial" panose="020B0604020202020204" pitchFamily="34" charset="0"/>
                <a:cs typeface="Arial" panose="020B0604020202020204" pitchFamily="34" charset="0"/>
              </a:rPr>
              <a:t>The reception area is the company presentation area. It is important that the reception area correctly reflects the identity and personality of the company. The visitor entering will immediately be aware of the identity, work ethic and the kind of customer the company is targeting. </a:t>
            </a:r>
          </a:p>
        </p:txBody>
      </p:sp>
    </p:spTree>
    <p:extLst>
      <p:ext uri="{BB962C8B-B14F-4D97-AF65-F5344CB8AC3E}">
        <p14:creationId xmlns:p14="http://schemas.microsoft.com/office/powerpoint/2010/main" val="261407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GREETING THE CUSTOMER AND IDENTIFYING THEIR NEED </a:t>
            </a:r>
          </a:p>
          <a:p>
            <a:pPr>
              <a:lnSpc>
                <a:spcPct val="150000"/>
              </a:lnSpc>
            </a:pPr>
            <a:r>
              <a:rPr lang="en-ZA" sz="2400" dirty="0">
                <a:latin typeface="Arial" panose="020B0604020202020204" pitchFamily="34" charset="0"/>
                <a:cs typeface="Arial" panose="020B0604020202020204" pitchFamily="34" charset="0"/>
              </a:rPr>
              <a:t>Good customer service depends mostly on effective communication, especially good listening skills. Every time a customer visits or calls and you concentrate on delivering the best service to them, you will be improving the client’s perception of the company, making sure that they will be eager to do business with you again. </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1200329"/>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2: Customer enquiries in an office setting</a:t>
            </a:r>
          </a:p>
        </p:txBody>
      </p:sp>
    </p:spTree>
    <p:extLst>
      <p:ext uri="{BB962C8B-B14F-4D97-AF65-F5344CB8AC3E}">
        <p14:creationId xmlns:p14="http://schemas.microsoft.com/office/powerpoint/2010/main" val="422525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Customer enquiries in an office setting (continued)</a:t>
            </a:r>
          </a:p>
        </p:txBody>
      </p:sp>
      <p:sp>
        <p:nvSpPr>
          <p:cNvPr id="8" name="TextBox 7">
            <a:extLst>
              <a:ext uri="{FF2B5EF4-FFF2-40B4-BE49-F238E27FC236}">
                <a16:creationId xmlns:a16="http://schemas.microsoft.com/office/drawing/2014/main" id="{411D3548-63CF-B143-8E9D-B93E1CCC8481}"/>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ATTEND TO CUSTOMER TELEPHONE AND ELECTRONIC REQUESTS</a:t>
            </a:r>
            <a:endParaRPr lang="en-ZA"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Answering customer queries effectively is one of the most important functions at reception. When customer queries are answered effectively and promptly, you have a happy customer who is very likely to return to your company for more business. </a:t>
            </a:r>
          </a:p>
          <a:p>
            <a:pPr>
              <a:lnSpc>
                <a:spcPct val="150000"/>
              </a:lnSpc>
            </a:pPr>
            <a:endParaRPr lang="en-ZA" sz="2400" dirty="0">
              <a:latin typeface="Arial" panose="020B0604020202020204" pitchFamily="34" charset="0"/>
              <a:cs typeface="Arial" panose="020B0604020202020204" pitchFamily="34" charset="0"/>
            </a:endParaRP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9878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Customer enquiries in an office setting (continued)</a:t>
            </a:r>
          </a:p>
        </p:txBody>
      </p:sp>
      <p:sp>
        <p:nvSpPr>
          <p:cNvPr id="8" name="TextBox 7">
            <a:extLst>
              <a:ext uri="{FF2B5EF4-FFF2-40B4-BE49-F238E27FC236}">
                <a16:creationId xmlns:a16="http://schemas.microsoft.com/office/drawing/2014/main" id="{411D3548-63CF-B143-8E9D-B93E1CCC8481}"/>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REFER A CUSTOMER’S REQUEST</a:t>
            </a:r>
          </a:p>
          <a:p>
            <a:pPr>
              <a:lnSpc>
                <a:spcPct val="150000"/>
              </a:lnSpc>
            </a:pPr>
            <a:r>
              <a:rPr lang="en-ZA" sz="2400" dirty="0">
                <a:latin typeface="Arial" panose="020B0604020202020204" pitchFamily="34" charset="0"/>
                <a:cs typeface="Arial" panose="020B0604020202020204" pitchFamily="34" charset="0"/>
              </a:rPr>
              <a:t>When it comes to referring or delaying a request, be honest and explain the situation. Your company will have guidelines of what to do in difficult situations. Be sure you know these guidelines. You must also know who to ask when you need advice or if you do not know how to proceed. With unpredictable, unusual requests, don’t dismiss the enquiry out of hand. It is better to look for an opportunity within the request.</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061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Customer enquiries in an office setting (continued)</a:t>
            </a:r>
          </a:p>
        </p:txBody>
      </p:sp>
      <p:sp>
        <p:nvSpPr>
          <p:cNvPr id="8" name="TextBox 7">
            <a:extLst>
              <a:ext uri="{FF2B5EF4-FFF2-40B4-BE49-F238E27FC236}">
                <a16:creationId xmlns:a16="http://schemas.microsoft.com/office/drawing/2014/main" id="{411D3548-63CF-B143-8E9D-B93E1CCC8481}"/>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RESPOND TO CUSTOMERS FACE-TO-FACE AND ON THE TELEPHONE</a:t>
            </a:r>
          </a:p>
          <a:p>
            <a:pPr>
              <a:lnSpc>
                <a:spcPct val="150000"/>
              </a:lnSpc>
            </a:pPr>
            <a:r>
              <a:rPr lang="en-ZA" sz="2400" dirty="0">
                <a:latin typeface="Arial" panose="020B0604020202020204" pitchFamily="34" charset="0"/>
                <a:cs typeface="Arial" panose="020B0604020202020204" pitchFamily="34" charset="0"/>
              </a:rPr>
              <a:t>As always with customers, a positive, professional and friendly attitude is well received and appreciated – whether this is in person or on the phone. Acknowledge the customer – greet them in a calm, friendly manner and listen carefully and patiently to the query or complaint so that you get all the relevant details. </a:t>
            </a:r>
          </a:p>
        </p:txBody>
      </p:sp>
    </p:spTree>
    <p:extLst>
      <p:ext uri="{BB962C8B-B14F-4D97-AF65-F5344CB8AC3E}">
        <p14:creationId xmlns:p14="http://schemas.microsoft.com/office/powerpoint/2010/main" val="505775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009833"/>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RECEIVING VISITORS IN A RECEPTION AREA</a:t>
            </a:r>
          </a:p>
          <a:p>
            <a:pPr>
              <a:lnSpc>
                <a:spcPct val="150000"/>
              </a:lnSpc>
            </a:pPr>
            <a:r>
              <a:rPr lang="en-ZA" sz="2400" dirty="0">
                <a:latin typeface="Arial" panose="020B0604020202020204" pitchFamily="34" charset="0"/>
                <a:cs typeface="Arial" panose="020B0604020202020204" pitchFamily="34" charset="0"/>
              </a:rPr>
              <a:t>The most important function of the person at reception is receiving and welcoming visitors to the company. Setting high standards for the reception area will contribute to the visitor’s overall impression of dealing with a professional organisation. The reception desk can never be left unattended. Make sure another person always takes over, even if only for a few minutes. Visitors should not be kept waiting unnecessarily. </a:t>
            </a:r>
          </a:p>
          <a:p>
            <a:pPr>
              <a:lnSpc>
                <a:spcPct val="150000"/>
              </a:lnSpc>
            </a:pPr>
            <a:endParaRPr lang="en-ZA" sz="2400" dirty="0">
              <a:latin typeface="Arial" panose="020B0604020202020204" pitchFamily="34" charset="0"/>
              <a:cs typeface="Arial" panose="020B0604020202020204" pitchFamily="34" charset="0"/>
            </a:endParaRPr>
          </a:p>
          <a:p>
            <a:pPr>
              <a:lnSpc>
                <a:spcPct val="150000"/>
              </a:lnSpc>
            </a:pPr>
            <a:endParaRPr lang="en-ZA"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1200329"/>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3: Receive, consult and direct visitors in a reception area</a:t>
            </a:r>
          </a:p>
        </p:txBody>
      </p:sp>
    </p:spTree>
    <p:extLst>
      <p:ext uri="{BB962C8B-B14F-4D97-AF65-F5344CB8AC3E}">
        <p14:creationId xmlns:p14="http://schemas.microsoft.com/office/powerpoint/2010/main" val="28770279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65442</TotalTime>
  <Words>2609</Words>
  <Application>Microsoft Office PowerPoint</Application>
  <PresentationFormat>Widescreen</PresentationFormat>
  <Paragraphs>145</Paragraphs>
  <Slides>33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Brandon Grotesque Medium</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Ryk Cloete</dc:creator>
  <cp:lastModifiedBy>Sharon Hulley</cp:lastModifiedBy>
  <cp:revision>297</cp:revision>
  <dcterms:created xsi:type="dcterms:W3CDTF">2018-09-18T08:47:31Z</dcterms:created>
  <dcterms:modified xsi:type="dcterms:W3CDTF">2022-11-17T07:09:48Z</dcterms:modified>
</cp:coreProperties>
</file>