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4" r:id="rId3"/>
    <p:sldId id="313" r:id="rId4"/>
    <p:sldId id="328" r:id="rId5"/>
    <p:sldId id="327" r:id="rId6"/>
    <p:sldId id="329" r:id="rId7"/>
    <p:sldId id="330" r:id="rId8"/>
    <p:sldId id="331" r:id="rId9"/>
    <p:sldId id="332" r:id="rId10"/>
    <p:sldId id="314" r:id="rId11"/>
    <p:sldId id="315" r:id="rId12"/>
    <p:sldId id="333" r:id="rId13"/>
    <p:sldId id="334" r:id="rId14"/>
    <p:sldId id="335" r:id="rId15"/>
    <p:sldId id="316" r:id="rId16"/>
    <p:sldId id="317" r:id="rId17"/>
    <p:sldId id="318" r:id="rId18"/>
    <p:sldId id="319" r:id="rId19"/>
    <p:sldId id="336" r:id="rId20"/>
    <p:sldId id="337" r:id="rId21"/>
    <p:sldId id="320" r:id="rId22"/>
    <p:sldId id="321" r:id="rId23"/>
    <p:sldId id="322" r:id="rId24"/>
    <p:sldId id="324" r:id="rId25"/>
    <p:sldId id="339" r:id="rId26"/>
    <p:sldId id="340" r:id="rId27"/>
    <p:sldId id="338" r:id="rId28"/>
    <p:sldId id="325" r:id="rId29"/>
    <p:sldId id="341" r:id="rId30"/>
    <p:sldId id="32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4"/>
    <p:restoredTop sz="94560"/>
  </p:normalViewPr>
  <p:slideViewPr>
    <p:cSldViewPr snapToGrid="0" snapToObjects="1">
      <p:cViewPr varScale="1">
        <p:scale>
          <a:sx n="81" d="100"/>
          <a:sy n="81" d="100"/>
        </p:scale>
        <p:origin x="821" y="6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CA953-F36A-7745-8BCA-30559A3D510C}" type="datetimeFigureOut">
              <a:rPr lang="en-GB" smtClean="0"/>
              <a:t>26/08/2021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5403-8A3A-DA4F-934B-8B456A5D664E}" type="slidenum">
              <a:rPr lang="en-GB" smtClean="0"/>
              <a:t>‹#›</a:t>
            </a:fld>
            <a:endParaRPr lang="en-GB"/>
          </a:p>
        </p:txBody>
      </p:sp>
    </p:spTree>
    <p:extLst>
      <p:ext uri="{BB962C8B-B14F-4D97-AF65-F5344CB8AC3E}">
        <p14:creationId xmlns:p14="http://schemas.microsoft.com/office/powerpoint/2010/main" val="341105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855403-8A3A-DA4F-934B-8B456A5D664E}" type="slidenum">
              <a:rPr lang="en-GB" smtClean="0"/>
              <a:t>1</a:t>
            </a:fld>
            <a:endParaRPr lang="en-GB"/>
          </a:p>
        </p:txBody>
      </p:sp>
    </p:spTree>
    <p:extLst>
      <p:ext uri="{BB962C8B-B14F-4D97-AF65-F5344CB8AC3E}">
        <p14:creationId xmlns:p14="http://schemas.microsoft.com/office/powerpoint/2010/main" val="66471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26/08/2021</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26/08/2021</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804EB273-7927-8542-8E8D-2D532DFCCBF9}"/>
              </a:ext>
            </a:extLst>
          </p:cNvPr>
          <p:cNvPicPr>
            <a:picLocks noChangeAspect="1"/>
          </p:cNvPicPr>
          <p:nvPr/>
        </p:nvPicPr>
        <p:blipFill rotWithShape="1">
          <a:blip r:embed="rId3"/>
          <a:srcRect l="2655" t="18229" b="4154"/>
          <a:stretch/>
        </p:blipFill>
        <p:spPr>
          <a:xfrm>
            <a:off x="0" y="1"/>
            <a:ext cx="12192000"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Mathematics</a:t>
            </a:r>
          </a:p>
          <a:p>
            <a:pPr algn="r"/>
            <a:r>
              <a:rPr lang="en-GB" sz="5400" b="1" dirty="0">
                <a:solidFill>
                  <a:schemeClr val="bg1"/>
                </a:solidFill>
                <a:latin typeface="Brandon Grotesque Medium" panose="020B0603020203060202" pitchFamily="34" charset="77"/>
              </a:rPr>
              <a:t>NCV2</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4"/>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INFORMATION FROM GRAPHS</a:t>
            </a:r>
          </a:p>
          <a:p>
            <a:pPr>
              <a:lnSpc>
                <a:spcPct val="150000"/>
              </a:lnSpc>
            </a:pPr>
            <a:r>
              <a:rPr lang="en-ZA" sz="2400" dirty="0">
                <a:latin typeface="Arial" panose="020B0604020202020204" pitchFamily="34" charset="0"/>
                <a:cs typeface="Arial" panose="020B0604020202020204" pitchFamily="34" charset="0"/>
              </a:rPr>
              <a:t>Information can be represented in the form of graphs. We often use graphs to assist in finding the algebraic relationship or formula between two variables. A relationship in Mathematics refers to two things that are related to each other.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2: Functions and algebra</a:t>
            </a:r>
          </a:p>
        </p:txBody>
      </p:sp>
    </p:spTree>
    <p:extLst>
      <p:ext uri="{BB962C8B-B14F-4D97-AF65-F5344CB8AC3E}">
        <p14:creationId xmlns:p14="http://schemas.microsoft.com/office/powerpoint/2010/main" val="280208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049681"/>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GRAPHS OF FUNCTIONS</a:t>
                </a:r>
              </a:p>
              <a:p>
                <a:pPr>
                  <a:lnSpc>
                    <a:spcPct val="150000"/>
                  </a:lnSpc>
                </a:pPr>
                <a14:m>
                  <m:oMath xmlns:m="http://schemas.openxmlformats.org/officeDocument/2006/math">
                    <m:r>
                      <a:rPr lang="en-ZA" sz="2400" i="1" dirty="0" smtClean="0">
                        <a:latin typeface="Cambria Math" panose="02040503050406030204" pitchFamily="18" charset="0"/>
                        <a:cs typeface="Arial" panose="020B0604020202020204" pitchFamily="34" charset="0"/>
                      </a:rPr>
                      <m:t>𝑦</m:t>
                    </m:r>
                    <m:r>
                      <a:rPr lang="en-ZA" sz="2400" i="1" dirty="0" smtClean="0">
                        <a:latin typeface="Cambria Math" panose="02040503050406030204" pitchFamily="18" charset="0"/>
                        <a:cs typeface="Arial" panose="020B0604020202020204" pitchFamily="34" charset="0"/>
                      </a:rPr>
                      <m:t> =</m:t>
                    </m:r>
                    <m:r>
                      <a:rPr lang="en-ZA" sz="2400" i="1" dirty="0" err="1" smtClean="0">
                        <a:latin typeface="Cambria Math" panose="02040503050406030204" pitchFamily="18" charset="0"/>
                        <a:cs typeface="Arial" panose="020B0604020202020204" pitchFamily="34" charset="0"/>
                      </a:rPr>
                      <m:t>𝑎𝑥</m:t>
                    </m:r>
                    <m:r>
                      <a:rPr lang="en-ZA" sz="2400" i="1" dirty="0" smtClean="0">
                        <a:latin typeface="Cambria Math" panose="02040503050406030204" pitchFamily="18" charset="0"/>
                        <a:cs typeface="Arial" panose="020B0604020202020204" pitchFamily="34" charset="0"/>
                      </a:rPr>
                      <m:t> + </m:t>
                    </m:r>
                    <m:r>
                      <a:rPr lang="en-ZA" sz="2400" i="1" dirty="0" smtClean="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straight line graph</a:t>
                </a:r>
                <a:br>
                  <a:rPr lang="en-ZA" sz="2400" dirty="0">
                    <a:latin typeface="Arial" panose="020B0604020202020204" pitchFamily="34" charset="0"/>
                    <a:cs typeface="Arial" panose="020B0604020202020204" pitchFamily="34" charset="0"/>
                  </a:rPr>
                </a:b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r>
                      <a:rPr lang="en-ZA" sz="2400" i="1" dirty="0" err="1">
                        <a:latin typeface="Cambria Math" panose="02040503050406030204" pitchFamily="18" charset="0"/>
                        <a:cs typeface="Arial" panose="020B0604020202020204" pitchFamily="34" charset="0"/>
                      </a:rPr>
                      <m:t>𝑎</m:t>
                    </m:r>
                    <m:sSup>
                      <m:sSupPr>
                        <m:ctrlPr>
                          <a:rPr lang="en-GB" sz="2400" b="0" i="1" dirty="0" smtClean="0">
                            <a:latin typeface="Cambria Math" panose="02040503050406030204" pitchFamily="18" charset="0"/>
                            <a:cs typeface="Arial" panose="020B0604020202020204" pitchFamily="34" charset="0"/>
                          </a:rPr>
                        </m:ctrlPr>
                      </m:sSupPr>
                      <m:e>
                        <m:r>
                          <a:rPr lang="en-ZA" sz="2400" i="1" dirty="0" err="1">
                            <a:latin typeface="Cambria Math" panose="02040503050406030204" pitchFamily="18" charset="0"/>
                            <a:cs typeface="Arial" panose="020B0604020202020204" pitchFamily="34" charset="0"/>
                          </a:rPr>
                          <m:t>𝑥</m:t>
                        </m:r>
                      </m:e>
                      <m:sup>
                        <m:r>
                          <a:rPr lang="en-GB" sz="2400" b="0" i="1" dirty="0" smtClean="0">
                            <a:latin typeface="Cambria Math" panose="02040503050406030204" pitchFamily="18" charset="0"/>
                            <a:cs typeface="Arial" panose="020B0604020202020204" pitchFamily="34" charset="0"/>
                          </a:rPr>
                          <m:t>2</m:t>
                        </m:r>
                      </m:sup>
                    </m:sSup>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parabola</a:t>
                </a:r>
              </a:p>
              <a:p>
                <a:pPr>
                  <a:lnSpc>
                    <a:spcPct val="150000"/>
                  </a:lnSpc>
                </a:pP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f>
                      <m:fPr>
                        <m:ctrlPr>
                          <a:rPr lang="en-GB" sz="2400" b="0" i="1" dirty="0" smtClean="0">
                            <a:latin typeface="Cambria Math" panose="02040503050406030204" pitchFamily="18" charset="0"/>
                            <a:cs typeface="Arial" panose="020B0604020202020204" pitchFamily="34" charset="0"/>
                          </a:rPr>
                        </m:ctrlPr>
                      </m:fPr>
                      <m:num>
                        <m:r>
                          <a:rPr lang="en-ZA" sz="2400" i="1" dirty="0" err="1">
                            <a:latin typeface="Cambria Math" panose="02040503050406030204" pitchFamily="18" charset="0"/>
                            <a:cs typeface="Arial" panose="020B0604020202020204" pitchFamily="34" charset="0"/>
                          </a:rPr>
                          <m:t>𝑎</m:t>
                        </m:r>
                      </m:num>
                      <m:den>
                        <m:r>
                          <a:rPr lang="en-ZA" sz="2400" i="1" dirty="0" err="1">
                            <a:latin typeface="Cambria Math" panose="02040503050406030204" pitchFamily="18" charset="0"/>
                            <a:cs typeface="Arial" panose="020B0604020202020204" pitchFamily="34" charset="0"/>
                          </a:rPr>
                          <m:t>𝑥</m:t>
                        </m:r>
                      </m:den>
                    </m:f>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rectangular hyperbola</a:t>
                </a:r>
              </a:p>
              <a:p>
                <a:pPr>
                  <a:lnSpc>
                    <a:spcPct val="150000"/>
                  </a:lnSpc>
                </a:pPr>
                <a14:m>
                  <m:oMath xmlns:m="http://schemas.openxmlformats.org/officeDocument/2006/math">
                    <m:r>
                      <a:rPr lang="en-ZA" sz="2400" i="1" dirty="0">
                        <a:latin typeface="Cambria Math" panose="02040503050406030204" pitchFamily="18" charset="0"/>
                        <a:cs typeface="Arial" panose="020B0604020202020204" pitchFamily="34" charset="0"/>
                      </a:rPr>
                      <m:t>𝑦</m:t>
                    </m:r>
                    <m:r>
                      <a:rPr lang="en-ZA" sz="2400" i="1" dirty="0">
                        <a:latin typeface="Cambria Math" panose="02040503050406030204" pitchFamily="18" charset="0"/>
                        <a:cs typeface="Arial" panose="020B0604020202020204" pitchFamily="34" charset="0"/>
                      </a:rPr>
                      <m:t> =</m:t>
                    </m:r>
                    <m:r>
                      <a:rPr lang="en-ZA" sz="2400" i="1" dirty="0" err="1">
                        <a:latin typeface="Cambria Math" panose="02040503050406030204" pitchFamily="18" charset="0"/>
                        <a:cs typeface="Arial" panose="020B0604020202020204" pitchFamily="34" charset="0"/>
                      </a:rPr>
                      <m:t>𝑎</m:t>
                    </m:r>
                    <m:sSup>
                      <m:sSupPr>
                        <m:ctrlPr>
                          <a:rPr lang="en-GB" sz="2400" b="0" i="1" dirty="0" smtClean="0">
                            <a:latin typeface="Cambria Math" panose="02040503050406030204" pitchFamily="18" charset="0"/>
                            <a:cs typeface="Arial" panose="020B0604020202020204" pitchFamily="34" charset="0"/>
                          </a:rPr>
                        </m:ctrlPr>
                      </m:sSupPr>
                      <m:e>
                        <m:r>
                          <a:rPr lang="en-GB" sz="2400" b="0" i="1" dirty="0" smtClean="0">
                            <a:latin typeface="Cambria Math" panose="02040503050406030204" pitchFamily="18" charset="0"/>
                            <a:cs typeface="Arial" panose="020B0604020202020204" pitchFamily="34" charset="0"/>
                          </a:rPr>
                          <m:t>𝑏</m:t>
                        </m:r>
                      </m:e>
                      <m:sup>
                        <m:r>
                          <a:rPr lang="en-GB" sz="2400" b="0" i="1" dirty="0" smtClean="0">
                            <a:latin typeface="Cambria Math" panose="02040503050406030204" pitchFamily="18" charset="0"/>
                            <a:cs typeface="Arial" panose="020B0604020202020204" pitchFamily="34" charset="0"/>
                          </a:rPr>
                          <m:t>𝑥</m:t>
                        </m:r>
                      </m:sup>
                    </m:sSup>
                    <m:r>
                      <a:rPr lang="en-ZA" sz="2400" i="1" dirty="0">
                        <a:latin typeface="Cambria Math" panose="02040503050406030204" pitchFamily="18" charset="0"/>
                        <a:cs typeface="Arial" panose="020B0604020202020204" pitchFamily="34" charset="0"/>
                      </a:rPr>
                      <m:t> + </m:t>
                    </m:r>
                    <m:r>
                      <a:rPr lang="en-ZA" sz="2400" i="1" dirty="0">
                        <a:latin typeface="Cambria Math" panose="02040503050406030204" pitchFamily="18" charset="0"/>
                        <a:cs typeface="Arial" panose="020B0604020202020204" pitchFamily="34" charset="0"/>
                      </a:rPr>
                      <m:t>𝑞</m:t>
                    </m:r>
                  </m:oMath>
                </a14:m>
                <a:r>
                  <a:rPr lang="en-ZA" sz="2400" dirty="0">
                    <a:latin typeface="Arial" panose="020B0604020202020204" pitchFamily="34" charset="0"/>
                    <a:cs typeface="Arial" panose="020B0604020202020204" pitchFamily="34" charset="0"/>
                  </a:rPr>
                  <a:t> – exponential graph</a:t>
                </a: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3049681"/>
              </a:xfrm>
              <a:prstGeom prst="rect">
                <a:avLst/>
              </a:prstGeom>
              <a:blipFill>
                <a:blip r:embed="rId3"/>
                <a:stretch>
                  <a:fillRect l="-958" b="-1245"/>
                </a:stretch>
              </a:blipFill>
            </p:spPr>
            <p:txBody>
              <a:bodyPr/>
              <a:lstStyle/>
              <a:p>
                <a:r>
                  <a:rPr lang="en-GB">
                    <a:noFill/>
                  </a:rPr>
                  <a:t> </a:t>
                </a:r>
              </a:p>
            </p:txBody>
          </p:sp>
        </mc:Fallback>
      </mc:AlternateContent>
    </p:spTree>
    <p:extLst>
      <p:ext uri="{BB962C8B-B14F-4D97-AF65-F5344CB8AC3E}">
        <p14:creationId xmlns:p14="http://schemas.microsoft.com/office/powerpoint/2010/main" val="264484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CHARACTERISTICS OF FUNCTIONS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Domain represents the (x-values)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Range represents the (y-values)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When x-intercepts: y = 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When y-intercepts: x=0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turning point on any graph is the point where the gradient changes from increasing to decreasing or vice versa. </a:t>
            </a:r>
          </a:p>
        </p:txBody>
      </p:sp>
    </p:spTree>
    <p:extLst>
      <p:ext uri="{BB962C8B-B14F-4D97-AF65-F5344CB8AC3E}">
        <p14:creationId xmlns:p14="http://schemas.microsoft.com/office/powerpoint/2010/main" val="56665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009833"/>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CHARACTERISTICS OF FUNCTIONS (CONT)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An asymptote to a curve is a straight line to which the curve continuously draws nearer without ever touching it.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amplitude is the distance from the midpoint to the highest or lowest point on the function or it is the maximum distance above or below the </a:t>
            </a:r>
            <a:br>
              <a:rPr lang="en-ZA" sz="2400" dirty="0">
                <a:latin typeface="Arial" panose="020B0604020202020204" pitchFamily="34" charset="0"/>
                <a:cs typeface="Arial" panose="020B0604020202020204" pitchFamily="34" charset="0"/>
              </a:rPr>
            </a:br>
            <a:r>
              <a:rPr lang="en-ZA" sz="2400" dirty="0">
                <a:latin typeface="Arial" panose="020B0604020202020204" pitchFamily="34" charset="0"/>
                <a:cs typeface="Arial" panose="020B0604020202020204" pitchFamily="34" charset="0"/>
              </a:rPr>
              <a:t>x-axis (maximum y-value).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period is the distance between any two repeating points on the function or it is the smallest interval after which a graph repeats itself. </a:t>
            </a:r>
            <a:br>
              <a:rPr lang="en-ZA" sz="2400" dirty="0">
                <a:latin typeface="Arial" panose="020B0604020202020204" pitchFamily="34" charset="0"/>
                <a:cs typeface="Arial" panose="020B0604020202020204" pitchFamily="34" charset="0"/>
              </a:rPr>
            </a:b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98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CHARACTERISTICS OF FUNCTIONS (CONT)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function is a relationship between two variables x and y which means that for each x-value (independent variable) there is only ONE y-value (dependent variable).</a:t>
            </a:r>
          </a:p>
        </p:txBody>
      </p:sp>
    </p:spTree>
    <p:extLst>
      <p:ext uri="{BB962C8B-B14F-4D97-AF65-F5344CB8AC3E}">
        <p14:creationId xmlns:p14="http://schemas.microsoft.com/office/powerpoint/2010/main" val="4094439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2: Functions and algebra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LINES AND EXPRESSIONS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Parallel lines have the same gradients (m)</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product of the gradients of perpendicular lines is equal to -1</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monomial: Expression that has only ONE term</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binomial: Expression that has only TWO terms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trinomial: Expression that has only THREE terms </a:t>
            </a:r>
          </a:p>
        </p:txBody>
      </p:sp>
    </p:spTree>
    <p:extLst>
      <p:ext uri="{BB962C8B-B14F-4D97-AF65-F5344CB8AC3E}">
        <p14:creationId xmlns:p14="http://schemas.microsoft.com/office/powerpoint/2010/main" val="2032983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PHYSICAL QUANTITIES</a:t>
            </a:r>
          </a:p>
          <a:p>
            <a:pPr>
              <a:lnSpc>
                <a:spcPct val="150000"/>
              </a:lnSpc>
            </a:pPr>
            <a:r>
              <a:rPr lang="en-ZA" sz="2400" dirty="0">
                <a:latin typeface="Arial" panose="020B0604020202020204" pitchFamily="34" charset="0"/>
                <a:cs typeface="Arial" panose="020B0604020202020204" pitchFamily="34" charset="0"/>
              </a:rPr>
              <a:t>The length of a line, the perimeter, the area of a particular shape and the volume of an object can be represented by various symbols.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3: Space, shape and measurement</a:t>
            </a:r>
          </a:p>
        </p:txBody>
      </p:sp>
      <p:graphicFrame>
        <p:nvGraphicFramePr>
          <p:cNvPr id="2" name="Table 2">
            <a:extLst>
              <a:ext uri="{FF2B5EF4-FFF2-40B4-BE49-F238E27FC236}">
                <a16:creationId xmlns:a16="http://schemas.microsoft.com/office/drawing/2014/main" id="{617ECC03-F02A-684D-9595-300010D6DE3C}"/>
              </a:ext>
            </a:extLst>
          </p:cNvPr>
          <p:cNvGraphicFramePr>
            <a:graphicFrameLocks noGrp="1"/>
          </p:cNvGraphicFramePr>
          <p:nvPr>
            <p:extLst>
              <p:ext uri="{D42A27DB-BD31-4B8C-83A1-F6EECF244321}">
                <p14:modId xmlns:p14="http://schemas.microsoft.com/office/powerpoint/2010/main" val="2112361711"/>
              </p:ext>
            </p:extLst>
          </p:nvPr>
        </p:nvGraphicFramePr>
        <p:xfrm>
          <a:off x="2027517" y="3694646"/>
          <a:ext cx="8127999" cy="1483360"/>
        </p:xfrm>
        <a:graphic>
          <a:graphicData uri="http://schemas.openxmlformats.org/drawingml/2006/table">
            <a:tbl>
              <a:tblPr firstRow="1" bandRow="1">
                <a:tableStyleId>{21E4AEA4-8DFA-4A89-87EB-49C32662AFE0}</a:tableStyleId>
              </a:tblPr>
              <a:tblGrid>
                <a:gridCol w="2709333">
                  <a:extLst>
                    <a:ext uri="{9D8B030D-6E8A-4147-A177-3AD203B41FA5}">
                      <a16:colId xmlns:a16="http://schemas.microsoft.com/office/drawing/2014/main" val="635328295"/>
                    </a:ext>
                  </a:extLst>
                </a:gridCol>
                <a:gridCol w="2709333">
                  <a:extLst>
                    <a:ext uri="{9D8B030D-6E8A-4147-A177-3AD203B41FA5}">
                      <a16:colId xmlns:a16="http://schemas.microsoft.com/office/drawing/2014/main" val="1524279145"/>
                    </a:ext>
                  </a:extLst>
                </a:gridCol>
                <a:gridCol w="2709333">
                  <a:extLst>
                    <a:ext uri="{9D8B030D-6E8A-4147-A177-3AD203B41FA5}">
                      <a16:colId xmlns:a16="http://schemas.microsoft.com/office/drawing/2014/main" val="525888519"/>
                    </a:ext>
                  </a:extLst>
                </a:gridCol>
              </a:tblGrid>
              <a:tr h="370840">
                <a:tc>
                  <a:txBody>
                    <a:bodyPr/>
                    <a:lstStyle/>
                    <a:p>
                      <a:r>
                        <a:rPr lang="en-GB" dirty="0"/>
                        <a:t>Quantity</a:t>
                      </a:r>
                    </a:p>
                  </a:txBody>
                  <a:tcPr/>
                </a:tc>
                <a:tc>
                  <a:txBody>
                    <a:bodyPr/>
                    <a:lstStyle/>
                    <a:p>
                      <a:r>
                        <a:rPr lang="en-GB" dirty="0"/>
                        <a:t>Symbol</a:t>
                      </a:r>
                    </a:p>
                  </a:txBody>
                  <a:tcPr/>
                </a:tc>
                <a:tc>
                  <a:txBody>
                    <a:bodyPr/>
                    <a:lstStyle/>
                    <a:p>
                      <a:r>
                        <a:rPr lang="en-GB" dirty="0"/>
                        <a:t>Dimension</a:t>
                      </a:r>
                    </a:p>
                  </a:txBody>
                  <a:tcPr/>
                </a:tc>
                <a:extLst>
                  <a:ext uri="{0D108BD9-81ED-4DB2-BD59-A6C34878D82A}">
                    <a16:rowId xmlns:a16="http://schemas.microsoft.com/office/drawing/2014/main" val="3398751757"/>
                  </a:ext>
                </a:extLst>
              </a:tr>
              <a:tr h="370840">
                <a:tc>
                  <a:txBody>
                    <a:bodyPr/>
                    <a:lstStyle/>
                    <a:p>
                      <a:r>
                        <a:rPr lang="en-GB" dirty="0"/>
                        <a:t>Length</a:t>
                      </a:r>
                    </a:p>
                  </a:txBody>
                  <a:tcPr/>
                </a:tc>
                <a:tc>
                  <a:txBody>
                    <a:bodyPr/>
                    <a:lstStyle/>
                    <a:p>
                      <a:r>
                        <a:rPr lang="en-GB" dirty="0"/>
                        <a:t>l; b; r; </a:t>
                      </a:r>
                      <a:r>
                        <a:rPr lang="en-GB" i="1" dirty="0"/>
                        <a:t>h</a:t>
                      </a:r>
                      <a:r>
                        <a:rPr lang="en-GB" i="0" dirty="0"/>
                        <a:t>; H; P; C</a:t>
                      </a:r>
                    </a:p>
                  </a:txBody>
                  <a:tcPr/>
                </a:tc>
                <a:tc>
                  <a:txBody>
                    <a:bodyPr/>
                    <a:lstStyle/>
                    <a:p>
                      <a:r>
                        <a:rPr lang="en-GB" dirty="0"/>
                        <a:t>One dimensional</a:t>
                      </a:r>
                    </a:p>
                  </a:txBody>
                  <a:tcPr/>
                </a:tc>
                <a:extLst>
                  <a:ext uri="{0D108BD9-81ED-4DB2-BD59-A6C34878D82A}">
                    <a16:rowId xmlns:a16="http://schemas.microsoft.com/office/drawing/2014/main" val="1485172327"/>
                  </a:ext>
                </a:extLst>
              </a:tr>
              <a:tr h="370840">
                <a:tc>
                  <a:txBody>
                    <a:bodyPr/>
                    <a:lstStyle/>
                    <a:p>
                      <a:r>
                        <a:rPr lang="en-GB" dirty="0"/>
                        <a:t>Area</a:t>
                      </a:r>
                    </a:p>
                  </a:txBody>
                  <a:tcPr/>
                </a:tc>
                <a:tc>
                  <a:txBody>
                    <a:bodyPr/>
                    <a:lstStyle/>
                    <a:p>
                      <a:r>
                        <a:rPr lang="en-GB" dirty="0"/>
                        <a:t>A</a:t>
                      </a:r>
                    </a:p>
                  </a:txBody>
                  <a:tcPr/>
                </a:tc>
                <a:tc>
                  <a:txBody>
                    <a:bodyPr/>
                    <a:lstStyle/>
                    <a:p>
                      <a:r>
                        <a:rPr lang="en-GB" dirty="0"/>
                        <a:t>Two dimensional</a:t>
                      </a:r>
                    </a:p>
                  </a:txBody>
                  <a:tcPr/>
                </a:tc>
                <a:extLst>
                  <a:ext uri="{0D108BD9-81ED-4DB2-BD59-A6C34878D82A}">
                    <a16:rowId xmlns:a16="http://schemas.microsoft.com/office/drawing/2014/main" val="3789856446"/>
                  </a:ext>
                </a:extLst>
              </a:tr>
              <a:tr h="370840">
                <a:tc>
                  <a:txBody>
                    <a:bodyPr/>
                    <a:lstStyle/>
                    <a:p>
                      <a:r>
                        <a:rPr lang="en-GB" dirty="0"/>
                        <a:t>Volume</a:t>
                      </a:r>
                    </a:p>
                  </a:txBody>
                  <a:tcPr/>
                </a:tc>
                <a:tc>
                  <a:txBody>
                    <a:bodyPr/>
                    <a:lstStyle/>
                    <a:p>
                      <a:r>
                        <a:rPr lang="en-GB" dirty="0"/>
                        <a:t>V</a:t>
                      </a:r>
                    </a:p>
                  </a:txBody>
                  <a:tcPr/>
                </a:tc>
                <a:tc>
                  <a:txBody>
                    <a:bodyPr/>
                    <a:lstStyle/>
                    <a:p>
                      <a:r>
                        <a:rPr lang="en-GB" dirty="0"/>
                        <a:t>Three dimensional</a:t>
                      </a:r>
                    </a:p>
                  </a:txBody>
                  <a:tcPr/>
                </a:tc>
                <a:extLst>
                  <a:ext uri="{0D108BD9-81ED-4DB2-BD59-A6C34878D82A}">
                    <a16:rowId xmlns:a16="http://schemas.microsoft.com/office/drawing/2014/main" val="1861716562"/>
                  </a:ext>
                </a:extLst>
              </a:tr>
            </a:tbl>
          </a:graphicData>
        </a:graphic>
      </p:graphicFrame>
    </p:spTree>
    <p:extLst>
      <p:ext uri="{BB962C8B-B14F-4D97-AF65-F5344CB8AC3E}">
        <p14:creationId xmlns:p14="http://schemas.microsoft.com/office/powerpoint/2010/main" val="564435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PERIMETER, SURFACE AREA AND VOLUME </a:t>
            </a:r>
          </a:p>
          <a:p>
            <a:pPr>
              <a:lnSpc>
                <a:spcPct val="150000"/>
              </a:lnSpc>
            </a:pPr>
            <a:r>
              <a:rPr lang="en-ZA" sz="2400" dirty="0">
                <a:latin typeface="Arial" panose="020B0604020202020204" pitchFamily="34" charset="0"/>
                <a:cs typeface="Arial" panose="020B0604020202020204" pitchFamily="34" charset="0"/>
              </a:rPr>
              <a:t>The </a:t>
            </a:r>
            <a:r>
              <a:rPr lang="en-ZA" sz="2400" b="1" dirty="0">
                <a:latin typeface="Arial" panose="020B0604020202020204" pitchFamily="34" charset="0"/>
                <a:cs typeface="Arial" panose="020B0604020202020204" pitchFamily="34" charset="0"/>
              </a:rPr>
              <a:t>perimeter</a:t>
            </a:r>
            <a:r>
              <a:rPr lang="en-ZA" sz="2400" dirty="0">
                <a:latin typeface="Arial" panose="020B0604020202020204" pitchFamily="34" charset="0"/>
                <a:cs typeface="Arial" panose="020B0604020202020204" pitchFamily="34" charset="0"/>
              </a:rPr>
              <a:t> is defined as the distance around the edge of a shape, whereas the </a:t>
            </a:r>
            <a:r>
              <a:rPr lang="en-ZA" sz="2400" b="1" dirty="0">
                <a:latin typeface="Arial" panose="020B0604020202020204" pitchFamily="34" charset="0"/>
                <a:cs typeface="Arial" panose="020B0604020202020204" pitchFamily="34" charset="0"/>
              </a:rPr>
              <a:t>surface area </a:t>
            </a:r>
            <a:r>
              <a:rPr lang="en-ZA" sz="2400" dirty="0">
                <a:latin typeface="Arial" panose="020B0604020202020204" pitchFamily="34" charset="0"/>
                <a:cs typeface="Arial" panose="020B0604020202020204" pitchFamily="34" charset="0"/>
              </a:rPr>
              <a:t>is defined as the space occupied by a two dimensional shape. The </a:t>
            </a:r>
            <a:r>
              <a:rPr lang="en-ZA" sz="2400" b="1" dirty="0">
                <a:latin typeface="Arial" panose="020B0604020202020204" pitchFamily="34" charset="0"/>
                <a:cs typeface="Arial" panose="020B0604020202020204" pitchFamily="34" charset="0"/>
              </a:rPr>
              <a:t>volume</a:t>
            </a:r>
            <a:r>
              <a:rPr lang="en-ZA" sz="2400" dirty="0">
                <a:latin typeface="Arial" panose="020B0604020202020204" pitchFamily="34" charset="0"/>
                <a:cs typeface="Arial" panose="020B0604020202020204" pitchFamily="34" charset="0"/>
              </a:rPr>
              <a:t> is defined as the amount of solid occupied by a three-dimensional geometrical object. A </a:t>
            </a:r>
            <a:r>
              <a:rPr lang="en-ZA" sz="2400" b="1" dirty="0">
                <a:latin typeface="Arial" panose="020B0604020202020204" pitchFamily="34" charset="0"/>
                <a:cs typeface="Arial" panose="020B0604020202020204" pitchFamily="34" charset="0"/>
              </a:rPr>
              <a:t>net</a:t>
            </a:r>
            <a:r>
              <a:rPr lang="en-ZA" sz="2400" dirty="0">
                <a:latin typeface="Arial" panose="020B0604020202020204" pitchFamily="34" charset="0"/>
                <a:cs typeface="Arial" panose="020B0604020202020204" pitchFamily="34" charset="0"/>
              </a:rPr>
              <a:t> is defined as a two-dimensional representation of a three-dimensional object.</a:t>
            </a:r>
          </a:p>
        </p:txBody>
      </p:sp>
    </p:spTree>
    <p:extLst>
      <p:ext uri="{BB962C8B-B14F-4D97-AF65-F5344CB8AC3E}">
        <p14:creationId xmlns:p14="http://schemas.microsoft.com/office/powerpoint/2010/main" val="258008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CARTESIAN COORDINATE SYSTEM</a:t>
            </a:r>
          </a:p>
          <a:p>
            <a:pPr>
              <a:lnSpc>
                <a:spcPct val="150000"/>
              </a:lnSpc>
            </a:pPr>
            <a:r>
              <a:rPr lang="en-ZA" sz="2400" dirty="0">
                <a:latin typeface="Arial" panose="020B0604020202020204" pitchFamily="34" charset="0"/>
                <a:cs typeface="Arial" panose="020B0604020202020204" pitchFamily="34" charset="0"/>
              </a:rPr>
              <a:t>The Cartesian coordinate system consists of a horizontal axis (x-axis) and a vertical axis (y-axis). A point on the Cartesian coordinate system is represented as (x; y), referred to as an ordered number pair. The x-coordinate is called the abscissa, the perpendicular distance from the y-axis. Similarly, the y-coordinate is called the ordinate, the perpendicular distance from the x-axis. </a:t>
            </a:r>
          </a:p>
        </p:txBody>
      </p:sp>
    </p:spTree>
    <p:extLst>
      <p:ext uri="{BB962C8B-B14F-4D97-AF65-F5344CB8AC3E}">
        <p14:creationId xmlns:p14="http://schemas.microsoft.com/office/powerpoint/2010/main" val="2368018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PLOTTING POINTS ON THE CARTESIAN COORDINATE SYSTEM</a:t>
            </a:r>
          </a:p>
          <a:p>
            <a:pPr>
              <a:lnSpc>
                <a:spcPct val="150000"/>
              </a:lnSpc>
            </a:pPr>
            <a:r>
              <a:rPr lang="en-ZA" sz="2400" dirty="0">
                <a:latin typeface="Arial" panose="020B0604020202020204" pitchFamily="34" charset="0"/>
                <a:cs typeface="Arial" panose="020B0604020202020204" pitchFamily="34" charset="0"/>
              </a:rPr>
              <a:t>A point in the Cartesian coordinate system is represented by an ordered number pair, (x; y). The ordered number pair (x; 0) represents a point on the x-axis and (0;y) represents a point on the y-axis. </a:t>
            </a:r>
          </a:p>
        </p:txBody>
      </p:sp>
    </p:spTree>
    <p:extLst>
      <p:ext uri="{BB962C8B-B14F-4D97-AF65-F5344CB8AC3E}">
        <p14:creationId xmlns:p14="http://schemas.microsoft.com/office/powerpoint/2010/main" val="542600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SCIENTIFIC TOOLS</a:t>
            </a:r>
          </a:p>
          <a:p>
            <a:pPr>
              <a:lnSpc>
                <a:spcPct val="150000"/>
              </a:lnSpc>
            </a:pPr>
            <a:r>
              <a:rPr lang="en-ZA" sz="2400" dirty="0">
                <a:latin typeface="Arial" panose="020B0604020202020204" pitchFamily="34" charset="0"/>
                <a:cs typeface="Arial" panose="020B0604020202020204" pitchFamily="34" charset="0"/>
              </a:rPr>
              <a:t>If a calculation has more than one operation we use BODMAS/BIDMAS to perform the calculation in a fixed order. The </a:t>
            </a:r>
            <a:r>
              <a:rPr lang="en-ZA" sz="2400" b="1" dirty="0">
                <a:latin typeface="Arial" panose="020B0604020202020204" pitchFamily="34" charset="0"/>
                <a:cs typeface="Arial" panose="020B0604020202020204" pitchFamily="34" charset="0"/>
              </a:rPr>
              <a:t>scientific</a:t>
            </a:r>
            <a:r>
              <a:rPr lang="en-ZA" sz="2400" dirty="0">
                <a:latin typeface="Arial" panose="020B0604020202020204" pitchFamily="34" charset="0"/>
                <a:cs typeface="Arial" panose="020B0604020202020204" pitchFamily="34" charset="0"/>
              </a:rPr>
              <a:t> </a:t>
            </a:r>
            <a:r>
              <a:rPr lang="en-ZA" sz="2400" b="1" dirty="0">
                <a:latin typeface="Arial" panose="020B0604020202020204" pitchFamily="34" charset="0"/>
                <a:cs typeface="Arial" panose="020B0604020202020204" pitchFamily="34" charset="0"/>
              </a:rPr>
              <a:t>calculator</a:t>
            </a:r>
            <a:r>
              <a:rPr lang="en-ZA" sz="2400" dirty="0">
                <a:latin typeface="Arial" panose="020B0604020202020204" pitchFamily="34" charset="0"/>
                <a:cs typeface="Arial" panose="020B0604020202020204" pitchFamily="34" charset="0"/>
              </a:rPr>
              <a:t> is programmed to follow this order automatically. Scientists and engineers use a vast range of instruments to perform their measurements. These instruments may range from simple objects such as rulers to more advanced instruments such as electronic microscopes. </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1: Numbers</a:t>
            </a:r>
          </a:p>
        </p:txBody>
      </p:sp>
    </p:spTree>
    <p:extLst>
      <p:ext uri="{BB962C8B-B14F-4D97-AF65-F5344CB8AC3E}">
        <p14:creationId xmlns:p14="http://schemas.microsoft.com/office/powerpoint/2010/main" val="101251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POLYGONS</a:t>
            </a:r>
          </a:p>
          <a:p>
            <a:pPr>
              <a:lnSpc>
                <a:spcPct val="150000"/>
              </a:lnSpc>
            </a:pPr>
            <a:r>
              <a:rPr lang="en-ZA" sz="2400" dirty="0">
                <a:latin typeface="Arial" panose="020B0604020202020204" pitchFamily="34" charset="0"/>
                <a:cs typeface="Arial" panose="020B0604020202020204" pitchFamily="34" charset="0"/>
              </a:rPr>
              <a:t>A polygon is defined as a geometrical figure with three or more sides. Polygons can be represented on a Cartesian coordinate system by plotting various ordered numbered pairs which form the vertices (points on a geometrical figure) of the polygon and joining the lines between these ordered number pairs to represent the sides of the polygon. </a:t>
            </a:r>
          </a:p>
        </p:txBody>
      </p:sp>
    </p:spTree>
    <p:extLst>
      <p:ext uri="{BB962C8B-B14F-4D97-AF65-F5344CB8AC3E}">
        <p14:creationId xmlns:p14="http://schemas.microsoft.com/office/powerpoint/2010/main" val="385575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TRANSFORMATIONS </a:t>
            </a:r>
          </a:p>
          <a:p>
            <a:pPr>
              <a:lnSpc>
                <a:spcPct val="150000"/>
              </a:lnSpc>
            </a:pPr>
            <a:r>
              <a:rPr lang="en-ZA" sz="2400" dirty="0">
                <a:latin typeface="Arial" panose="020B0604020202020204" pitchFamily="34" charset="0"/>
                <a:cs typeface="Arial" panose="020B0604020202020204" pitchFamily="34" charset="0"/>
              </a:rPr>
              <a:t>The translation of a point (x; y) on a Cartesian system can be defined as the movement of the x-coordinate by p units horizontally, that is left or right and the y-coordinate by q units vertically, that is up or down on the Cartesian system. </a:t>
            </a:r>
          </a:p>
        </p:txBody>
      </p:sp>
    </p:spTree>
    <p:extLst>
      <p:ext uri="{BB962C8B-B14F-4D97-AF65-F5344CB8AC3E}">
        <p14:creationId xmlns:p14="http://schemas.microsoft.com/office/powerpoint/2010/main" val="162036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PYTHAGORAS THEOREM</a:t>
            </a:r>
          </a:p>
          <a:p>
            <a:pPr>
              <a:lnSpc>
                <a:spcPct val="150000"/>
              </a:lnSpc>
            </a:pPr>
            <a:r>
              <a:rPr lang="en-ZA" sz="2400" dirty="0">
                <a:latin typeface="Arial" panose="020B0604020202020204" pitchFamily="34" charset="0"/>
                <a:cs typeface="Arial" panose="020B0604020202020204" pitchFamily="34" charset="0"/>
              </a:rPr>
              <a:t>Pythagoras Theorem can be used in right-angle triangles to calculate an unknown side. </a:t>
            </a:r>
          </a:p>
          <a:p>
            <a:pPr>
              <a:lnSpc>
                <a:spcPct val="150000"/>
              </a:lnSpc>
            </a:pPr>
            <a:endParaRPr lang="en-ZA" sz="2400" dirty="0">
              <a:latin typeface="Arial" panose="020B0604020202020204" pitchFamily="34" charset="0"/>
              <a:cs typeface="Arial" panose="020B0604020202020204" pitchFamily="34" charset="0"/>
            </a:endParaRPr>
          </a:p>
        </p:txBody>
      </p:sp>
      <p:pic>
        <p:nvPicPr>
          <p:cNvPr id="5121" name="Picture 1" descr="page232image3417418928">
            <a:extLst>
              <a:ext uri="{FF2B5EF4-FFF2-40B4-BE49-F238E27FC236}">
                <a16:creationId xmlns:a16="http://schemas.microsoft.com/office/drawing/2014/main" id="{149D66C8-9141-B449-89E0-A531A2876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693" y="2922697"/>
            <a:ext cx="2298700" cy="2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100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3: Space, shape and measurement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TRIGONEMETRIC MODELS</a:t>
            </a:r>
          </a:p>
        </p:txBody>
      </p:sp>
      <p:pic>
        <p:nvPicPr>
          <p:cNvPr id="6" name="Picture 5" descr="Diagram&#10;&#10;Description automatically generated">
            <a:extLst>
              <a:ext uri="{FF2B5EF4-FFF2-40B4-BE49-F238E27FC236}">
                <a16:creationId xmlns:a16="http://schemas.microsoft.com/office/drawing/2014/main" id="{257BF842-1485-964D-9855-B38100A5DB87}"/>
              </a:ext>
            </a:extLst>
          </p:cNvPr>
          <p:cNvPicPr>
            <a:picLocks noChangeAspect="1"/>
          </p:cNvPicPr>
          <p:nvPr/>
        </p:nvPicPr>
        <p:blipFill>
          <a:blip r:embed="rId3"/>
          <a:stretch>
            <a:fillRect/>
          </a:stretch>
        </p:blipFill>
        <p:spPr>
          <a:xfrm>
            <a:off x="2854973" y="2758086"/>
            <a:ext cx="6454140" cy="2719959"/>
          </a:xfrm>
          <a:prstGeom prst="rect">
            <a:avLst/>
          </a:prstGeom>
        </p:spPr>
      </p:pic>
    </p:spTree>
    <p:extLst>
      <p:ext uri="{BB962C8B-B14F-4D97-AF65-F5344CB8AC3E}">
        <p14:creationId xmlns:p14="http://schemas.microsoft.com/office/powerpoint/2010/main" val="4120351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STATISTICS AND DATA</a:t>
            </a:r>
          </a:p>
          <a:p>
            <a:pPr>
              <a:lnSpc>
                <a:spcPct val="150000"/>
              </a:lnSpc>
            </a:pPr>
            <a:r>
              <a:rPr lang="en-ZA" sz="2400" dirty="0">
                <a:latin typeface="Arial" panose="020B0604020202020204" pitchFamily="34" charset="0"/>
                <a:cs typeface="Arial" panose="020B0604020202020204" pitchFamily="34" charset="0"/>
              </a:rPr>
              <a:t>Statistics involves the collection, display and analysis of information. Statistics comprises of all the techniques which enables us to make sense out of data. Data is a complete set of individual pieces of information which is being used in any of the processes connected with statistics. It is the information collected from observations, interviews, internet, archives, books or experiments.</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4: Data handling</a:t>
            </a:r>
          </a:p>
        </p:txBody>
      </p:sp>
    </p:spTree>
    <p:extLst>
      <p:ext uri="{BB962C8B-B14F-4D97-AF65-F5344CB8AC3E}">
        <p14:creationId xmlns:p14="http://schemas.microsoft.com/office/powerpoint/2010/main" val="4119779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CENTRAL TENDENCY </a:t>
            </a:r>
          </a:p>
          <a:p>
            <a:pPr>
              <a:lnSpc>
                <a:spcPct val="150000"/>
              </a:lnSpc>
            </a:pPr>
            <a:r>
              <a:rPr lang="en-ZA" sz="2400" dirty="0">
                <a:latin typeface="Arial" panose="020B0604020202020204" pitchFamily="34" charset="0"/>
                <a:cs typeface="Arial" panose="020B0604020202020204" pitchFamily="34" charset="0"/>
              </a:rPr>
              <a:t>Measures of central tendency include</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mean (the average),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mode (most frequent occurring), and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The median (the middle-most value).</a:t>
            </a:r>
          </a:p>
        </p:txBody>
      </p:sp>
    </p:spTree>
    <p:extLst>
      <p:ext uri="{BB962C8B-B14F-4D97-AF65-F5344CB8AC3E}">
        <p14:creationId xmlns:p14="http://schemas.microsoft.com/office/powerpoint/2010/main" val="931341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MEASURES OF DISPERSION</a:t>
            </a:r>
          </a:p>
          <a:p>
            <a:pPr>
              <a:lnSpc>
                <a:spcPct val="150000"/>
              </a:lnSpc>
            </a:pPr>
            <a:r>
              <a:rPr lang="en-ZA" sz="2400" dirty="0">
                <a:latin typeface="Arial" panose="020B0604020202020204" pitchFamily="34" charset="0"/>
                <a:cs typeface="Arial" panose="020B0604020202020204" pitchFamily="34" charset="0"/>
              </a:rPr>
              <a:t>Measures of dispersion include: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Range = largest value – smallest value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Lower quartile: 25th percentile.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Upper quartile: 75th percentile.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Inter-quartile; and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Semi-IQR. </a:t>
            </a:r>
          </a:p>
        </p:txBody>
      </p:sp>
    </p:spTree>
    <p:extLst>
      <p:ext uri="{BB962C8B-B14F-4D97-AF65-F5344CB8AC3E}">
        <p14:creationId xmlns:p14="http://schemas.microsoft.com/office/powerpoint/2010/main" val="220560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4: Data handling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REPRESENT DATA EFFECTIVELY AND APPROPRIATELY</a:t>
            </a:r>
          </a:p>
          <a:p>
            <a:pPr>
              <a:lnSpc>
                <a:spcPct val="150000"/>
              </a:lnSpc>
            </a:pPr>
            <a:r>
              <a:rPr lang="en-ZA" sz="2400" dirty="0">
                <a:latin typeface="Arial" panose="020B0604020202020204" pitchFamily="34" charset="0"/>
                <a:cs typeface="Arial" panose="020B0604020202020204" pitchFamily="34" charset="0"/>
              </a:rPr>
              <a:t>Data can be represented in several ways, such as:</a:t>
            </a:r>
          </a:p>
        </p:txBody>
      </p:sp>
      <p:sp>
        <p:nvSpPr>
          <p:cNvPr id="2" name="Rectangle 1">
            <a:extLst>
              <a:ext uri="{FF2B5EF4-FFF2-40B4-BE49-F238E27FC236}">
                <a16:creationId xmlns:a16="http://schemas.microsoft.com/office/drawing/2014/main" id="{6AD6D5B8-0A13-254E-B616-C1E1CC8391D6}"/>
              </a:ext>
            </a:extLst>
          </p:cNvPr>
          <p:cNvSpPr/>
          <p:nvPr/>
        </p:nvSpPr>
        <p:spPr>
          <a:xfrm>
            <a:off x="669602" y="2992947"/>
            <a:ext cx="10977794" cy="3347840"/>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frequency table to represent the number of times a specific incident occurred.</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A bar graph used to display data in categories;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Compound bar graphs;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Stem and leaf plot;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Histograms;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Frequency polygons;</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Pie charts; and </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Broken line graphs,</a:t>
            </a:r>
          </a:p>
        </p:txBody>
      </p:sp>
    </p:spTree>
    <p:extLst>
      <p:ext uri="{BB962C8B-B14F-4D97-AF65-F5344CB8AC3E}">
        <p14:creationId xmlns:p14="http://schemas.microsoft.com/office/powerpoint/2010/main" val="2090325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PERSONAL AND HOUSEHOLD FINANCES</a:t>
            </a:r>
          </a:p>
          <a:p>
            <a:pPr>
              <a:lnSpc>
                <a:spcPct val="150000"/>
              </a:lnSpc>
            </a:pPr>
            <a:r>
              <a:rPr lang="en-ZA" sz="2400" dirty="0">
                <a:latin typeface="Arial" panose="020B0604020202020204" pitchFamily="34" charset="0"/>
                <a:cs typeface="Arial" panose="020B0604020202020204" pitchFamily="34" charset="0"/>
              </a:rPr>
              <a:t>Money that is received is referred to as </a:t>
            </a:r>
            <a:r>
              <a:rPr lang="en-ZA" sz="2400" b="1" dirty="0">
                <a:latin typeface="Arial" panose="020B0604020202020204" pitchFamily="34" charset="0"/>
                <a:cs typeface="Arial" panose="020B0604020202020204" pitchFamily="34" charset="0"/>
              </a:rPr>
              <a:t>income</a:t>
            </a:r>
            <a:r>
              <a:rPr lang="en-ZA" sz="2400" dirty="0">
                <a:latin typeface="Arial" panose="020B0604020202020204" pitchFamily="34" charset="0"/>
                <a:cs typeface="Arial" panose="020B0604020202020204" pitchFamily="34" charset="0"/>
              </a:rPr>
              <a:t> and money that is paid out is </a:t>
            </a:r>
            <a:r>
              <a:rPr lang="en-ZA" sz="2400" b="1" dirty="0">
                <a:latin typeface="Arial" panose="020B0604020202020204" pitchFamily="34" charset="0"/>
                <a:cs typeface="Arial" panose="020B0604020202020204" pitchFamily="34" charset="0"/>
              </a:rPr>
              <a:t>expenditure</a:t>
            </a:r>
            <a:r>
              <a:rPr lang="en-ZA" sz="2400" dirty="0">
                <a:latin typeface="Arial" panose="020B0604020202020204" pitchFamily="34" charset="0"/>
                <a:cs typeface="Arial" panose="020B0604020202020204" pitchFamily="34" charset="0"/>
              </a:rPr>
              <a:t>. When income is greater than expenditure, the difference is referred to as a </a:t>
            </a:r>
            <a:r>
              <a:rPr lang="en-ZA" sz="2400" b="1" dirty="0">
                <a:latin typeface="Arial" panose="020B0604020202020204" pitchFamily="34" charset="0"/>
                <a:cs typeface="Arial" panose="020B0604020202020204" pitchFamily="34" charset="0"/>
              </a:rPr>
              <a:t>surplus</a:t>
            </a:r>
            <a:r>
              <a:rPr lang="en-ZA" sz="2400" dirty="0">
                <a:latin typeface="Arial" panose="020B0604020202020204" pitchFamily="34" charset="0"/>
                <a:cs typeface="Arial" panose="020B0604020202020204" pitchFamily="34" charset="0"/>
              </a:rPr>
              <a:t>. When expenditure is greater than income, the difference is referred to as a </a:t>
            </a:r>
            <a:r>
              <a:rPr lang="en-ZA" sz="2400" b="1" dirty="0">
                <a:latin typeface="Arial" panose="020B0604020202020204" pitchFamily="34" charset="0"/>
                <a:cs typeface="Arial" panose="020B0604020202020204" pitchFamily="34" charset="0"/>
              </a:rPr>
              <a:t>deficit</a:t>
            </a:r>
            <a:r>
              <a:rPr lang="en-ZA" sz="2400" dirty="0">
                <a:latin typeface="Arial" panose="020B0604020202020204" pitchFamily="34" charset="0"/>
                <a:cs typeface="Arial" panose="020B0604020202020204" pitchFamily="34" charset="0"/>
              </a:rPr>
              <a:t>. Families in which there is a surplus are said to have </a:t>
            </a:r>
            <a:r>
              <a:rPr lang="en-ZA" sz="2400" b="1" dirty="0">
                <a:latin typeface="Arial" panose="020B0604020202020204" pitchFamily="34" charset="0"/>
                <a:cs typeface="Arial" panose="020B0604020202020204" pitchFamily="34" charset="0"/>
              </a:rPr>
              <a:t>disposable income</a:t>
            </a:r>
            <a:r>
              <a:rPr lang="en-ZA" sz="2400" dirty="0">
                <a:latin typeface="Arial" panose="020B0604020202020204" pitchFamily="34" charset="0"/>
                <a:cs typeface="Arial" panose="020B0604020202020204" pitchFamily="34" charset="0"/>
              </a:rPr>
              <a:t>. </a:t>
            </a:r>
          </a:p>
          <a:p>
            <a:pPr>
              <a:lnSpc>
                <a:spcPct val="150000"/>
              </a:lnSpc>
            </a:pPr>
            <a:endParaRPr lang="en-ZA"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Chapter 5:  Financial mathematics</a:t>
            </a:r>
          </a:p>
        </p:txBody>
      </p:sp>
    </p:spTree>
    <p:extLst>
      <p:ext uri="{BB962C8B-B14F-4D97-AF65-F5344CB8AC3E}">
        <p14:creationId xmlns:p14="http://schemas.microsoft.com/office/powerpoint/2010/main" val="2038076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5: Financial mathematics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86232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SIMPLE INTEREST</a:t>
                </a:r>
              </a:p>
              <a:p>
                <a:pPr>
                  <a:lnSpc>
                    <a:spcPct val="150000"/>
                  </a:lnSpc>
                </a:pPr>
                <a:r>
                  <a:rPr lang="en-ZA" sz="2400" dirty="0">
                    <a:latin typeface="Arial" panose="020B0604020202020204" pitchFamily="34" charset="0"/>
                    <a:cs typeface="Arial" panose="020B0604020202020204" pitchFamily="34" charset="0"/>
                  </a:rPr>
                  <a:t>In calculating simple interest at the end of each period it is always calculated only on the principal or the original amount invested or borrowed. The simple interest model is:</a:t>
                </a:r>
              </a:p>
              <a:p>
                <a:pPr>
                  <a:lnSpc>
                    <a:spcPct val="150000"/>
                  </a:lnSpc>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Arial" panose="020B0604020202020204" pitchFamily="34" charset="0"/>
                        </a:rPr>
                        <m:t>𝐴</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𝑃</m:t>
                      </m:r>
                      <m:r>
                        <a:rPr lang="en-GB" sz="2400" b="0" i="1" smtClean="0">
                          <a:latin typeface="Cambria Math" panose="02040503050406030204" pitchFamily="18" charset="0"/>
                          <a:cs typeface="Arial" panose="020B0604020202020204" pitchFamily="34" charset="0"/>
                        </a:rPr>
                        <m:t>(1+</m:t>
                      </m:r>
                      <m:r>
                        <a:rPr lang="en-GB" sz="2400" b="0" i="1" smtClean="0">
                          <a:latin typeface="Cambria Math" panose="02040503050406030204" pitchFamily="18" charset="0"/>
                          <a:cs typeface="Arial" panose="020B0604020202020204" pitchFamily="34" charset="0"/>
                        </a:rPr>
                        <m:t>𝑖</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𝑛</m:t>
                      </m:r>
                      <m:r>
                        <a:rPr lang="en-GB" sz="2400" b="0" i="1" smtClean="0">
                          <a:latin typeface="Cambria Math" panose="02040503050406030204" pitchFamily="18" charset="0"/>
                          <a:cs typeface="Arial" panose="020B0604020202020204" pitchFamily="34" charset="0"/>
                        </a:rPr>
                        <m:t>)</m:t>
                      </m:r>
                    </m:oMath>
                  </m:oMathPara>
                </a14:m>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862322"/>
              </a:xfrm>
              <a:prstGeom prst="rect">
                <a:avLst/>
              </a:prstGeom>
              <a:blipFill>
                <a:blip r:embed="rId3"/>
                <a:stretch>
                  <a:fillRect l="-958" r="-1078"/>
                </a:stretch>
              </a:blipFill>
            </p:spPr>
            <p:txBody>
              <a:bodyPr/>
              <a:lstStyle/>
              <a:p>
                <a:r>
                  <a:rPr lang="en-GB">
                    <a:noFill/>
                  </a:rPr>
                  <a:t> </a:t>
                </a:r>
              </a:p>
            </p:txBody>
          </p:sp>
        </mc:Fallback>
      </mc:AlternateContent>
    </p:spTree>
    <p:extLst>
      <p:ext uri="{BB962C8B-B14F-4D97-AF65-F5344CB8AC3E}">
        <p14:creationId xmlns:p14="http://schemas.microsoft.com/office/powerpoint/2010/main" val="3345461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ESTIMATES AND APPROXIMATIONS</a:t>
            </a:r>
          </a:p>
          <a:p>
            <a:pPr>
              <a:lnSpc>
                <a:spcPct val="150000"/>
              </a:lnSpc>
            </a:pPr>
            <a:r>
              <a:rPr lang="en-ZA" sz="2400" dirty="0">
                <a:latin typeface="Arial" panose="020B0604020202020204" pitchFamily="34" charset="0"/>
                <a:cs typeface="Arial" panose="020B0604020202020204" pitchFamily="34" charset="0"/>
              </a:rPr>
              <a:t>An </a:t>
            </a:r>
            <a:r>
              <a:rPr lang="en-ZA" sz="2400" b="1" dirty="0">
                <a:latin typeface="Arial" panose="020B0604020202020204" pitchFamily="34" charset="0"/>
                <a:cs typeface="Arial" panose="020B0604020202020204" pitchFamily="34" charset="0"/>
              </a:rPr>
              <a:t>approximation</a:t>
            </a:r>
            <a:r>
              <a:rPr lang="en-ZA" sz="2400" dirty="0">
                <a:latin typeface="Arial" panose="020B0604020202020204" pitchFamily="34" charset="0"/>
                <a:cs typeface="Arial" panose="020B0604020202020204" pitchFamily="34" charset="0"/>
              </a:rPr>
              <a:t> (≈) is a stated value of a number that is close to (but not equal to) the true value of that number. </a:t>
            </a:r>
          </a:p>
          <a:p>
            <a:pPr>
              <a:lnSpc>
                <a:spcPct val="150000"/>
              </a:lnSpc>
            </a:pPr>
            <a:r>
              <a:rPr lang="en-ZA" sz="2400" dirty="0">
                <a:latin typeface="Arial" panose="020B0604020202020204" pitchFamily="34" charset="0"/>
                <a:cs typeface="Arial" panose="020B0604020202020204" pitchFamily="34" charset="0"/>
              </a:rPr>
              <a:t>An </a:t>
            </a:r>
            <a:r>
              <a:rPr lang="en-ZA" sz="2400" b="1" dirty="0">
                <a:latin typeface="Arial" panose="020B0604020202020204" pitchFamily="34" charset="0"/>
                <a:cs typeface="Arial" panose="020B0604020202020204" pitchFamily="34" charset="0"/>
              </a:rPr>
              <a:t>estimation</a:t>
            </a:r>
            <a:r>
              <a:rPr lang="en-ZA" sz="2400" dirty="0">
                <a:latin typeface="Arial" panose="020B0604020202020204" pitchFamily="34" charset="0"/>
                <a:cs typeface="Arial" panose="020B0604020202020204" pitchFamily="34" charset="0"/>
              </a:rPr>
              <a:t> is an approximation of a quantity which has been decided by judgement rather than carrying out the process needed to produce a more accurate answer. </a:t>
            </a:r>
          </a:p>
        </p:txBody>
      </p:sp>
    </p:spTree>
    <p:extLst>
      <p:ext uri="{BB962C8B-B14F-4D97-AF65-F5344CB8AC3E}">
        <p14:creationId xmlns:p14="http://schemas.microsoft.com/office/powerpoint/2010/main" val="407767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5: Financial mathematics (continued)</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909771"/>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COMPOUND INTEREST</a:t>
                </a:r>
              </a:p>
              <a:p>
                <a:pPr>
                  <a:lnSpc>
                    <a:spcPct val="150000"/>
                  </a:lnSpc>
                </a:pPr>
                <a:r>
                  <a:rPr lang="en-ZA" sz="2400" dirty="0">
                    <a:latin typeface="Arial" panose="020B0604020202020204" pitchFamily="34" charset="0"/>
                    <a:cs typeface="Arial" panose="020B0604020202020204" pitchFamily="34" charset="0"/>
                  </a:rPr>
                  <a:t>Compound interest at the end of each period it is calculated on the principal (original amount) plus ANY PREVIOUS INTEREST already earned. The interest is accumulated over time. The compound interest model is:</a:t>
                </a:r>
              </a:p>
              <a:p>
                <a:pPr>
                  <a:lnSpc>
                    <a:spcPct val="150000"/>
                  </a:lnSpc>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cs typeface="Arial" panose="020B0604020202020204" pitchFamily="34" charset="0"/>
                        </a:rPr>
                        <m:t>𝐴</m:t>
                      </m:r>
                      <m:r>
                        <a:rPr lang="en-GB" sz="2400" b="0" i="1" smtClean="0">
                          <a:latin typeface="Cambria Math" panose="02040503050406030204" pitchFamily="18" charset="0"/>
                          <a:cs typeface="Arial" panose="020B0604020202020204" pitchFamily="34" charset="0"/>
                        </a:rPr>
                        <m:t>=</m:t>
                      </m:r>
                      <m:r>
                        <a:rPr lang="en-GB" sz="2400" b="0" i="1" smtClean="0">
                          <a:latin typeface="Cambria Math" panose="02040503050406030204" pitchFamily="18" charset="0"/>
                          <a:cs typeface="Arial" panose="020B0604020202020204" pitchFamily="34" charset="0"/>
                        </a:rPr>
                        <m:t>𝑃</m:t>
                      </m:r>
                      <m:sSup>
                        <m:sSupPr>
                          <m:ctrlPr>
                            <a:rPr lang="en-GB" sz="2400" b="0" i="1" smtClean="0">
                              <a:latin typeface="Cambria Math" panose="02040503050406030204" pitchFamily="18" charset="0"/>
                              <a:cs typeface="Arial" panose="020B0604020202020204" pitchFamily="34" charset="0"/>
                            </a:rPr>
                          </m:ctrlPr>
                        </m:sSupPr>
                        <m:e>
                          <m:d>
                            <m:dPr>
                              <m:ctrlPr>
                                <a:rPr lang="en-GB" sz="2400" b="0" i="1" smtClean="0">
                                  <a:latin typeface="Cambria Math" panose="02040503050406030204" pitchFamily="18" charset="0"/>
                                  <a:cs typeface="Arial" panose="020B0604020202020204" pitchFamily="34" charset="0"/>
                                </a:rPr>
                              </m:ctrlPr>
                            </m:dPr>
                            <m:e>
                              <m:r>
                                <a:rPr lang="en-GB" sz="2400" b="0" i="1" smtClean="0">
                                  <a:latin typeface="Cambria Math" panose="02040503050406030204" pitchFamily="18" charset="0"/>
                                  <a:cs typeface="Arial" panose="020B0604020202020204" pitchFamily="34" charset="0"/>
                                </a:rPr>
                                <m:t>1+</m:t>
                              </m:r>
                              <m:r>
                                <a:rPr lang="en-GB" sz="2400" b="0" i="1" smtClean="0">
                                  <a:latin typeface="Cambria Math" panose="02040503050406030204" pitchFamily="18" charset="0"/>
                                  <a:cs typeface="Arial" panose="020B0604020202020204" pitchFamily="34" charset="0"/>
                                </a:rPr>
                                <m:t>𝑖</m:t>
                              </m:r>
                            </m:e>
                          </m:d>
                        </m:e>
                        <m:sup>
                          <m:r>
                            <a:rPr lang="en-GB" sz="2400" b="0" i="1" smtClean="0">
                              <a:latin typeface="Cambria Math" panose="02040503050406030204" pitchFamily="18" charset="0"/>
                              <a:cs typeface="Arial" panose="020B0604020202020204" pitchFamily="34" charset="0"/>
                            </a:rPr>
                            <m:t>𝑛</m:t>
                          </m:r>
                        </m:sup>
                      </m:sSup>
                    </m:oMath>
                  </m:oMathPara>
                </a14:m>
                <a:endParaRPr lang="en-ZA" sz="24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4A32270A-B0A3-794E-ABA3-38B5164546B2}"/>
                  </a:ext>
                </a:extLst>
              </p:cNvPr>
              <p:cNvSpPr txBox="1">
                <a:spLocks noRot="1" noChangeAspect="1" noMove="1" noResize="1" noEditPoints="1" noAdjustHandles="1" noChangeArrowheads="1" noChangeShapeType="1" noTextEdit="1"/>
              </p:cNvSpPr>
              <p:nvPr/>
            </p:nvSpPr>
            <p:spPr>
              <a:xfrm>
                <a:off x="793376" y="1802775"/>
                <a:ext cx="10596283" cy="2909771"/>
              </a:xfrm>
              <a:prstGeom prst="rect">
                <a:avLst/>
              </a:prstGeom>
              <a:blipFill>
                <a:blip r:embed="rId3"/>
                <a:stretch>
                  <a:fillRect l="-958"/>
                </a:stretch>
              </a:blipFill>
            </p:spPr>
            <p:txBody>
              <a:bodyPr/>
              <a:lstStyle/>
              <a:p>
                <a:r>
                  <a:rPr lang="en-GB">
                    <a:noFill/>
                  </a:rPr>
                  <a:t> </a:t>
                </a:r>
              </a:p>
            </p:txBody>
          </p:sp>
        </mc:Fallback>
      </mc:AlternateContent>
    </p:spTree>
    <p:extLst>
      <p:ext uri="{BB962C8B-B14F-4D97-AF65-F5344CB8AC3E}">
        <p14:creationId xmlns:p14="http://schemas.microsoft.com/office/powerpoint/2010/main" val="3809597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NUMBERS AND RELATIONSHIPS AMONG NUMBERS</a:t>
            </a:r>
          </a:p>
        </p:txBody>
      </p:sp>
      <p:pic>
        <p:nvPicPr>
          <p:cNvPr id="3" name="Picture 2" descr="A picture containing graphical user interface&#10;&#10;Description automatically generated">
            <a:extLst>
              <a:ext uri="{FF2B5EF4-FFF2-40B4-BE49-F238E27FC236}">
                <a16:creationId xmlns:a16="http://schemas.microsoft.com/office/drawing/2014/main" id="{265ABD52-5F70-304A-9BCE-47A0FC5D16D5}"/>
              </a:ext>
            </a:extLst>
          </p:cNvPr>
          <p:cNvPicPr>
            <a:picLocks noChangeAspect="1"/>
          </p:cNvPicPr>
          <p:nvPr/>
        </p:nvPicPr>
        <p:blipFill rotWithShape="1">
          <a:blip r:embed="rId3"/>
          <a:srcRect t="1016"/>
          <a:stretch/>
        </p:blipFill>
        <p:spPr>
          <a:xfrm>
            <a:off x="2948267" y="2597766"/>
            <a:ext cx="6286500" cy="3498487"/>
          </a:xfrm>
          <a:prstGeom prst="rect">
            <a:avLst/>
          </a:prstGeom>
        </p:spPr>
      </p:pic>
    </p:spTree>
    <p:extLst>
      <p:ext uri="{BB962C8B-B14F-4D97-AF65-F5344CB8AC3E}">
        <p14:creationId xmlns:p14="http://schemas.microsoft.com/office/powerpoint/2010/main" val="2170608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DECIMALS</a:t>
            </a:r>
          </a:p>
          <a:p>
            <a:pPr>
              <a:lnSpc>
                <a:spcPct val="150000"/>
              </a:lnSpc>
            </a:pPr>
            <a:r>
              <a:rPr lang="en-ZA" sz="2400" dirty="0">
                <a:latin typeface="Arial" panose="020B0604020202020204" pitchFamily="34" charset="0"/>
                <a:cs typeface="Arial" panose="020B0604020202020204" pitchFamily="34" charset="0"/>
              </a:rPr>
              <a:t>Decimals are used for example to measure distance, length and amounts of money. A fraction can be converted to a decimal by dividing the numerator by the denominator. The answer will either be a terminating decimal or a recurring decimal. </a:t>
            </a:r>
          </a:p>
        </p:txBody>
      </p:sp>
    </p:spTree>
    <p:extLst>
      <p:ext uri="{BB962C8B-B14F-4D97-AF65-F5344CB8AC3E}">
        <p14:creationId xmlns:p14="http://schemas.microsoft.com/office/powerpoint/2010/main" val="484335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TERMINATING DECIMALS</a:t>
            </a:r>
          </a:p>
          <a:p>
            <a:pPr>
              <a:lnSpc>
                <a:spcPct val="150000"/>
              </a:lnSpc>
            </a:pPr>
            <a:r>
              <a:rPr lang="en-ZA" sz="2400" dirty="0">
                <a:latin typeface="Arial" panose="020B0604020202020204" pitchFamily="34" charset="0"/>
                <a:cs typeface="Arial" panose="020B0604020202020204" pitchFamily="34" charset="0"/>
              </a:rPr>
              <a:t>A terminating decimal can be described in everyday language as a decimal fraction that does not go on forever. It has a fixed number of decimal places. </a:t>
            </a:r>
          </a:p>
        </p:txBody>
      </p:sp>
    </p:spTree>
    <p:extLst>
      <p:ext uri="{BB962C8B-B14F-4D97-AF65-F5344CB8AC3E}">
        <p14:creationId xmlns:p14="http://schemas.microsoft.com/office/powerpoint/2010/main" val="3802293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RECURRING DECIMALS</a:t>
            </a:r>
          </a:p>
          <a:p>
            <a:pPr>
              <a:lnSpc>
                <a:spcPct val="150000"/>
              </a:lnSpc>
            </a:pPr>
            <a:r>
              <a:rPr lang="en-ZA" sz="2400" dirty="0">
                <a:latin typeface="Arial" panose="020B0604020202020204" pitchFamily="34" charset="0"/>
                <a:cs typeface="Arial" panose="020B0604020202020204" pitchFamily="34" charset="0"/>
              </a:rPr>
              <a:t>Recurring decimals go on forever and are much too long to work with. You have to round them off. Recurring decimals can not be written as fractions with a denominator that has a base of 10. </a:t>
            </a:r>
          </a:p>
        </p:txBody>
      </p:sp>
    </p:spTree>
    <p:extLst>
      <p:ext uri="{BB962C8B-B14F-4D97-AF65-F5344CB8AC3E}">
        <p14:creationId xmlns:p14="http://schemas.microsoft.com/office/powerpoint/2010/main" val="191172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EXPONENTS</a:t>
            </a:r>
          </a:p>
          <a:p>
            <a:pPr>
              <a:lnSpc>
                <a:spcPct val="150000"/>
              </a:lnSpc>
            </a:pPr>
            <a:r>
              <a:rPr lang="en-ZA" sz="2400" dirty="0">
                <a:latin typeface="Arial" panose="020B0604020202020204" pitchFamily="34" charset="0"/>
                <a:cs typeface="Arial" panose="020B0604020202020204" pitchFamily="34" charset="0"/>
              </a:rPr>
              <a:t>An exponent (index) is a mathematical way of representing a very large number or a very small number in a format that is user friendly. </a:t>
            </a:r>
          </a:p>
        </p:txBody>
      </p:sp>
    </p:spTree>
    <p:extLst>
      <p:ext uri="{BB962C8B-B14F-4D97-AF65-F5344CB8AC3E}">
        <p14:creationId xmlns:p14="http://schemas.microsoft.com/office/powerpoint/2010/main" val="226675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Chapter 1: Numbers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ARITHMETIC SEQUENCES AND SERIES</a:t>
            </a:r>
          </a:p>
          <a:p>
            <a:pPr>
              <a:lnSpc>
                <a:spcPct val="150000"/>
              </a:lnSpc>
            </a:pPr>
            <a:r>
              <a:rPr lang="en-ZA" sz="2400" dirty="0">
                <a:latin typeface="Arial" panose="020B0604020202020204" pitchFamily="34" charset="0"/>
                <a:cs typeface="Arial" panose="020B0604020202020204" pitchFamily="34" charset="0"/>
              </a:rPr>
              <a:t>An arithmetic sequence or arithmetic progression is a sequence where each new term after the first is calculated by adding a constant amount to the previous term. It’s also known as a pattern or a progression sequence.</a:t>
            </a:r>
          </a:p>
        </p:txBody>
      </p:sp>
    </p:spTree>
    <p:extLst>
      <p:ext uri="{BB962C8B-B14F-4D97-AF65-F5344CB8AC3E}">
        <p14:creationId xmlns:p14="http://schemas.microsoft.com/office/powerpoint/2010/main" val="1188459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32832</TotalTime>
  <Words>1748</Words>
  <Application>Microsoft Office PowerPoint</Application>
  <PresentationFormat>Widescreen</PresentationFormat>
  <Paragraphs>160</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Brandon Grotesque Medium</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Gabrielle Jacobs</cp:lastModifiedBy>
  <cp:revision>242</cp:revision>
  <dcterms:created xsi:type="dcterms:W3CDTF">2018-09-18T08:47:31Z</dcterms:created>
  <dcterms:modified xsi:type="dcterms:W3CDTF">2021-08-26T06:33:59Z</dcterms:modified>
</cp:coreProperties>
</file>