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314" r:id="rId3"/>
    <p:sldId id="437" r:id="rId4"/>
    <p:sldId id="465" r:id="rId5"/>
    <p:sldId id="450" r:id="rId6"/>
    <p:sldId id="438" r:id="rId7"/>
    <p:sldId id="444" r:id="rId8"/>
    <p:sldId id="466" r:id="rId9"/>
    <p:sldId id="467" r:id="rId10"/>
    <p:sldId id="452" r:id="rId11"/>
    <p:sldId id="439" r:id="rId12"/>
    <p:sldId id="448" r:id="rId13"/>
    <p:sldId id="453" r:id="rId14"/>
    <p:sldId id="454" r:id="rId15"/>
    <p:sldId id="455" r:id="rId16"/>
    <p:sldId id="456" r:id="rId17"/>
    <p:sldId id="457" r:id="rId18"/>
    <p:sldId id="458" r:id="rId19"/>
    <p:sldId id="440" r:id="rId20"/>
    <p:sldId id="468" r:id="rId21"/>
    <p:sldId id="460" r:id="rId22"/>
    <p:sldId id="469" r:id="rId23"/>
    <p:sldId id="470" r:id="rId24"/>
    <p:sldId id="441" r:id="rId25"/>
    <p:sldId id="461" r:id="rId26"/>
    <p:sldId id="471" r:id="rId27"/>
    <p:sldId id="442" r:id="rId28"/>
    <p:sldId id="446" r:id="rId29"/>
    <p:sldId id="462" r:id="rId30"/>
    <p:sldId id="463" r:id="rId31"/>
    <p:sldId id="443" r:id="rId32"/>
    <p:sldId id="44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812"/>
    <p:restoredTop sz="94536"/>
  </p:normalViewPr>
  <p:slideViewPr>
    <p:cSldViewPr snapToGrid="0" snapToObjects="1">
      <p:cViewPr varScale="1">
        <p:scale>
          <a:sx n="74" d="100"/>
          <a:sy n="74" d="100"/>
        </p:scale>
        <p:origin x="-24" y="139"/>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01/08/2023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01/08/2023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01/08/2023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ti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ti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se-up of a circuit board with wires&#10;&#10;Description automatically generated">
            <a:extLst>
              <a:ext uri="{FF2B5EF4-FFF2-40B4-BE49-F238E27FC236}">
                <a16:creationId xmlns:a16="http://schemas.microsoft.com/office/drawing/2014/main" id="{F347570A-BC8B-0466-DF50-41FA95B7AE5F}"/>
              </a:ext>
            </a:extLst>
          </p:cNvPr>
          <p:cNvPicPr>
            <a:picLocks noChangeAspect="1"/>
          </p:cNvPicPr>
          <p:nvPr/>
        </p:nvPicPr>
        <p:blipFill rotWithShape="1">
          <a:blip r:embed="rId3"/>
          <a:srcRect l="646" b="18122"/>
          <a:stretch/>
        </p:blipFill>
        <p:spPr>
          <a:xfrm>
            <a:off x="-1" y="0"/>
            <a:ext cx="12190979"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NCV2 Fundamentals of Electronic and</a:t>
            </a:r>
          </a:p>
          <a:p>
            <a:pPr algn="r"/>
            <a:r>
              <a:rPr lang="en-GB" sz="5400" b="1" dirty="0">
                <a:solidFill>
                  <a:schemeClr val="bg1"/>
                </a:solidFill>
                <a:latin typeface="Brandon Grotesque Medium" panose="020B0603020203060202" pitchFamily="34" charset="77"/>
              </a:rPr>
              <a:t>Digital Concepts </a:t>
            </a:r>
            <a:r>
              <a:rPr lang="en-GB" sz="5400" b="1">
                <a:solidFill>
                  <a:schemeClr val="bg1"/>
                </a:solidFill>
                <a:latin typeface="Brandon Grotesque Medium" panose="020B0603020203060202" pitchFamily="34" charset="77"/>
              </a:rPr>
              <a:t>for Robotics</a:t>
            </a:r>
            <a:endParaRPr lang="en-GB" sz="5400" b="1" dirty="0">
              <a:solidFill>
                <a:schemeClr val="bg1"/>
              </a:solidFill>
              <a:latin typeface="Brandon Grotesque Medium" panose="020B0603020203060202" pitchFamily="34" charset="77"/>
            </a:endParaRP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Electrical supply systems, Ohm’s law, Joule’s law and related theoretical aspects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ELECTRICAL CELLS</a:t>
            </a:r>
          </a:p>
          <a:p>
            <a:pPr>
              <a:lnSpc>
                <a:spcPct val="150000"/>
              </a:lnSpc>
            </a:pPr>
            <a:r>
              <a:rPr lang="en-ZA" sz="2400" dirty="0">
                <a:latin typeface="Arial" panose="020B0604020202020204" pitchFamily="34" charset="0"/>
                <a:cs typeface="Arial" panose="020B0604020202020204" pitchFamily="34" charset="0"/>
              </a:rPr>
              <a:t>An electrical cell is a device that converts chemical energy directly into electrical energy. In this cell, an electrolyte reacts chemically with two electrodes, making one positive and the other negative. Several cells grouped together will form a battery. Only similar cells can be connected to form a battery.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025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r>
              <a:rPr lang="en-ZA" sz="2400" dirty="0">
                <a:latin typeface="Arial" panose="020B0604020202020204" pitchFamily="34" charset="0"/>
                <a:cs typeface="Arial" panose="020B0604020202020204" pitchFamily="34" charset="0"/>
              </a:rPr>
              <a:t> </a:t>
            </a:r>
          </a:p>
          <a:p>
            <a:pPr>
              <a:lnSpc>
                <a:spcPct val="150000"/>
              </a:lnSpc>
            </a:pPr>
            <a:r>
              <a:rPr lang="en-ZA" sz="2400" dirty="0">
                <a:latin typeface="Arial" panose="020B0604020202020204" pitchFamily="34" charset="0"/>
                <a:cs typeface="Arial" panose="020B0604020202020204" pitchFamily="34" charset="0"/>
              </a:rPr>
              <a:t>The field of electronics is growing more powerful and becoming more versatile day by day. However, to understand and work in this field, one must be able to identify, rate and explain the function of the basic components. Together, these components perform from the simplest to the most complex functions.</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Basic electronic components and semiconductors</a:t>
            </a:r>
          </a:p>
        </p:txBody>
      </p:sp>
    </p:spTree>
    <p:extLst>
      <p:ext uri="{BB962C8B-B14F-4D97-AF65-F5344CB8AC3E}">
        <p14:creationId xmlns:p14="http://schemas.microsoft.com/office/powerpoint/2010/main" val="105965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Basic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ELECTRONIC COMPONENTS</a:t>
            </a:r>
          </a:p>
          <a:p>
            <a:pPr>
              <a:lnSpc>
                <a:spcPct val="150000"/>
              </a:lnSpc>
            </a:pPr>
            <a:r>
              <a:rPr lang="en-ZA" sz="2400" dirty="0">
                <a:latin typeface="Arial" panose="020B0604020202020204" pitchFamily="34" charset="0"/>
                <a:cs typeface="Arial" panose="020B0604020202020204" pitchFamily="34" charset="0"/>
              </a:rPr>
              <a:t>The following are basic components in electronics: </a:t>
            </a:r>
          </a:p>
        </p:txBody>
      </p:sp>
      <p:sp>
        <p:nvSpPr>
          <p:cNvPr id="3" name="TextBox 2">
            <a:extLst>
              <a:ext uri="{FF2B5EF4-FFF2-40B4-BE49-F238E27FC236}">
                <a16:creationId xmlns:a16="http://schemas.microsoft.com/office/drawing/2014/main" id="{A8E86A0C-2938-0389-96F2-BAF2B9009E1A}"/>
              </a:ext>
            </a:extLst>
          </p:cNvPr>
          <p:cNvSpPr txBox="1"/>
          <p:nvPr/>
        </p:nvSpPr>
        <p:spPr>
          <a:xfrm>
            <a:off x="793375" y="2934624"/>
            <a:ext cx="10596283" cy="2793842"/>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Resistors;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Potentiometers;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Capacitors (polarised and non-polarised);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Inductors;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Transistors;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Relays;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Transformers.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71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Basic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SEMICONDUCTORS</a:t>
            </a:r>
          </a:p>
          <a:p>
            <a:pPr>
              <a:lnSpc>
                <a:spcPct val="150000"/>
              </a:lnSpc>
            </a:pPr>
            <a:r>
              <a:rPr lang="en-ZA" sz="2400" dirty="0">
                <a:latin typeface="Arial" panose="020B0604020202020204" pitchFamily="34" charset="0"/>
                <a:cs typeface="Arial" panose="020B0604020202020204" pitchFamily="34" charset="0"/>
              </a:rPr>
              <a:t>Semiconductors have specific electrical properties. Materials that conduct electricity are called conductors and materials that do not conduct electricity are called insulators. </a:t>
            </a:r>
          </a:p>
          <a:p>
            <a:pPr>
              <a:lnSpc>
                <a:spcPct val="150000"/>
              </a:lnSpc>
            </a:pPr>
            <a:endParaRPr lang="en-ZA" sz="2400" dirty="0">
              <a:latin typeface="Arial" panose="020B0604020202020204" pitchFamily="34" charset="0"/>
              <a:cs typeface="Arial" panose="020B0604020202020204" pitchFamily="34" charset="0"/>
            </a:endParaRPr>
          </a:p>
        </p:txBody>
      </p:sp>
      <p:pic>
        <p:nvPicPr>
          <p:cNvPr id="3" name="Picture 2" descr="A diagram of a graph&#10;&#10;Description automatically generated">
            <a:extLst>
              <a:ext uri="{FF2B5EF4-FFF2-40B4-BE49-F238E27FC236}">
                <a16:creationId xmlns:a16="http://schemas.microsoft.com/office/drawing/2014/main" id="{D3C18DAD-3A07-4986-409C-78E54F03E20C}"/>
              </a:ext>
            </a:extLst>
          </p:cNvPr>
          <p:cNvPicPr>
            <a:picLocks noChangeAspect="1"/>
          </p:cNvPicPr>
          <p:nvPr/>
        </p:nvPicPr>
        <p:blipFill>
          <a:blip r:embed="rId3"/>
          <a:stretch>
            <a:fillRect/>
          </a:stretch>
        </p:blipFill>
        <p:spPr>
          <a:xfrm>
            <a:off x="4551807" y="3655982"/>
            <a:ext cx="5451175" cy="2402420"/>
          </a:xfrm>
          <a:prstGeom prst="rect">
            <a:avLst/>
          </a:prstGeom>
        </p:spPr>
      </p:pic>
    </p:spTree>
    <p:extLst>
      <p:ext uri="{BB962C8B-B14F-4D97-AF65-F5344CB8AC3E}">
        <p14:creationId xmlns:p14="http://schemas.microsoft.com/office/powerpoint/2010/main" val="252096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Basic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FORMATION OF P- AND N-TYPE JUNCTIONS (PN-JUNCTIONS)</a:t>
            </a:r>
          </a:p>
          <a:p>
            <a:pPr>
              <a:lnSpc>
                <a:spcPct val="150000"/>
              </a:lnSpc>
            </a:pPr>
            <a:r>
              <a:rPr lang="en-ZA" sz="2400" dirty="0">
                <a:latin typeface="Arial" panose="020B0604020202020204" pitchFamily="34" charset="0"/>
                <a:cs typeface="Arial" panose="020B0604020202020204" pitchFamily="34" charset="0"/>
              </a:rPr>
              <a:t>A PN-junction is formed by joining two equally doped P-type and N-type semiconductors. When they are joined, the holes of the P-type and electrons of the N-type semiconductors combine to form covalent bonds. This joined P- and N-material is called a diode.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24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Basic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DIFFERENT TYPES OF DIODES</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A Zener diode is a special kind of diode that will allow the forward and reverse flow of current.</a:t>
            </a:r>
          </a:p>
          <a:p>
            <a:pPr>
              <a:lnSpc>
                <a:spcPct val="150000"/>
              </a:lnSpc>
            </a:pPr>
            <a:r>
              <a:rPr lang="en-ZA" sz="2400" dirty="0">
                <a:latin typeface="Arial" panose="020B0604020202020204" pitchFamily="34" charset="0"/>
                <a:cs typeface="Arial" panose="020B0604020202020204" pitchFamily="34" charset="0"/>
              </a:rPr>
              <a:t>A light-emitting diode (LED) is manufactured to emit light if current flows through it when forward biased.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47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Basic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USE AND IMPLEMENTATIONS OF TRANSISTORS</a:t>
            </a:r>
          </a:p>
          <a:p>
            <a:pPr>
              <a:lnSpc>
                <a:spcPct val="150000"/>
              </a:lnSpc>
            </a:pPr>
            <a:r>
              <a:rPr lang="en-ZA" sz="2400" dirty="0">
                <a:latin typeface="Arial" panose="020B0604020202020204" pitchFamily="34" charset="0"/>
                <a:cs typeface="Arial" panose="020B0604020202020204" pitchFamily="34" charset="0"/>
              </a:rPr>
              <a:t>A transistor is a solid-state electronic device used to amplify or control the flow of electricity in electronic equipment. This small, three-terminal semiconductor device has revolutionised the electronic industry. The design of a transistor allows it to function as an amplifier or a switch.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885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Basic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INTEGRATED CIRCUITS</a:t>
            </a:r>
          </a:p>
          <a:p>
            <a:pPr>
              <a:lnSpc>
                <a:spcPct val="150000"/>
              </a:lnSpc>
            </a:pPr>
            <a:r>
              <a:rPr lang="en-ZA" sz="2400" dirty="0">
                <a:latin typeface="Arial" panose="020B0604020202020204" pitchFamily="34" charset="0"/>
                <a:cs typeface="Arial" panose="020B0604020202020204" pitchFamily="34" charset="0"/>
              </a:rPr>
              <a:t>An integrated circuit is an assembly of electronic components, manufactured as a single unit, in which minute devices (transistors, diodes, capacitors and resistors) and their interconnections are built up on a thin piece of silicon or germanium.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87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Basic electronic components and semiconductors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TRANSDUCERS AND SENSORS</a:t>
            </a:r>
          </a:p>
          <a:p>
            <a:pPr>
              <a:lnSpc>
                <a:spcPct val="150000"/>
              </a:lnSpc>
            </a:pPr>
            <a:r>
              <a:rPr lang="en-ZA" sz="2400" dirty="0">
                <a:latin typeface="Arial" panose="020B0604020202020204" pitchFamily="34" charset="0"/>
                <a:cs typeface="Arial" panose="020B0604020202020204" pitchFamily="34" charset="0"/>
              </a:rPr>
              <a:t>A transducer is an electronic device that converts energy from one form to another. </a:t>
            </a:r>
          </a:p>
          <a:p>
            <a:pPr>
              <a:lnSpc>
                <a:spcPct val="150000"/>
              </a:lnSpc>
            </a:pPr>
            <a:r>
              <a:rPr lang="en-ZA" sz="2400" dirty="0">
                <a:latin typeface="Arial" panose="020B0604020202020204" pitchFamily="34" charset="0"/>
                <a:cs typeface="Arial" panose="020B0604020202020204" pitchFamily="34" charset="0"/>
              </a:rPr>
              <a:t>A sensor is a device that detects a physical parameter of interest (e.g. heat, light, sound).</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69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CONSTRUCTING SIMPLE CIRCUITS ON BREADBOARDS</a:t>
            </a:r>
          </a:p>
          <a:p>
            <a:pPr>
              <a:lnSpc>
                <a:spcPct val="150000"/>
              </a:lnSpc>
            </a:pPr>
            <a:r>
              <a:rPr lang="en-ZA" sz="2400" dirty="0">
                <a:latin typeface="Arial" panose="020B0604020202020204" pitchFamily="34" charset="0"/>
                <a:cs typeface="Arial" panose="020B0604020202020204" pitchFamily="34" charset="0"/>
              </a:rPr>
              <a:t>The breadboard helps you to test a circuit before it is assembled. Points to remember when using a breadboard: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Only use single-stranded wire or male-to-male jumper wires as connecting wires for the circuits.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the top two or the bottom two rows to connect the power (+ and –).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ICs must always be connected across the centre open piece – one row of IC pins on one side and the other row on the other side.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4: Electrical components, symbols, and circuit drawings, prototyping and design</a:t>
            </a:r>
          </a:p>
        </p:txBody>
      </p:sp>
    </p:spTree>
    <p:extLst>
      <p:ext uri="{BB962C8B-B14F-4D97-AF65-F5344CB8AC3E}">
        <p14:creationId xmlns:p14="http://schemas.microsoft.com/office/powerpoint/2010/main" val="369028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Accurate measurement is a fundamental component of good science, engineering and technology as well as many other areas of work. Regardless the field in which one specialises, there is a need to speak a common language when it comes to measurements. An international unit of standards, the International System of Units, has been adopted across all fields of engineering.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SI units and introduction to atomic theory</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Electrical components, symbols, and circuit drawings, prototyping and design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CONSTRUCTING SIMPLE CIRCUITS ON VEROBOARD</a:t>
            </a:r>
          </a:p>
          <a:p>
            <a:pPr>
              <a:lnSpc>
                <a:spcPct val="150000"/>
              </a:lnSpc>
            </a:pPr>
            <a:r>
              <a:rPr lang="en-ZA" sz="2400" dirty="0">
                <a:latin typeface="Arial" panose="020B0604020202020204" pitchFamily="34" charset="0"/>
                <a:cs typeface="Arial" panose="020B0604020202020204" pitchFamily="34" charset="0"/>
              </a:rPr>
              <a:t>A Veroboard is a special type of insulated board. It has parallel strips of copper track on the underside and a clear, resin-bonded plastic or fibreglass board at the top. The preformed holes can be seen in the figures on the next page. A Veroboard is used to make up permanent, soldered circuits. It is perfect for small circuits. However, due to the large number of holes, it is very easy to connect a component in the wrong place. All components are placed on top of the board. </a:t>
            </a:r>
          </a:p>
        </p:txBody>
      </p:sp>
    </p:spTree>
    <p:extLst>
      <p:ext uri="{BB962C8B-B14F-4D97-AF65-F5344CB8AC3E}">
        <p14:creationId xmlns:p14="http://schemas.microsoft.com/office/powerpoint/2010/main" val="4192007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Electrical components, symbols, and circuit drawings, prototyping and design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COMPOSITION AND DESIGN OF ELECTRICAL CIRCUITS</a:t>
            </a:r>
          </a:p>
          <a:p>
            <a:pPr>
              <a:lnSpc>
                <a:spcPct val="150000"/>
              </a:lnSpc>
            </a:pPr>
            <a:r>
              <a:rPr lang="en-ZA" sz="2400" dirty="0">
                <a:latin typeface="Arial" panose="020B0604020202020204" pitchFamily="34" charset="0"/>
                <a:cs typeface="Arial" panose="020B0604020202020204" pitchFamily="34" charset="0"/>
              </a:rPr>
              <a:t>Resistors in </a:t>
            </a:r>
            <a:r>
              <a:rPr lang="en-ZA" sz="2400" b="1" dirty="0">
                <a:latin typeface="Arial" panose="020B0604020202020204" pitchFamily="34" charset="0"/>
                <a:cs typeface="Arial" panose="020B0604020202020204" pitchFamily="34" charset="0"/>
              </a:rPr>
              <a:t>series</a:t>
            </a:r>
            <a:r>
              <a:rPr lang="en-ZA" sz="2400" dirty="0">
                <a:latin typeface="Arial" panose="020B0604020202020204" pitchFamily="34" charset="0"/>
                <a:cs typeface="Arial" panose="020B0604020202020204" pitchFamily="34" charset="0"/>
              </a:rPr>
              <a:t> are connected head to tail, i.e. the output of one resistor is fed to the input of the next resistor:</a:t>
            </a:r>
          </a:p>
          <a:p>
            <a:pPr>
              <a:lnSpc>
                <a:spcPct val="150000"/>
              </a:lnSpc>
            </a:pPr>
            <a:r>
              <a:rPr lang="en-ZA" sz="2400" dirty="0">
                <a:latin typeface="Arial" panose="020B0604020202020204" pitchFamily="34" charset="0"/>
                <a:cs typeface="Arial" panose="020B0604020202020204" pitchFamily="34" charset="0"/>
              </a:rPr>
              <a:t>Resistors are connected in </a:t>
            </a:r>
            <a:r>
              <a:rPr lang="en-ZA" sz="2400" b="1" dirty="0">
                <a:latin typeface="Arial" panose="020B0604020202020204" pitchFamily="34" charset="0"/>
                <a:cs typeface="Arial" panose="020B0604020202020204" pitchFamily="34" charset="0"/>
              </a:rPr>
              <a:t>parallel</a:t>
            </a:r>
            <a:r>
              <a:rPr lang="en-ZA" sz="2400" dirty="0">
                <a:latin typeface="Arial" panose="020B0604020202020204" pitchFamily="34" charset="0"/>
                <a:cs typeface="Arial" panose="020B0604020202020204" pitchFamily="34" charset="0"/>
              </a:rPr>
              <a:t> when one end of all the resistors are connected by a continuous wire and the other end of all the same resistors are also connected to one another through a continuous wire:</a:t>
            </a:r>
          </a:p>
        </p:txBody>
      </p:sp>
      <p:pic>
        <p:nvPicPr>
          <p:cNvPr id="3" name="Picture 2" descr="A diagram of a circuit&#10;&#10;Description automatically generated">
            <a:extLst>
              <a:ext uri="{FF2B5EF4-FFF2-40B4-BE49-F238E27FC236}">
                <a16:creationId xmlns:a16="http://schemas.microsoft.com/office/drawing/2014/main" id="{F14328B5-2578-7E71-7B62-68325BB0188B}"/>
              </a:ext>
            </a:extLst>
          </p:cNvPr>
          <p:cNvPicPr>
            <a:picLocks noChangeAspect="1"/>
          </p:cNvPicPr>
          <p:nvPr/>
        </p:nvPicPr>
        <p:blipFill>
          <a:blip r:embed="rId3"/>
          <a:stretch>
            <a:fillRect/>
          </a:stretch>
        </p:blipFill>
        <p:spPr>
          <a:xfrm>
            <a:off x="4523407" y="5191548"/>
            <a:ext cx="3117273" cy="910418"/>
          </a:xfrm>
          <a:prstGeom prst="rect">
            <a:avLst/>
          </a:prstGeom>
        </p:spPr>
      </p:pic>
      <p:pic>
        <p:nvPicPr>
          <p:cNvPr id="6" name="Picture 5" descr="A diagram of a rectangle with a rectangle in the middle&#10;&#10;Description automatically generated">
            <a:extLst>
              <a:ext uri="{FF2B5EF4-FFF2-40B4-BE49-F238E27FC236}">
                <a16:creationId xmlns:a16="http://schemas.microsoft.com/office/drawing/2014/main" id="{576B3B22-30E7-5CFC-D6B0-CCE10019FF0B}"/>
              </a:ext>
            </a:extLst>
          </p:cNvPr>
          <p:cNvPicPr>
            <a:picLocks noChangeAspect="1"/>
          </p:cNvPicPr>
          <p:nvPr/>
        </p:nvPicPr>
        <p:blipFill>
          <a:blip r:embed="rId4"/>
          <a:stretch>
            <a:fillRect/>
          </a:stretch>
        </p:blipFill>
        <p:spPr>
          <a:xfrm>
            <a:off x="6091517" y="2985130"/>
            <a:ext cx="2787650" cy="582940"/>
          </a:xfrm>
          <a:prstGeom prst="rect">
            <a:avLst/>
          </a:prstGeom>
        </p:spPr>
      </p:pic>
    </p:spTree>
    <p:extLst>
      <p:ext uri="{BB962C8B-B14F-4D97-AF65-F5344CB8AC3E}">
        <p14:creationId xmlns:p14="http://schemas.microsoft.com/office/powerpoint/2010/main" val="2399431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Electrical components, symbols, and circuit drawings, prototyping and design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COMPOSITION AND DESIGN OF ELECTRICAL CIRCUITS (CONT)</a:t>
            </a:r>
          </a:p>
          <a:p>
            <a:pPr>
              <a:lnSpc>
                <a:spcPct val="150000"/>
              </a:lnSpc>
            </a:pPr>
            <a:r>
              <a:rPr lang="en-ZA" sz="2400" dirty="0">
                <a:latin typeface="Arial" panose="020B0604020202020204" pitchFamily="34" charset="0"/>
                <a:cs typeface="Arial" panose="020B0604020202020204" pitchFamily="34" charset="0"/>
              </a:rPr>
              <a:t>When capacitors are connected in </a:t>
            </a:r>
            <a:r>
              <a:rPr lang="en-ZA" sz="2400" b="1" dirty="0">
                <a:latin typeface="Arial" panose="020B0604020202020204" pitchFamily="34" charset="0"/>
                <a:cs typeface="Arial" panose="020B0604020202020204" pitchFamily="34" charset="0"/>
              </a:rPr>
              <a:t>series</a:t>
            </a:r>
            <a:r>
              <a:rPr lang="en-ZA" sz="2400" dirty="0">
                <a:latin typeface="Arial" panose="020B0604020202020204" pitchFamily="34" charset="0"/>
                <a:cs typeface="Arial" panose="020B0604020202020204" pitchFamily="34" charset="0"/>
              </a:rPr>
              <a:t>, they are connected head to tail:</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Capacitors are connected in </a:t>
            </a:r>
            <a:r>
              <a:rPr lang="en-ZA" sz="2400" b="1" dirty="0">
                <a:latin typeface="Arial" panose="020B0604020202020204" pitchFamily="34" charset="0"/>
                <a:cs typeface="Arial" panose="020B0604020202020204" pitchFamily="34" charset="0"/>
              </a:rPr>
              <a:t>parallel</a:t>
            </a:r>
            <a:r>
              <a:rPr lang="en-ZA" sz="2400" dirty="0">
                <a:latin typeface="Arial" panose="020B0604020202020204" pitchFamily="34" charset="0"/>
                <a:cs typeface="Arial" panose="020B0604020202020204" pitchFamily="34" charset="0"/>
              </a:rPr>
              <a:t> when one end of all the capacitors is connected together and the other end of all the capacitors is connected together to another point:</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pic>
        <p:nvPicPr>
          <p:cNvPr id="4" name="Picture 3" descr="A diagram of a number of objects&#10;&#10;Description automatically generated">
            <a:extLst>
              <a:ext uri="{FF2B5EF4-FFF2-40B4-BE49-F238E27FC236}">
                <a16:creationId xmlns:a16="http://schemas.microsoft.com/office/drawing/2014/main" id="{EADB704A-B64C-B8E7-9F7A-6090EE127889}"/>
              </a:ext>
            </a:extLst>
          </p:cNvPr>
          <p:cNvPicPr>
            <a:picLocks noChangeAspect="1"/>
          </p:cNvPicPr>
          <p:nvPr/>
        </p:nvPicPr>
        <p:blipFill>
          <a:blip r:embed="rId3"/>
          <a:stretch>
            <a:fillRect/>
          </a:stretch>
        </p:blipFill>
        <p:spPr>
          <a:xfrm>
            <a:off x="4707416" y="4826625"/>
            <a:ext cx="2307356" cy="1249095"/>
          </a:xfrm>
          <a:prstGeom prst="rect">
            <a:avLst/>
          </a:prstGeom>
        </p:spPr>
      </p:pic>
      <p:pic>
        <p:nvPicPr>
          <p:cNvPr id="10" name="Picture 9" descr="A black line with a white background&#10;&#10;Description automatically generated">
            <a:extLst>
              <a:ext uri="{FF2B5EF4-FFF2-40B4-BE49-F238E27FC236}">
                <a16:creationId xmlns:a16="http://schemas.microsoft.com/office/drawing/2014/main" id="{6EFDC442-6207-ADBC-3607-C31559BA40F1}"/>
              </a:ext>
            </a:extLst>
          </p:cNvPr>
          <p:cNvPicPr>
            <a:picLocks noChangeAspect="1"/>
          </p:cNvPicPr>
          <p:nvPr/>
        </p:nvPicPr>
        <p:blipFill>
          <a:blip r:embed="rId4"/>
          <a:stretch>
            <a:fillRect/>
          </a:stretch>
        </p:blipFill>
        <p:spPr>
          <a:xfrm>
            <a:off x="4920637" y="3028449"/>
            <a:ext cx="2350727" cy="572502"/>
          </a:xfrm>
          <a:prstGeom prst="rect">
            <a:avLst/>
          </a:prstGeom>
        </p:spPr>
      </p:pic>
    </p:spTree>
    <p:extLst>
      <p:ext uri="{BB962C8B-B14F-4D97-AF65-F5344CB8AC3E}">
        <p14:creationId xmlns:p14="http://schemas.microsoft.com/office/powerpoint/2010/main" val="309200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Electrical components, symbols, and circuit drawings, prototyping and design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COMPOSITION AND DESIGN OF ELECTRICAL CIRCUITS (CONT)</a:t>
            </a:r>
          </a:p>
          <a:p>
            <a:pPr>
              <a:lnSpc>
                <a:spcPct val="150000"/>
              </a:lnSpc>
            </a:pPr>
            <a:r>
              <a:rPr lang="en-ZA" sz="2400" dirty="0">
                <a:latin typeface="Arial" panose="020B0604020202020204" pitchFamily="34" charset="0"/>
                <a:cs typeface="Arial" panose="020B0604020202020204" pitchFamily="34" charset="0"/>
              </a:rPr>
              <a:t>Inductors in </a:t>
            </a:r>
            <a:r>
              <a:rPr lang="en-ZA" sz="2400" b="1" dirty="0">
                <a:latin typeface="Arial" panose="020B0604020202020204" pitchFamily="34" charset="0"/>
                <a:cs typeface="Arial" panose="020B0604020202020204" pitchFamily="34" charset="0"/>
              </a:rPr>
              <a:t>series</a:t>
            </a:r>
            <a:r>
              <a:rPr lang="en-ZA" sz="2400" dirty="0">
                <a:latin typeface="Arial" panose="020B0604020202020204" pitchFamily="34" charset="0"/>
                <a:cs typeface="Arial" panose="020B0604020202020204" pitchFamily="34" charset="0"/>
              </a:rPr>
              <a:t> are connected in exactly the same way as resistors in series:</a:t>
            </a:r>
          </a:p>
          <a:p>
            <a:pPr>
              <a:lnSpc>
                <a:spcPct val="150000"/>
              </a:lnSpc>
            </a:pPr>
            <a:r>
              <a:rPr lang="en-ZA" sz="2400" dirty="0">
                <a:latin typeface="Arial" panose="020B0604020202020204" pitchFamily="34" charset="0"/>
                <a:cs typeface="Arial" panose="020B0604020202020204" pitchFamily="34" charset="0"/>
              </a:rPr>
              <a:t>When connecting inductors in </a:t>
            </a:r>
            <a:r>
              <a:rPr lang="en-ZA" sz="2400" b="1" dirty="0">
                <a:latin typeface="Arial" panose="020B0604020202020204" pitchFamily="34" charset="0"/>
                <a:cs typeface="Arial" panose="020B0604020202020204" pitchFamily="34" charset="0"/>
              </a:rPr>
              <a:t>parallel</a:t>
            </a:r>
            <a:r>
              <a:rPr lang="en-ZA" sz="2400" dirty="0">
                <a:latin typeface="Arial" panose="020B0604020202020204" pitchFamily="34" charset="0"/>
                <a:cs typeface="Arial" panose="020B0604020202020204" pitchFamily="34" charset="0"/>
              </a:rPr>
              <a:t>, one end of all the inductors is connected to one point and the other end of all the inductors is connected to another point:</a:t>
            </a:r>
          </a:p>
        </p:txBody>
      </p:sp>
      <p:pic>
        <p:nvPicPr>
          <p:cNvPr id="3" name="Picture 2" descr="A diagram of a circuit&#10;&#10;Description automatically generated">
            <a:extLst>
              <a:ext uri="{FF2B5EF4-FFF2-40B4-BE49-F238E27FC236}">
                <a16:creationId xmlns:a16="http://schemas.microsoft.com/office/drawing/2014/main" id="{0894B695-3164-4547-C38B-F629509AE914}"/>
              </a:ext>
            </a:extLst>
          </p:cNvPr>
          <p:cNvPicPr>
            <a:picLocks noChangeAspect="1"/>
          </p:cNvPicPr>
          <p:nvPr/>
        </p:nvPicPr>
        <p:blipFill>
          <a:blip r:embed="rId3"/>
          <a:stretch>
            <a:fillRect/>
          </a:stretch>
        </p:blipFill>
        <p:spPr>
          <a:xfrm>
            <a:off x="3891868" y="5034955"/>
            <a:ext cx="3425469" cy="1154545"/>
          </a:xfrm>
          <a:prstGeom prst="rect">
            <a:avLst/>
          </a:prstGeom>
        </p:spPr>
      </p:pic>
      <p:pic>
        <p:nvPicPr>
          <p:cNvPr id="9" name="Picture 8" descr="A black line with a spiral&#10;&#10;Description automatically generated">
            <a:extLst>
              <a:ext uri="{FF2B5EF4-FFF2-40B4-BE49-F238E27FC236}">
                <a16:creationId xmlns:a16="http://schemas.microsoft.com/office/drawing/2014/main" id="{80DD0849-A0E4-EDAB-1414-CA02199144D1}"/>
              </a:ext>
            </a:extLst>
          </p:cNvPr>
          <p:cNvPicPr>
            <a:picLocks noChangeAspect="1"/>
          </p:cNvPicPr>
          <p:nvPr/>
        </p:nvPicPr>
        <p:blipFill>
          <a:blip r:embed="rId4"/>
          <a:stretch>
            <a:fillRect/>
          </a:stretch>
        </p:blipFill>
        <p:spPr>
          <a:xfrm>
            <a:off x="3600845" y="2969553"/>
            <a:ext cx="4007514" cy="677460"/>
          </a:xfrm>
          <a:prstGeom prst="rect">
            <a:avLst/>
          </a:prstGeom>
        </p:spPr>
      </p:pic>
    </p:spTree>
    <p:extLst>
      <p:ext uri="{BB962C8B-B14F-4D97-AF65-F5344CB8AC3E}">
        <p14:creationId xmlns:p14="http://schemas.microsoft.com/office/powerpoint/2010/main" val="3937032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When you work in an electrical or electronic field, you will use instruments to test, calculate or measure the value of electrical quantities such as current, voltage, resistance and power. You must be familiar with measurements and measuring instruments. Measurement refers to the unit value that is used to measure specific quantities. Measuring instruments can be used to measure or compare components as well as to check whether they are functioning properly.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5: Electrical tools and equipment</a:t>
            </a:r>
          </a:p>
        </p:txBody>
      </p:sp>
    </p:spTree>
    <p:extLst>
      <p:ext uri="{BB962C8B-B14F-4D97-AF65-F5344CB8AC3E}">
        <p14:creationId xmlns:p14="http://schemas.microsoft.com/office/powerpoint/2010/main" val="3127665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Electrical tools and equipment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LAYOUT OF A BREADBOARD</a:t>
            </a:r>
          </a:p>
          <a:p>
            <a:pPr>
              <a:lnSpc>
                <a:spcPct val="150000"/>
              </a:lnSpc>
            </a:pPr>
            <a:r>
              <a:rPr lang="en-ZA" sz="2400" dirty="0">
                <a:latin typeface="Arial" panose="020B0604020202020204" pitchFamily="34" charset="0"/>
                <a:cs typeface="Arial" panose="020B0604020202020204" pitchFamily="34" charset="0"/>
              </a:rPr>
              <a:t>The electronic breadboard allows you to build circuits of any size without having to solder a single component into place. It also allows you to experiment with the circuit and easily replace a component with one of  different value.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049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Electrical tools and equipment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TESTING ELECTRONIC COMPONENTS</a:t>
            </a:r>
          </a:p>
          <a:p>
            <a:pPr>
              <a:lnSpc>
                <a:spcPct val="150000"/>
              </a:lnSpc>
            </a:pPr>
            <a:r>
              <a:rPr lang="en-ZA" sz="2400" dirty="0">
                <a:latin typeface="Arial" panose="020B0604020202020204" pitchFamily="34" charset="0"/>
                <a:cs typeface="Arial" panose="020B0604020202020204" pitchFamily="34" charset="0"/>
              </a:rPr>
              <a:t>Modern </a:t>
            </a:r>
            <a:r>
              <a:rPr lang="en-ZA" sz="2400" dirty="0" err="1">
                <a:latin typeface="Arial" panose="020B0604020202020204" pitchFamily="34" charset="0"/>
                <a:cs typeface="Arial" panose="020B0604020202020204" pitchFamily="34" charset="0"/>
              </a:rPr>
              <a:t>multimeters</a:t>
            </a:r>
            <a:r>
              <a:rPr lang="en-ZA" sz="2400" dirty="0">
                <a:latin typeface="Arial" panose="020B0604020202020204" pitchFamily="34" charset="0"/>
                <a:cs typeface="Arial" panose="020B0604020202020204" pitchFamily="34" charset="0"/>
              </a:rPr>
              <a:t> can be used to test most components. Keep the following in mind when using a </a:t>
            </a:r>
            <a:r>
              <a:rPr lang="en-ZA" sz="2400" dirty="0" err="1">
                <a:latin typeface="Arial" panose="020B0604020202020204" pitchFamily="34" charset="0"/>
                <a:cs typeface="Arial" panose="020B0604020202020204" pitchFamily="34" charset="0"/>
              </a:rPr>
              <a:t>multimeter</a:t>
            </a:r>
            <a:r>
              <a:rPr lang="en-ZA" sz="2400" dirty="0">
                <a:latin typeface="Arial" panose="020B0604020202020204" pitchFamily="34" charset="0"/>
                <a:cs typeface="Arial" panose="020B0604020202020204" pitchFamily="34" charset="0"/>
              </a:rPr>
              <a:t> to test components: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The supply to the circuit must be switched off. (This is to protect the user  from electric shocks and to prevent damage to the meter.)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the correct settings on the meter.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Know what readings to expect and interpret as acceptable.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42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Understanding basic digital and logic concepts is important, because they are the building blocks used in all digital equipment such as computers, banking and communication systems, cars and many other everyday applications. Knowing digital systems allows us to better understand the working principles of such systems and it will also help us in repairing digital devices.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Digital systems and principles</a:t>
            </a:r>
          </a:p>
        </p:txBody>
      </p:sp>
    </p:spTree>
    <p:extLst>
      <p:ext uri="{BB962C8B-B14F-4D97-AF65-F5344CB8AC3E}">
        <p14:creationId xmlns:p14="http://schemas.microsoft.com/office/powerpoint/2010/main" val="1025457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Digital systems and principles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DIGITAL CONCEPTS: DIGITAL WAVES</a:t>
            </a:r>
          </a:p>
          <a:p>
            <a:pPr>
              <a:lnSpc>
                <a:spcPct val="150000"/>
              </a:lnSpc>
            </a:pPr>
            <a:r>
              <a:rPr lang="en-ZA" sz="2400" dirty="0">
                <a:latin typeface="Arial" panose="020B0604020202020204" pitchFamily="34" charset="0"/>
                <a:cs typeface="Arial" panose="020B0604020202020204" pitchFamily="34" charset="0"/>
              </a:rPr>
              <a:t>Digital signals are represented as square waves. Because the values in a digital signal must be either 0 or 1, the signal can easily be corrected to eliminate noise. They can also be received clearly even after travelling very long distances. </a:t>
            </a:r>
          </a:p>
          <a:p>
            <a:pPr>
              <a:lnSpc>
                <a:spcPct val="150000"/>
              </a:lnSpc>
            </a:pPr>
            <a:r>
              <a:rPr lang="en-ZA" sz="2400" dirty="0">
                <a:latin typeface="Arial" panose="020B0604020202020204" pitchFamily="34" charset="0"/>
                <a:cs typeface="Arial" panose="020B0604020202020204" pitchFamily="34" charset="0"/>
              </a:rPr>
              <a:t>Analogue signals are made up of a continuous range of values, where each point can have a slightly different value as time varies.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610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Digital systems and principles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LOGIC DESIGN: BOOLEAN LOGIC</a:t>
            </a:r>
          </a:p>
          <a:p>
            <a:pPr>
              <a:lnSpc>
                <a:spcPct val="150000"/>
              </a:lnSpc>
            </a:pPr>
            <a:r>
              <a:rPr lang="en-ZA" sz="2400" dirty="0">
                <a:latin typeface="Arial" panose="020B0604020202020204" pitchFamily="34" charset="0"/>
                <a:cs typeface="Arial" panose="020B0604020202020204" pitchFamily="34" charset="0"/>
              </a:rPr>
              <a:t>Boolean logic can be defined as a form of algebra where all values are either true or false. These values of true and false are used to test the conditions on which selection and repetition are based.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51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SI units and introduction to atomic theory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SI UNITS OF MEASUREMENT</a:t>
            </a:r>
          </a:p>
          <a:p>
            <a:pPr>
              <a:lnSpc>
                <a:spcPct val="150000"/>
              </a:lnSpc>
            </a:pPr>
            <a:r>
              <a:rPr lang="en-ZA" sz="2400" dirty="0">
                <a:latin typeface="Arial" panose="020B0604020202020204" pitchFamily="34" charset="0"/>
                <a:cs typeface="Arial" panose="020B0604020202020204" pitchFamily="34" charset="0"/>
              </a:rPr>
              <a:t>The International System of Units (known by the international abbreviation SI units and sometimes called the SI system) is the modern form of the metric system. </a:t>
            </a: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Digital systems and principles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USING LOGIC GATES</a:t>
            </a:r>
          </a:p>
          <a:p>
            <a:pPr>
              <a:lnSpc>
                <a:spcPct val="150000"/>
              </a:lnSpc>
            </a:pPr>
            <a:r>
              <a:rPr lang="en-ZA" sz="2400" dirty="0">
                <a:latin typeface="Arial" panose="020B0604020202020204" pitchFamily="34" charset="0"/>
                <a:cs typeface="Arial" panose="020B0604020202020204" pitchFamily="34" charset="0"/>
              </a:rPr>
              <a:t>Logic gates are the building blocks of all information technology systems in use today. They perform basic logic (processing) functions. Logic gates are constructed using discrete components (elementary electronic devices that are constructed as single units) within an IC. Most logic gates have two inputs and one output. Only the NOT gate has one input and one output; all the other gates will have two or more inputs, but only one output. </a:t>
            </a:r>
          </a:p>
        </p:txBody>
      </p:sp>
    </p:spTree>
    <p:extLst>
      <p:ext uri="{BB962C8B-B14F-4D97-AF65-F5344CB8AC3E}">
        <p14:creationId xmlns:p14="http://schemas.microsoft.com/office/powerpoint/2010/main" val="3496381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Safety is the most important consideration in a workshop and in industry. If the workplace is unsafe, the consequences can be serious, even deadly. The Occupational Health and Safety Act 85 of 1993 (generally referred to as the OHS Act) is the law that aims to protect the well-being of workers.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7: Workshop ethics, safe use of equipment and operational health and safety</a:t>
            </a:r>
          </a:p>
        </p:txBody>
      </p:sp>
    </p:spTree>
    <p:extLst>
      <p:ext uri="{BB962C8B-B14F-4D97-AF65-F5344CB8AC3E}">
        <p14:creationId xmlns:p14="http://schemas.microsoft.com/office/powerpoint/2010/main" val="209383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Workshop ethics, safe use of equipment and operational health and safety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UNDERSTANDING OCCUPATIONAL HEALTH AND SAFETY CONCEPTS</a:t>
            </a:r>
          </a:p>
          <a:p>
            <a:pPr>
              <a:lnSpc>
                <a:spcPct val="150000"/>
              </a:lnSpc>
            </a:pPr>
            <a:r>
              <a:rPr lang="en-ZA" sz="2400" dirty="0">
                <a:latin typeface="Arial" panose="020B0604020202020204" pitchFamily="34" charset="0"/>
                <a:cs typeface="Arial" panose="020B0604020202020204" pitchFamily="34" charset="0"/>
              </a:rPr>
              <a:t>The aims of safety regulations are to: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protect workers from injuries and illness;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protect visitors to the workplace from hazards arising from the activities of workers;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prevent accidents by ensuring that people apply general rules regarding health and safety. </a:t>
            </a:r>
          </a:p>
        </p:txBody>
      </p:sp>
    </p:spTree>
    <p:extLst>
      <p:ext uri="{BB962C8B-B14F-4D97-AF65-F5344CB8AC3E}">
        <p14:creationId xmlns:p14="http://schemas.microsoft.com/office/powerpoint/2010/main" val="380493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SI units and introduction to atomic theory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SI UNITS OF MEASUREMENT UNITS</a:t>
            </a:r>
          </a:p>
          <a:p>
            <a:pPr>
              <a:lnSpc>
                <a:spcPct val="150000"/>
              </a:lnSpc>
            </a:pPr>
            <a:r>
              <a:rPr lang="en-ZA" sz="2400" dirty="0">
                <a:latin typeface="Arial" panose="020B0604020202020204" pitchFamily="34" charset="0"/>
                <a:cs typeface="Arial" panose="020B0604020202020204" pitchFamily="34" charset="0"/>
              </a:rPr>
              <a:t>The base quantities and base units used in SI units are:</a:t>
            </a:r>
          </a:p>
          <a:p>
            <a:pPr>
              <a:lnSpc>
                <a:spcPct val="150000"/>
              </a:lnSpc>
            </a:pPr>
            <a:endParaRPr lang="en-ZA"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9E975B5-C04B-3F1F-2FCD-4451679E1A6B}"/>
              </a:ext>
            </a:extLst>
          </p:cNvPr>
          <p:cNvSpPr txBox="1"/>
          <p:nvPr/>
        </p:nvSpPr>
        <p:spPr>
          <a:xfrm>
            <a:off x="802340" y="2938732"/>
            <a:ext cx="10253587" cy="2239844"/>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Length – metre;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Time – second;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Mass – kilogram;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Temperature – kelvin;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Electrical current – ampere;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Luminous intensity – candela;</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Amount of substance – mole.</a:t>
            </a:r>
          </a:p>
        </p:txBody>
      </p:sp>
    </p:spTree>
    <p:extLst>
      <p:ext uri="{BB962C8B-B14F-4D97-AF65-F5344CB8AC3E}">
        <p14:creationId xmlns:p14="http://schemas.microsoft.com/office/powerpoint/2010/main" val="212662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SI units and introduction to atomic theory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ATOMIC THEORY </a:t>
            </a:r>
          </a:p>
          <a:p>
            <a:pPr>
              <a:lnSpc>
                <a:spcPct val="150000"/>
              </a:lnSpc>
            </a:pPr>
            <a:r>
              <a:rPr lang="en-ZA" sz="2400" dirty="0">
                <a:latin typeface="Arial" panose="020B0604020202020204" pitchFamily="34" charset="0"/>
                <a:cs typeface="Arial" panose="020B0604020202020204" pitchFamily="34" charset="0"/>
              </a:rPr>
              <a:t>An atom is the smallest particle into which a substance can be divided without changing its properties. An atom cannot be broken apart using any chemical means. </a:t>
            </a:r>
          </a:p>
          <a:p>
            <a:pPr>
              <a:lnSpc>
                <a:spcPct val="150000"/>
              </a:lnSpc>
            </a:pPr>
            <a:r>
              <a:rPr lang="en-ZA" sz="2400" dirty="0">
                <a:latin typeface="Arial" panose="020B0604020202020204" pitchFamily="34" charset="0"/>
                <a:cs typeface="Arial" panose="020B0604020202020204" pitchFamily="34" charset="0"/>
              </a:rPr>
              <a:t>Everything in the world around us (called matter) is composed of atoms, each with a nucleus and one or more electrons that orbit around it, like satellites around the earth.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38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electrical field is very vast and includes many electrical concepts, definitions and laws. Without a good understanding of the basic concepts, definitions and laws, you will find it difficult to master any electrical subject.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754326"/>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Electrical supply systems, Ohm’s law, Joule’s law and related theoretical aspects </a:t>
            </a:r>
          </a:p>
        </p:txBody>
      </p:sp>
    </p:spTree>
    <p:extLst>
      <p:ext uri="{BB962C8B-B14F-4D97-AF65-F5344CB8AC3E}">
        <p14:creationId xmlns:p14="http://schemas.microsoft.com/office/powerpoint/2010/main" val="75679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Electrical supply systems, Ohm’s law, Joule’s law and related theoretical aspects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OHM’S LAW</a:t>
            </a:r>
          </a:p>
          <a:p>
            <a:pPr>
              <a:lnSpc>
                <a:spcPct val="150000"/>
              </a:lnSpc>
            </a:pPr>
            <a:r>
              <a:rPr lang="en-ZA" sz="2400" dirty="0">
                <a:latin typeface="Arial" panose="020B0604020202020204" pitchFamily="34" charset="0"/>
                <a:cs typeface="Arial" panose="020B0604020202020204" pitchFamily="34" charset="0"/>
              </a:rPr>
              <a:t>This relationship between voltage, current and resistance can be expressed</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as Ohm’s law. It can be defined as follows: The current flowing through a circuit is directly proportional to the voltage and inversely proportional to the resistance, provided the temperature remains constant.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11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Electrical supply systems, Ohm’s law, Joule’s law and related theoretical aspects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JOULE’S LAW</a:t>
            </a:r>
          </a:p>
          <a:p>
            <a:pPr>
              <a:lnSpc>
                <a:spcPct val="150000"/>
              </a:lnSpc>
            </a:pPr>
            <a:r>
              <a:rPr lang="en-ZA" sz="2400" dirty="0">
                <a:latin typeface="Arial" panose="020B0604020202020204" pitchFamily="34" charset="0"/>
                <a:cs typeface="Arial" panose="020B0604020202020204" pitchFamily="34" charset="0"/>
              </a:rPr>
              <a:t>Joule’s law can be defined as the amount of heat (H) generated in a conductor with a given resistance (R) when a current (I) flows through it for a specific time (t) is directly proportional to the square of the current, the resistance of the conductor and the time for which the current flows.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84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Electrical supply systems, Ohm’s law, Joule’s law and related theoretical aspects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COMPARING DIFFERENT ELECTRICAL SUPPLY SYSTEMS</a:t>
            </a:r>
          </a:p>
          <a:p>
            <a:pPr>
              <a:lnSpc>
                <a:spcPct val="150000"/>
              </a:lnSpc>
            </a:pPr>
            <a:r>
              <a:rPr lang="en-ZA" sz="2400" dirty="0">
                <a:latin typeface="Arial" panose="020B0604020202020204" pitchFamily="34" charset="0"/>
                <a:cs typeface="Arial" panose="020B0604020202020204" pitchFamily="34" charset="0"/>
              </a:rPr>
              <a:t>Direct current: DC can be described as an electric charge or current that flows in one direction. The voltage and the current are always constant (fixed).</a:t>
            </a:r>
          </a:p>
          <a:p>
            <a:pPr>
              <a:lnSpc>
                <a:spcPct val="150000"/>
              </a:lnSpc>
            </a:pPr>
            <a:r>
              <a:rPr lang="en-ZA" sz="2400" dirty="0">
                <a:latin typeface="Arial" panose="020B0604020202020204" pitchFamily="34" charset="0"/>
                <a:cs typeface="Arial" panose="020B0604020202020204" pitchFamily="34" charset="0"/>
              </a:rPr>
              <a:t>Alternative current: The electric charge in an AC source, on the other hand, changes direction periodically. We can therefore say the voltage in an AC circuit also periodically reverses polarity, because the current changes direction.</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485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67277</TotalTime>
  <Words>2385</Words>
  <Application>Microsoft Office PowerPoint</Application>
  <PresentationFormat>Widescreen</PresentationFormat>
  <Paragraphs>159</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319</cp:revision>
  <dcterms:created xsi:type="dcterms:W3CDTF">2018-09-18T08:47:31Z</dcterms:created>
  <dcterms:modified xsi:type="dcterms:W3CDTF">2023-08-01T05:44:55Z</dcterms:modified>
</cp:coreProperties>
</file>