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sldIdLst>
    <p:sldId id="256" r:id="rId2"/>
    <p:sldId id="314" r:id="rId3"/>
    <p:sldId id="437" r:id="rId4"/>
    <p:sldId id="448" r:id="rId5"/>
    <p:sldId id="475" r:id="rId6"/>
    <p:sldId id="476" r:id="rId7"/>
    <p:sldId id="449" r:id="rId8"/>
    <p:sldId id="478" r:id="rId9"/>
    <p:sldId id="479" r:id="rId10"/>
    <p:sldId id="480" r:id="rId11"/>
    <p:sldId id="481" r:id="rId12"/>
    <p:sldId id="482" r:id="rId13"/>
    <p:sldId id="483" r:id="rId14"/>
    <p:sldId id="484" r:id="rId15"/>
    <p:sldId id="438" r:id="rId16"/>
    <p:sldId id="450" r:id="rId17"/>
    <p:sldId id="485" r:id="rId18"/>
    <p:sldId id="486" r:id="rId19"/>
    <p:sldId id="487" r:id="rId20"/>
    <p:sldId id="488" r:id="rId21"/>
    <p:sldId id="451" r:id="rId22"/>
    <p:sldId id="489" r:id="rId23"/>
    <p:sldId id="490" r:id="rId24"/>
    <p:sldId id="491" r:id="rId25"/>
    <p:sldId id="492" r:id="rId26"/>
    <p:sldId id="439" r:id="rId27"/>
    <p:sldId id="452" r:id="rId28"/>
    <p:sldId id="493" r:id="rId29"/>
    <p:sldId id="494" r:id="rId30"/>
    <p:sldId id="495" r:id="rId31"/>
    <p:sldId id="496" r:id="rId32"/>
    <p:sldId id="497" r:id="rId33"/>
    <p:sldId id="453" r:id="rId34"/>
    <p:sldId id="440" r:id="rId35"/>
    <p:sldId id="455" r:id="rId36"/>
    <p:sldId id="499" r:id="rId37"/>
    <p:sldId id="501" r:id="rId38"/>
    <p:sldId id="502" r:id="rId39"/>
    <p:sldId id="441" r:id="rId40"/>
    <p:sldId id="456" r:id="rId41"/>
    <p:sldId id="507" r:id="rId42"/>
    <p:sldId id="504" r:id="rId43"/>
    <p:sldId id="505" r:id="rId44"/>
    <p:sldId id="506" r:id="rId45"/>
    <p:sldId id="503" r:id="rId46"/>
    <p:sldId id="508" r:id="rId47"/>
    <p:sldId id="509" r:id="rId48"/>
    <p:sldId id="510" r:id="rId49"/>
    <p:sldId id="442" r:id="rId50"/>
    <p:sldId id="459" r:id="rId51"/>
    <p:sldId id="511" r:id="rId52"/>
    <p:sldId id="460" r:id="rId53"/>
    <p:sldId id="513" r:id="rId54"/>
    <p:sldId id="512" r:id="rId55"/>
    <p:sldId id="514" r:id="rId56"/>
    <p:sldId id="515" r:id="rId57"/>
    <p:sldId id="516" r:id="rId58"/>
    <p:sldId id="517" r:id="rId59"/>
    <p:sldId id="518" r:id="rId60"/>
    <p:sldId id="519" r:id="rId61"/>
    <p:sldId id="461" r:id="rId62"/>
    <p:sldId id="462" r:id="rId63"/>
    <p:sldId id="443" r:id="rId64"/>
    <p:sldId id="463" r:id="rId65"/>
    <p:sldId id="464" r:id="rId66"/>
    <p:sldId id="520" r:id="rId67"/>
    <p:sldId id="521" r:id="rId68"/>
    <p:sldId id="522" r:id="rId69"/>
    <p:sldId id="523" r:id="rId70"/>
    <p:sldId id="524" r:id="rId71"/>
    <p:sldId id="444" r:id="rId72"/>
    <p:sldId id="466" r:id="rId73"/>
    <p:sldId id="525" r:id="rId74"/>
    <p:sldId id="526" r:id="rId75"/>
    <p:sldId id="527" r:id="rId76"/>
    <p:sldId id="528" r:id="rId77"/>
    <p:sldId id="445" r:id="rId78"/>
    <p:sldId id="470" r:id="rId79"/>
    <p:sldId id="530" r:id="rId80"/>
    <p:sldId id="531" r:id="rId81"/>
    <p:sldId id="532" r:id="rId82"/>
    <p:sldId id="533" r:id="rId83"/>
    <p:sldId id="529" r:id="rId84"/>
    <p:sldId id="471" r:id="rId85"/>
    <p:sldId id="534" r:id="rId86"/>
    <p:sldId id="446" r:id="rId87"/>
    <p:sldId id="472" r:id="rId88"/>
    <p:sldId id="473" r:id="rId89"/>
    <p:sldId id="535" r:id="rId90"/>
    <p:sldId id="536" r:id="rId91"/>
    <p:sldId id="447" r:id="rId92"/>
    <p:sldId id="474" r:id="rId93"/>
    <p:sldId id="537"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1"/>
    <p:restoredTop sz="94536"/>
  </p:normalViewPr>
  <p:slideViewPr>
    <p:cSldViewPr snapToGrid="0" snapToObjects="1">
      <p:cViewPr>
        <p:scale>
          <a:sx n="48" d="100"/>
          <a:sy n="48" d="100"/>
        </p:scale>
        <p:origin x="32" y="1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27/07/2023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27/07/2023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with icons and symbols&#10;&#10;Description automatically generated">
            <a:extLst>
              <a:ext uri="{FF2B5EF4-FFF2-40B4-BE49-F238E27FC236}">
                <a16:creationId xmlns:a16="http://schemas.microsoft.com/office/drawing/2014/main" id="{213912D9-D88A-F221-BD74-4906686F93E3}"/>
              </a:ext>
            </a:extLst>
          </p:cNvPr>
          <p:cNvPicPr>
            <a:picLocks noChangeAspect="1"/>
          </p:cNvPicPr>
          <p:nvPr/>
        </p:nvPicPr>
        <p:blipFill rotWithShape="1">
          <a:blip r:embed="rId3"/>
          <a:srcRect t="6392"/>
          <a:stretch/>
        </p:blipFill>
        <p:spPr>
          <a:xfrm>
            <a:off x="0"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Basic Principles of Computer Programming and Literacy NCV2</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OUTPUT HARDWARE</a:t>
            </a:r>
          </a:p>
          <a:p>
            <a:pPr>
              <a:lnSpc>
                <a:spcPct val="150000"/>
              </a:lnSpc>
            </a:pPr>
            <a:r>
              <a:rPr lang="en-ZA" sz="2400" dirty="0">
                <a:latin typeface="Arial" panose="020B0604020202020204" pitchFamily="34" charset="0"/>
                <a:cs typeface="Arial" panose="020B0604020202020204" pitchFamily="34" charset="0"/>
              </a:rPr>
              <a:t>Hardware components that disseminate and display both data and information are classified as output devices. Any information processed by and sent out from a computer or other electronic device is considered output. </a:t>
            </a:r>
          </a:p>
        </p:txBody>
      </p:sp>
    </p:spTree>
    <p:extLst>
      <p:ext uri="{BB962C8B-B14F-4D97-AF65-F5344CB8AC3E}">
        <p14:creationId xmlns:p14="http://schemas.microsoft.com/office/powerpoint/2010/main" val="332831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TYPICAL COMPONENTS OF THE SYSTEM UNIT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Motherboard;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Processor;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Random-access memory (RAM);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Power supply;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Video and audio card;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Hard drive.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MODULAR DESIGN OF A COMPUTER-BASED SYSTEM</a:t>
            </a:r>
          </a:p>
          <a:p>
            <a:pPr>
              <a:lnSpc>
                <a:spcPct val="150000"/>
              </a:lnSpc>
            </a:pPr>
            <a:r>
              <a:rPr lang="en-ZA" sz="2400" dirty="0">
                <a:latin typeface="Arial" panose="020B0604020202020204" pitchFamily="34" charset="0"/>
                <a:cs typeface="Arial" panose="020B0604020202020204" pitchFamily="34" charset="0"/>
              </a:rPr>
              <a:t>A modular computer system is made up of easily replaceable parts and standardised interfaces. Computer users can easily upgrade specific aspects of their computers without purchasing a brand-new one, as long as the components use the same standard interface.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94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SINGLE-BOARD COMPUTER</a:t>
            </a:r>
          </a:p>
          <a:p>
            <a:pPr>
              <a:lnSpc>
                <a:spcPct val="150000"/>
              </a:lnSpc>
            </a:pPr>
            <a:r>
              <a:rPr lang="en-ZA" sz="2400" dirty="0">
                <a:latin typeface="Arial" panose="020B0604020202020204" pitchFamily="34" charset="0"/>
                <a:cs typeface="Arial" panose="020B0604020202020204" pitchFamily="34" charset="0"/>
              </a:rPr>
              <a:t>Single-board computers (SBCs) are fully functional computers in which the microprocessor, input/output functions, memory and other features are all integrated into a single circuit board, with a predetermined amount of built-in RAM and no expansion slots.</a:t>
            </a:r>
          </a:p>
        </p:txBody>
      </p:sp>
    </p:spTree>
    <p:extLst>
      <p:ext uri="{BB962C8B-B14F-4D97-AF65-F5344CB8AC3E}">
        <p14:creationId xmlns:p14="http://schemas.microsoft.com/office/powerpoint/2010/main" val="83884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WINDOWS COMMAND PROMPT</a:t>
            </a:r>
          </a:p>
          <a:p>
            <a:pPr>
              <a:lnSpc>
                <a:spcPct val="150000"/>
              </a:lnSpc>
            </a:pPr>
            <a:r>
              <a:rPr lang="en-ZA" sz="2400" dirty="0">
                <a:latin typeface="Arial" panose="020B0604020202020204" pitchFamily="34" charset="0"/>
                <a:cs typeface="Arial" panose="020B0604020202020204" pitchFamily="34" charset="0"/>
              </a:rPr>
              <a:t>The Command prompt has been around for a long time, and it’s still a useful tool to have. When you first turn on your computer, some unusual information will flash by. When the data has finished scrolling, you will see: C:\&gt;. This is known as the Command prompt or the DOS prompt. </a:t>
            </a:r>
          </a:p>
        </p:txBody>
      </p:sp>
    </p:spTree>
    <p:extLst>
      <p:ext uri="{BB962C8B-B14F-4D97-AF65-F5344CB8AC3E}">
        <p14:creationId xmlns:p14="http://schemas.microsoft.com/office/powerpoint/2010/main" val="333194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Problem solving is the core of computer science. The job of a computer programmer is to solve problems. The following are required to do this: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Understand how to represent the information (data) describing the problem.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Identify the steps for transforming the information.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Problem solving in computer programming</a:t>
            </a:r>
          </a:p>
        </p:txBody>
      </p:sp>
    </p:spTree>
    <p:extLst>
      <p:ext uri="{BB962C8B-B14F-4D97-AF65-F5344CB8AC3E}">
        <p14:creationId xmlns:p14="http://schemas.microsoft.com/office/powerpoint/2010/main" val="418466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PROBLEM SOLVING PROCESS AND CONCEPTS</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In general terms, problem solving refers to the process of finding solutions to difficult or complex issues. A computer is not a clever machine that can find solutions when problems arise. It really recognises only a few numbers and characters or lists (called arrays) of these items. It needs humans to solve the problem and then translate it into something the computer understands.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1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DEFINITION OF COMPUTATIONAL THINKING</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Computational thinking refers to methods for solving problems by expressing them in a way that can be understood by a computer. It involves automating processes, as well as using computing to explore, analyse and understand processes (natural as well as artificial).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8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PHASES OF THE PROGRAM DEVELOPMENT LIFE CYCLE</a:t>
            </a:r>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Requirements analysis;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Design;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Coding;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Testing;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Implementation and support;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Documentation. </a:t>
            </a:r>
          </a:p>
        </p:txBody>
      </p:sp>
    </p:spTree>
    <p:extLst>
      <p:ext uri="{BB962C8B-B14F-4D97-AF65-F5344CB8AC3E}">
        <p14:creationId xmlns:p14="http://schemas.microsoft.com/office/powerpoint/2010/main" val="346957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PURPOSES OF PROBLEM SOLVING</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Here are some of the reasons for problem solving: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Fixing things that are broken;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Addressing risk;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Improving performance;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Seizing opportunity. </a:t>
            </a:r>
          </a:p>
        </p:txBody>
      </p:sp>
    </p:spTree>
    <p:extLst>
      <p:ext uri="{BB962C8B-B14F-4D97-AF65-F5344CB8AC3E}">
        <p14:creationId xmlns:p14="http://schemas.microsoft.com/office/powerpoint/2010/main" val="247718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use of computers in schools, banks, shops, railway stations, hospitals, and your own home helps make our work easier and faster. It is very likely that you have used, seen or read about computers before. </a:t>
            </a:r>
            <a:r>
              <a:rPr lang="en-ZA" sz="2400">
                <a:latin typeface="Arial" panose="020B0604020202020204" pitchFamily="34" charset="0"/>
                <a:cs typeface="Arial" panose="020B0604020202020204" pitchFamily="34" charset="0"/>
              </a:rPr>
              <a:t>Because they play such an important role in most of our lives, it is important to understand how computers function.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Computer hardware and software</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PROBLEM SOLVING STEPS</a:t>
            </a:r>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Understand the problem;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Devise a plan;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Carry out the plan;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Look back. </a:t>
            </a:r>
          </a:p>
        </p:txBody>
      </p:sp>
    </p:spTree>
    <p:extLst>
      <p:ext uri="{BB962C8B-B14F-4D97-AF65-F5344CB8AC3E}">
        <p14:creationId xmlns:p14="http://schemas.microsoft.com/office/powerpoint/2010/main" val="4273942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CONSTRUCT AN ALGORITHM AND PRESENT A SOLUTION TO A GIVEN PROBLEM</a:t>
            </a:r>
          </a:p>
          <a:p>
            <a:pPr>
              <a:lnSpc>
                <a:spcPct val="150000"/>
              </a:lnSpc>
            </a:pPr>
            <a:r>
              <a:rPr lang="en-ZA" sz="2400" dirty="0">
                <a:latin typeface="Arial" panose="020B0604020202020204" pitchFamily="34" charset="0"/>
                <a:cs typeface="Arial" panose="020B0604020202020204" pitchFamily="34" charset="0"/>
              </a:rPr>
              <a:t>An algorithm is a step-by-step description of how to arrive at a solution in the easiest way. Algorithms are not restricted to the world of computers; in fact, we use them in everyday life. When addressing an issue with a programming language, the first step is to describe how to solve it. The method through which we explain a problem is this algorithm.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105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INPUT, PROCESSING, AND OUTPUT AS PART OF THE SOLUTION-CREATION PROCESS</a:t>
            </a:r>
          </a:p>
          <a:p>
            <a:pPr>
              <a:lnSpc>
                <a:spcPct val="150000"/>
              </a:lnSpc>
            </a:pPr>
            <a:r>
              <a:rPr lang="en-ZA" sz="2400" dirty="0">
                <a:latin typeface="Arial" panose="020B0604020202020204" pitchFamily="34" charset="0"/>
                <a:cs typeface="Arial" panose="020B0604020202020204" pitchFamily="34" charset="0"/>
              </a:rPr>
              <a:t>The system divides the work into three categories: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Requirement from the environment (input);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Calculation based on the requirement (process);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Results or outcomes (output).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66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IPO CHART IN SOLUTION DEVELOPMENT</a:t>
            </a:r>
          </a:p>
          <a:p>
            <a:pPr>
              <a:lnSpc>
                <a:spcPct val="150000"/>
              </a:lnSpc>
            </a:pPr>
            <a:r>
              <a:rPr lang="en-ZA" sz="2400" dirty="0">
                <a:latin typeface="Arial" panose="020B0604020202020204" pitchFamily="34" charset="0"/>
                <a:cs typeface="Arial" panose="020B0604020202020204" pitchFamily="34" charset="0"/>
              </a:rPr>
              <a:t>The IPO chart or model is a popular method for characterising the structure of an information-processing program or similar process in systems analysis and computer programming. An IPO table is the most fundamental framework for defining a process.</a:t>
            </a:r>
          </a:p>
        </p:txBody>
      </p:sp>
    </p:spTree>
    <p:extLst>
      <p:ext uri="{BB962C8B-B14F-4D97-AF65-F5344CB8AC3E}">
        <p14:creationId xmlns:p14="http://schemas.microsoft.com/office/powerpoint/2010/main" val="3270725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FLOW CHARTS</a:t>
            </a:r>
          </a:p>
          <a:p>
            <a:pPr>
              <a:lnSpc>
                <a:spcPct val="150000"/>
              </a:lnSpc>
            </a:pPr>
            <a:r>
              <a:rPr lang="en-ZA" sz="2400" dirty="0">
                <a:latin typeface="Arial" panose="020B0604020202020204" pitchFamily="34" charset="0"/>
                <a:cs typeface="Arial" panose="020B0604020202020204" pitchFamily="34" charset="0"/>
              </a:rPr>
              <a:t>A flow chart can be defined as a type of diagram that represents an algorithm, a workflow or a process. It shows the steps as boxes of various kinds. Arrows connect the boxes. This gives you a diagrammatic representation of the solution to a problem.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03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Problem solving in computer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CREATING ALGORITHMS IN THE FORM OF AN IPO AND FLOW CHART</a:t>
            </a:r>
          </a:p>
          <a:p>
            <a:pPr>
              <a:lnSpc>
                <a:spcPct val="150000"/>
              </a:lnSpc>
            </a:pPr>
            <a:r>
              <a:rPr lang="en-ZA" sz="2400" dirty="0">
                <a:latin typeface="Arial" panose="020B0604020202020204" pitchFamily="34" charset="0"/>
                <a:cs typeface="Arial" panose="020B0604020202020204" pitchFamily="34" charset="0"/>
              </a:rPr>
              <a:t>There are three kinds of programming constructs: control structures, instructions and constructs. A program’s instructions flow in sequence (one after the other), but there are instructions that allow code blocks to be repeated several times or let you choose which code to execute, namely: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Sequential constructs;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Selection/conditional structures;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Repetition/loop/iteration structures.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49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DEFINING BLOCK-BASED PROGRAMMING</a:t>
            </a:r>
          </a:p>
          <a:p>
            <a:pPr>
              <a:lnSpc>
                <a:spcPct val="150000"/>
              </a:lnSpc>
            </a:pPr>
            <a:r>
              <a:rPr lang="en-ZA" sz="2400" dirty="0">
                <a:latin typeface="Arial" panose="020B0604020202020204" pitchFamily="34" charset="0"/>
                <a:cs typeface="Arial" panose="020B0604020202020204" pitchFamily="34" charset="0"/>
              </a:rPr>
              <a:t>Block-based programming is an entry-level activity that uses a drag-and- drop approach to introduce beginners to computational thinking. It is a programming language that separates executable actions into modular sections called blocks. The blocks are usually represented by icons that you can click on and drag to reorder.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754326"/>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Concepts of programming for single-board microprocessors or microcontrollers</a:t>
            </a:r>
          </a:p>
        </p:txBody>
      </p:sp>
    </p:spTree>
    <p:extLst>
      <p:ext uri="{BB962C8B-B14F-4D97-AF65-F5344CB8AC3E}">
        <p14:creationId xmlns:p14="http://schemas.microsoft.com/office/powerpoint/2010/main" val="4005112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Concepts of programming for single-board microprocessors or microcontrollers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BLOCK-BASED AND VISUAL PROGRAMMING LANGUAGES</a:t>
            </a:r>
          </a:p>
          <a:p>
            <a:pPr>
              <a:lnSpc>
                <a:spcPct val="150000"/>
              </a:lnSpc>
            </a:pPr>
            <a:r>
              <a:rPr lang="en-ZA" sz="2400" dirty="0">
                <a:latin typeface="Arial" panose="020B0604020202020204" pitchFamily="34" charset="0"/>
                <a:cs typeface="Arial" panose="020B0604020202020204" pitchFamily="34" charset="0"/>
              </a:rPr>
              <a:t>Examples of VPL include: Scratch, Bubble, Visual Logic, Apache </a:t>
            </a:r>
            <a:r>
              <a:rPr lang="en-ZA" sz="2400" dirty="0" err="1">
                <a:latin typeface="Arial" panose="020B0604020202020204" pitchFamily="34" charset="0"/>
                <a:cs typeface="Arial" panose="020B0604020202020204" pitchFamily="34" charset="0"/>
              </a:rPr>
              <a:t>Nifi</a:t>
            </a:r>
            <a:r>
              <a:rPr lang="en-ZA" sz="2400" dirty="0">
                <a:latin typeface="Arial" panose="020B0604020202020204" pitchFamily="34" charset="0"/>
                <a:cs typeface="Arial" panose="020B0604020202020204" pitchFamily="34" charset="0"/>
              </a:rPr>
              <a:t>, </a:t>
            </a:r>
            <a:r>
              <a:rPr lang="en-ZA" sz="2400" dirty="0" err="1">
                <a:latin typeface="Arial" panose="020B0604020202020204" pitchFamily="34" charset="0"/>
                <a:cs typeface="Arial" panose="020B0604020202020204" pitchFamily="34" charset="0"/>
              </a:rPr>
              <a:t>CiMPLE</a:t>
            </a:r>
            <a:r>
              <a:rPr lang="en-ZA" sz="2400" dirty="0">
                <a:latin typeface="Arial" panose="020B0604020202020204" pitchFamily="34" charset="0"/>
                <a:cs typeface="Arial" panose="020B0604020202020204" pitchFamily="34" charset="0"/>
              </a:rPr>
              <a:t>, Simulink, VIPLE and many others. VPLs are commonly used in: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Education;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Video games;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Multimedia;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Simulation automation;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Business intelligence.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5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Concepts of programming for single-board microprocessors or microcontrollers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PROGRAM CONSTRUCTS AND SEQUENCE STRUCTURES</a:t>
            </a:r>
          </a:p>
          <a:p>
            <a:pPr>
              <a:lnSpc>
                <a:spcPct val="150000"/>
              </a:lnSpc>
            </a:pPr>
            <a:r>
              <a:rPr lang="en-ZA" sz="2400" dirty="0">
                <a:latin typeface="Arial" panose="020B0604020202020204" pitchFamily="34" charset="0"/>
                <a:cs typeface="Arial" panose="020B0604020202020204" pitchFamily="34" charset="0"/>
              </a:rPr>
              <a:t>In programming, variables are labels for locations in memory used to store values. The value of a variable can be a number, text, true or false or empty (known as a null value). A built-in variable is one already found under the variables category. By default, </a:t>
            </a:r>
            <a:r>
              <a:rPr lang="en-ZA" sz="2400" i="1" dirty="0">
                <a:latin typeface="Arial" panose="020B0604020202020204" pitchFamily="34" charset="0"/>
                <a:cs typeface="Arial" panose="020B0604020202020204" pitchFamily="34" charset="0"/>
              </a:rPr>
              <a:t>my</a:t>
            </a:r>
            <a:r>
              <a:rPr lang="en-ZA" sz="2400" dirty="0">
                <a:latin typeface="Arial" panose="020B0604020202020204" pitchFamily="34" charset="0"/>
                <a:cs typeface="Arial" panose="020B0604020202020204" pitchFamily="34" charset="0"/>
              </a:rPr>
              <a:t> variable is defined. A user-defined variable is declared in case the user wants to create his or her own variable. </a:t>
            </a:r>
          </a:p>
        </p:txBody>
      </p:sp>
    </p:spTree>
    <p:extLst>
      <p:ext uri="{BB962C8B-B14F-4D97-AF65-F5344CB8AC3E}">
        <p14:creationId xmlns:p14="http://schemas.microsoft.com/office/powerpoint/2010/main" val="780858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Concepts of programming for single-board microprocessors or microcontrollers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CONCEPTS ENCAPSULATED IN A BLOCK-BASED LANGUAGE</a:t>
            </a:r>
          </a:p>
          <a:p>
            <a:pPr>
              <a:lnSpc>
                <a:spcPct val="150000"/>
              </a:lnSpc>
            </a:pPr>
            <a:r>
              <a:rPr lang="en-ZA" sz="2400" dirty="0">
                <a:latin typeface="Arial" panose="020B0604020202020204" pitchFamily="34" charset="0"/>
                <a:cs typeface="Arial" panose="020B0604020202020204" pitchFamily="34" charset="0"/>
              </a:rPr>
              <a:t>Encapsulation refers to the bundling of data, along with the methods that operate on that data, into a single unit. Encapsulation may also refer to a mechanism of restricting the direct access to some components of an object, such that users cannot access the state values for all the variables of a particular object.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70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HARDWARE</a:t>
            </a:r>
          </a:p>
          <a:p>
            <a:pPr>
              <a:lnSpc>
                <a:spcPct val="150000"/>
              </a:lnSpc>
            </a:pPr>
            <a:r>
              <a:rPr lang="en-ZA" sz="2400" dirty="0">
                <a:latin typeface="Arial" panose="020B0604020202020204" pitchFamily="34" charset="0"/>
                <a:cs typeface="Arial" panose="020B0604020202020204" pitchFamily="34" charset="0"/>
              </a:rPr>
              <a:t>Hardware refers to the physical components of a computer or a machine that we can see and touch. It contains circuit board, integrated circuits (ICs), or other electronics of a computer system.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Concepts of programming for single-board microprocessors or microcontrollers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SEQUENCE OF COMMANDS</a:t>
            </a:r>
          </a:p>
          <a:p>
            <a:pPr>
              <a:lnSpc>
                <a:spcPct val="150000"/>
              </a:lnSpc>
            </a:pPr>
            <a:r>
              <a:rPr lang="en-ZA" sz="2400" dirty="0">
                <a:latin typeface="Arial" panose="020B0604020202020204" pitchFamily="34" charset="0"/>
                <a:cs typeface="Arial" panose="020B0604020202020204" pitchFamily="34" charset="0"/>
              </a:rPr>
              <a:t>The sequences of commands form one of the first principles of computer programming. Sequence refers to the order in which instructions occur and are processed. They are executed one after the other in the order in which they occur without any condition or repetition.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54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Concepts of programming for single-board microprocessors or microcontrollers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SELECTION</a:t>
            </a:r>
          </a:p>
          <a:p>
            <a:pPr>
              <a:lnSpc>
                <a:spcPct val="150000"/>
              </a:lnSpc>
            </a:pPr>
            <a:r>
              <a:rPr lang="en-ZA" sz="2400" dirty="0">
                <a:latin typeface="Arial" panose="020B0604020202020204" pitchFamily="34" charset="0"/>
                <a:cs typeface="Arial" panose="020B0604020202020204" pitchFamily="34" charset="0"/>
              </a:rPr>
              <a:t>Selection is the second basic concept in computer programming. A selection statement (also called conditional statements) can be described as code that is executed only when certain conditions are met. Selection determines which path a program takes when it is running.</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251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Concepts of programming for single-board microprocessors or microcontrollers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ITERATION</a:t>
            </a:r>
          </a:p>
          <a:p>
            <a:pPr>
              <a:lnSpc>
                <a:spcPct val="150000"/>
              </a:lnSpc>
            </a:pPr>
            <a:r>
              <a:rPr lang="en-ZA" sz="2400" dirty="0">
                <a:latin typeface="Arial" panose="020B0604020202020204" pitchFamily="34" charset="0"/>
                <a:cs typeface="Arial" panose="020B0604020202020204" pitchFamily="34" charset="0"/>
              </a:rPr>
              <a:t>Iteration is the third basic concept in computer programming. It is the repeated execution of a section of code (known as a loop) when the program is running. The control blocks in Scratch allow for interaction, specifically in the forever and repeat blocks.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487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Concepts of programming for single-board microprocessors or microcontrollers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INSTALL PYTHON</a:t>
            </a:r>
          </a:p>
          <a:p>
            <a:pPr>
              <a:lnSpc>
                <a:spcPct val="150000"/>
              </a:lnSpc>
            </a:pPr>
            <a:r>
              <a:rPr lang="en-ZA" sz="2400" dirty="0">
                <a:latin typeface="Arial" panose="020B0604020202020204" pitchFamily="34" charset="0"/>
                <a:cs typeface="Arial" panose="020B0604020202020204" pitchFamily="34" charset="0"/>
              </a:rPr>
              <a:t>Python is popular general-purpose, high-level programming language with dynamic semantics. Python is usually installed on Raspberry Pi 4.</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364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Within developer environments, software management is a critical procedure. The process of tracking and managing changes to source code is known as source-code management. Source-code management provides a complete history of all modifications made to a shared codebase for developers and other stakeholders.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Programming tools and utilities</a:t>
            </a:r>
          </a:p>
        </p:txBody>
      </p:sp>
    </p:spTree>
    <p:extLst>
      <p:ext uri="{BB962C8B-B14F-4D97-AF65-F5344CB8AC3E}">
        <p14:creationId xmlns:p14="http://schemas.microsoft.com/office/powerpoint/2010/main" val="290919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SOURCE CONTROL</a:t>
            </a:r>
          </a:p>
          <a:p>
            <a:pPr>
              <a:lnSpc>
                <a:spcPct val="150000"/>
              </a:lnSpc>
            </a:pPr>
            <a:r>
              <a:rPr lang="en-ZA" sz="2400" dirty="0">
                <a:latin typeface="Arial" panose="020B0604020202020204" pitchFamily="34" charset="0"/>
                <a:cs typeface="Arial" panose="020B0604020202020204" pitchFamily="34" charset="0"/>
              </a:rPr>
              <a:t>Revision control, also known as version control and source control, is a system that records changes to a file or set of files over time so that you can recall specific versions later. In other words, it is a system that records any changes made by developers.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247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COMPONENTS OF A SOFTWARE REVISION</a:t>
            </a:r>
          </a:p>
          <a:p>
            <a:pPr>
              <a:lnSpc>
                <a:spcPct val="150000"/>
              </a:lnSpc>
            </a:pPr>
            <a:r>
              <a:rPr lang="en-ZA" sz="2400" dirty="0">
                <a:latin typeface="Arial" panose="020B0604020202020204" pitchFamily="34" charset="0"/>
                <a:cs typeface="Arial" panose="020B0604020202020204" pitchFamily="34" charset="0"/>
              </a:rPr>
              <a:t>Two common components of software revisions are timestamp and software author:</a:t>
            </a:r>
          </a:p>
          <a:p>
            <a:pPr>
              <a:lnSpc>
                <a:spcPct val="150000"/>
              </a:lnSpc>
            </a:pPr>
            <a:r>
              <a:rPr lang="en-ZA" sz="2400" b="1" dirty="0">
                <a:latin typeface="Arial" panose="020B0604020202020204" pitchFamily="34" charset="0"/>
                <a:cs typeface="Arial" panose="020B0604020202020204" pitchFamily="34" charset="0"/>
              </a:rPr>
              <a:t>Timestamps</a:t>
            </a:r>
            <a:r>
              <a:rPr lang="en-ZA" sz="2400" dirty="0">
                <a:latin typeface="Arial" panose="020B0604020202020204" pitchFamily="34" charset="0"/>
                <a:cs typeface="Arial" panose="020B0604020202020204" pitchFamily="34" charset="0"/>
              </a:rPr>
              <a:t> refer to a sequence of characters or encoded information </a:t>
            </a:r>
          </a:p>
          <a:p>
            <a:pPr>
              <a:lnSpc>
                <a:spcPct val="150000"/>
              </a:lnSpc>
            </a:pPr>
            <a:r>
              <a:rPr lang="en-ZA" sz="2400" dirty="0">
                <a:latin typeface="Arial" panose="020B0604020202020204" pitchFamily="34" charset="0"/>
                <a:cs typeface="Arial" panose="020B0604020202020204" pitchFamily="34" charset="0"/>
              </a:rPr>
              <a:t>that tells us when an event occurred, usually indicating the time and date. </a:t>
            </a:r>
          </a:p>
          <a:p>
            <a:pPr>
              <a:lnSpc>
                <a:spcPct val="150000"/>
              </a:lnSpc>
            </a:pPr>
            <a:r>
              <a:rPr lang="en-ZA" sz="2400" b="1" dirty="0">
                <a:latin typeface="Arial" panose="020B0604020202020204" pitchFamily="34" charset="0"/>
                <a:cs typeface="Arial" panose="020B0604020202020204" pitchFamily="34" charset="0"/>
              </a:rPr>
              <a:t>Software</a:t>
            </a:r>
            <a:r>
              <a:rPr lang="en-ZA" sz="2400" dirty="0">
                <a:latin typeface="Arial" panose="020B0604020202020204" pitchFamily="34" charset="0"/>
                <a:cs typeface="Arial" panose="020B0604020202020204" pitchFamily="34" charset="0"/>
              </a:rPr>
              <a:t> </a:t>
            </a:r>
            <a:r>
              <a:rPr lang="en-ZA" sz="2400" b="1" dirty="0">
                <a:latin typeface="Arial" panose="020B0604020202020204" pitchFamily="34" charset="0"/>
                <a:cs typeface="Arial" panose="020B0604020202020204" pitchFamily="34" charset="0"/>
              </a:rPr>
              <a:t>author</a:t>
            </a:r>
            <a:r>
              <a:rPr lang="en-ZA" sz="2400" dirty="0">
                <a:latin typeface="Arial" panose="020B0604020202020204" pitchFamily="34" charset="0"/>
                <a:cs typeface="Arial" panose="020B0604020202020204" pitchFamily="34" charset="0"/>
              </a:rPr>
              <a:t> revision is an author-based selection feature that enables users to specify a truly arbitrary set of revision items.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485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DEFINING VERSION-CONTROL SYSTEM</a:t>
            </a:r>
          </a:p>
          <a:p>
            <a:pPr>
              <a:lnSpc>
                <a:spcPct val="150000"/>
              </a:lnSpc>
            </a:pPr>
            <a:r>
              <a:rPr lang="en-ZA" sz="2400" dirty="0">
                <a:latin typeface="Arial" panose="020B0604020202020204" pitchFamily="34" charset="0"/>
                <a:cs typeface="Arial" panose="020B0604020202020204" pitchFamily="34" charset="0"/>
              </a:rPr>
              <a:t>Version control is used to track and control changes to source code. Version control systems (VCSs) automatically maintain character-level changes for all files stored within the system, allowing a complete retrace of all versions of each file, the author of those versions and a complete rollback of the changes from the beginning of version control.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724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 BRANCH VS A TRUNK USED IN VCS</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branch</a:t>
            </a:r>
            <a:r>
              <a:rPr lang="en-ZA" sz="2400" dirty="0">
                <a:latin typeface="Arial" panose="020B0604020202020204" pitchFamily="34" charset="0"/>
                <a:cs typeface="Arial" panose="020B0604020202020204" pitchFamily="34" charset="0"/>
              </a:rPr>
              <a:t> is an instruction that can cause a computer to begin executing in</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a different instruction sequence.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trunk</a:t>
            </a:r>
            <a:r>
              <a:rPr lang="en-ZA" sz="2400" dirty="0">
                <a:latin typeface="Arial" panose="020B0604020202020204" pitchFamily="34" charset="0"/>
                <a:cs typeface="Arial" panose="020B0604020202020204" pitchFamily="34" charset="0"/>
              </a:rPr>
              <a:t> is the main development area, it is the base code into which all subsequent code is merged.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080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 high-level language is a programming language that allows a programmer to create programs that are independent of the machine being used. High- level languages get their name from the fact that they are more like human languages than machine-level languages. Python is an example of a high-level programming language that may be used to write object-oriented, structured and functional code.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Introduction to a high-level programming language</a:t>
            </a:r>
          </a:p>
        </p:txBody>
      </p:sp>
    </p:spTree>
    <p:extLst>
      <p:ext uri="{BB962C8B-B14F-4D97-AF65-F5344CB8AC3E}">
        <p14:creationId xmlns:p14="http://schemas.microsoft.com/office/powerpoint/2010/main" val="140542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HARDWARE COMPONENTS  AND THEIR USES</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Hardware devices can be classified into five distinct categories: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Input devices: for raw data input;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Processing devices: to process raw data instructions into information;</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Output devices: to disseminate data and information;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Storage devices: for data and information retention; and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Communication devices: for point-to-point communication. </a:t>
            </a:r>
          </a:p>
        </p:txBody>
      </p:sp>
    </p:spTree>
    <p:extLst>
      <p:ext uri="{BB962C8B-B14F-4D97-AF65-F5344CB8AC3E}">
        <p14:creationId xmlns:p14="http://schemas.microsoft.com/office/powerpoint/2010/main" val="842707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DIFFERENCE BETWEEN LEXIS AND SYNTAX</a:t>
            </a:r>
          </a:p>
          <a:p>
            <a:pPr>
              <a:lnSpc>
                <a:spcPct val="150000"/>
              </a:lnSpc>
            </a:pPr>
            <a:r>
              <a:rPr lang="en-ZA" sz="2400" b="1" dirty="0">
                <a:latin typeface="Arial" panose="020B0604020202020204" pitchFamily="34" charset="0"/>
                <a:cs typeface="Arial" panose="020B0604020202020204" pitchFamily="34" charset="0"/>
              </a:rPr>
              <a:t>Lexis</a:t>
            </a:r>
            <a:r>
              <a:rPr lang="en-ZA" sz="2400" dirty="0">
                <a:latin typeface="Arial" panose="020B0604020202020204" pitchFamily="34" charset="0"/>
                <a:cs typeface="Arial" panose="020B0604020202020204" pitchFamily="34" charset="0"/>
              </a:rPr>
              <a:t> refers to issues regarding the assembly of words that comprise a statement. It is the most basic grammar of the language, defining things such as variable names and which characters are used for comments.</a:t>
            </a:r>
          </a:p>
          <a:p>
            <a:pPr>
              <a:lnSpc>
                <a:spcPct val="150000"/>
              </a:lnSpc>
            </a:pPr>
            <a:r>
              <a:rPr lang="en-ZA" sz="2400" b="1" dirty="0">
                <a:latin typeface="Arial" panose="020B0604020202020204" pitchFamily="34" charset="0"/>
                <a:cs typeface="Arial" panose="020B0604020202020204" pitchFamily="34" charset="0"/>
              </a:rPr>
              <a:t>Syntax</a:t>
            </a:r>
            <a:r>
              <a:rPr lang="en-ZA" sz="2400" dirty="0">
                <a:latin typeface="Arial" panose="020B0604020202020204" pitchFamily="34" charset="0"/>
                <a:cs typeface="Arial" panose="020B0604020202020204" pitchFamily="34" charset="0"/>
              </a:rPr>
              <a:t> is the rules and regulations for writing any statement in a programming language such as Python or C#.</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50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DIFFERENCE BETWEEN AN INSTRUCTION AND A COMMENT</a:t>
            </a:r>
          </a:p>
          <a:p>
            <a:pPr>
              <a:lnSpc>
                <a:spcPct val="150000"/>
              </a:lnSpc>
            </a:pPr>
            <a:r>
              <a:rPr lang="en-ZA" sz="2400" b="1" dirty="0">
                <a:latin typeface="Arial" panose="020B0604020202020204" pitchFamily="34" charset="0"/>
                <a:cs typeface="Arial" panose="020B0604020202020204" pitchFamily="34" charset="0"/>
              </a:rPr>
              <a:t>Instructions</a:t>
            </a:r>
            <a:r>
              <a:rPr lang="en-ZA" sz="2400" dirty="0">
                <a:latin typeface="Arial" panose="020B0604020202020204" pitchFamily="34" charset="0"/>
                <a:cs typeface="Arial" panose="020B0604020202020204" pitchFamily="34" charset="0"/>
              </a:rPr>
              <a:t> are accepted by the computer as input; a series of instructions is processed one by one.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comment</a:t>
            </a:r>
            <a:r>
              <a:rPr lang="en-ZA" sz="2400" dirty="0">
                <a:latin typeface="Arial" panose="020B0604020202020204" pitchFamily="34" charset="0"/>
                <a:cs typeface="Arial" panose="020B0604020202020204" pitchFamily="34" charset="0"/>
              </a:rPr>
              <a:t> is a line in the code that is ignored by the interpreter during the execution of the program.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89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DIFFERENCE BETWEEN INTERPRETER AND COMPILER</a:t>
            </a:r>
          </a:p>
        </p:txBody>
      </p:sp>
      <p:graphicFrame>
        <p:nvGraphicFramePr>
          <p:cNvPr id="2" name="Table 2">
            <a:extLst>
              <a:ext uri="{FF2B5EF4-FFF2-40B4-BE49-F238E27FC236}">
                <a16:creationId xmlns:a16="http://schemas.microsoft.com/office/drawing/2014/main" id="{40303C3E-E242-E32D-6DEC-B15DF5E8CB1A}"/>
              </a:ext>
            </a:extLst>
          </p:cNvPr>
          <p:cNvGraphicFramePr>
            <a:graphicFrameLocks noGrp="1"/>
          </p:cNvGraphicFramePr>
          <p:nvPr>
            <p:extLst>
              <p:ext uri="{D42A27DB-BD31-4B8C-83A1-F6EECF244321}">
                <p14:modId xmlns:p14="http://schemas.microsoft.com/office/powerpoint/2010/main" val="2394686723"/>
              </p:ext>
            </p:extLst>
          </p:nvPr>
        </p:nvGraphicFramePr>
        <p:xfrm>
          <a:off x="793376" y="2492114"/>
          <a:ext cx="10596282" cy="3403600"/>
        </p:xfrm>
        <a:graphic>
          <a:graphicData uri="http://schemas.openxmlformats.org/drawingml/2006/table">
            <a:tbl>
              <a:tblPr firstRow="1" bandRow="1">
                <a:tableStyleId>{0E3FDE45-AF77-4B5C-9715-49D594BDF05E}</a:tableStyleId>
              </a:tblPr>
              <a:tblGrid>
                <a:gridCol w="5298141">
                  <a:extLst>
                    <a:ext uri="{9D8B030D-6E8A-4147-A177-3AD203B41FA5}">
                      <a16:colId xmlns:a16="http://schemas.microsoft.com/office/drawing/2014/main" val="2513164341"/>
                    </a:ext>
                  </a:extLst>
                </a:gridCol>
                <a:gridCol w="5298141">
                  <a:extLst>
                    <a:ext uri="{9D8B030D-6E8A-4147-A177-3AD203B41FA5}">
                      <a16:colId xmlns:a16="http://schemas.microsoft.com/office/drawing/2014/main" val="2668481572"/>
                    </a:ext>
                  </a:extLst>
                </a:gridCol>
              </a:tblGrid>
              <a:tr h="370840">
                <a:tc>
                  <a:txBody>
                    <a:bodyPr/>
                    <a:lstStyle/>
                    <a:p>
                      <a:r>
                        <a:rPr lang="en-US" dirty="0"/>
                        <a:t>Interpreter</a:t>
                      </a:r>
                    </a:p>
                  </a:txBody>
                  <a:tcPr/>
                </a:tc>
                <a:tc>
                  <a:txBody>
                    <a:bodyPr/>
                    <a:lstStyle/>
                    <a:p>
                      <a:r>
                        <a:rPr lang="en-US" dirty="0"/>
                        <a:t>Compiler</a:t>
                      </a:r>
                    </a:p>
                  </a:txBody>
                  <a:tcPr/>
                </a:tc>
                <a:extLst>
                  <a:ext uri="{0D108BD9-81ED-4DB2-BD59-A6C34878D82A}">
                    <a16:rowId xmlns:a16="http://schemas.microsoft.com/office/drawing/2014/main" val="3604445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Translates program one statement at a time. </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Scans the entire program and translates it into machine code as a whole.</a:t>
                      </a:r>
                      <a:endParaRPr lang="en-ZA" dirty="0">
                        <a:effectLst/>
                      </a:endParaRPr>
                    </a:p>
                  </a:txBody>
                  <a:tcPr/>
                </a:tc>
                <a:extLst>
                  <a:ext uri="{0D108BD9-81ED-4DB2-BD59-A6C34878D82A}">
                    <a16:rowId xmlns:a16="http://schemas.microsoft.com/office/drawing/2014/main" val="18939529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Usually spends less time analysing the source code.</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Analysing the source code takes a lot of time.</a:t>
                      </a:r>
                      <a:endParaRPr lang="en-ZA" dirty="0">
                        <a:effectLst/>
                      </a:endParaRPr>
                    </a:p>
                  </a:txBody>
                  <a:tcPr/>
                </a:tc>
                <a:extLst>
                  <a:ext uri="{0D108BD9-81ED-4DB2-BD59-A6C34878D82A}">
                    <a16:rowId xmlns:a16="http://schemas.microsoft.com/office/drawing/2014/main" val="1642231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Slower overall execution time compared to compilers.</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Faster overall execution time compared to interpreters.</a:t>
                      </a:r>
                      <a:endParaRPr lang="en-ZA" dirty="0">
                        <a:effectLst/>
                      </a:endParaRPr>
                    </a:p>
                  </a:txBody>
                  <a:tcPr/>
                </a:tc>
                <a:extLst>
                  <a:ext uri="{0D108BD9-81ED-4DB2-BD59-A6C34878D82A}">
                    <a16:rowId xmlns:a16="http://schemas.microsoft.com/office/drawing/2014/main" val="13876071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No object code is generated, hence memory is efficient.</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Generates object code that further requires linking, hence requires more memory.</a:t>
                      </a:r>
                      <a:endParaRPr lang="en-ZA" dirty="0">
                        <a:effectLst/>
                      </a:endParaRPr>
                    </a:p>
                  </a:txBody>
                  <a:tcPr/>
                </a:tc>
                <a:extLst>
                  <a:ext uri="{0D108BD9-81ED-4DB2-BD59-A6C34878D82A}">
                    <a16:rowId xmlns:a16="http://schemas.microsoft.com/office/drawing/2014/main" val="473293118"/>
                  </a:ext>
                </a:extLst>
              </a:tr>
              <a:tr h="370840">
                <a:tc>
                  <a:txBody>
                    <a:bodyPr/>
                    <a:lstStyle/>
                    <a:p>
                      <a:r>
                        <a:rPr lang="en-US" dirty="0"/>
                        <a:t>Displays errors in each line one by 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Displays all errors after compilation.</a:t>
                      </a:r>
                      <a:endParaRPr lang="en-ZA" dirty="0">
                        <a:effectLst/>
                      </a:endParaRPr>
                    </a:p>
                  </a:txBody>
                  <a:tcPr/>
                </a:tc>
                <a:extLst>
                  <a:ext uri="{0D108BD9-81ED-4DB2-BD59-A6C34878D82A}">
                    <a16:rowId xmlns:a16="http://schemas.microsoft.com/office/drawing/2014/main" val="30404745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Based on interpretation method.</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Based on translation linking-loading model.</a:t>
                      </a:r>
                      <a:endParaRPr lang="en-ZA" dirty="0">
                        <a:effectLst/>
                      </a:endParaRPr>
                    </a:p>
                  </a:txBody>
                  <a:tcPr/>
                </a:tc>
                <a:extLst>
                  <a:ext uri="{0D108BD9-81ED-4DB2-BD59-A6C34878D82A}">
                    <a16:rowId xmlns:a16="http://schemas.microsoft.com/office/drawing/2014/main" val="2749693266"/>
                  </a:ext>
                </a:extLst>
              </a:tr>
            </a:tbl>
          </a:graphicData>
        </a:graphic>
      </p:graphicFrame>
    </p:spTree>
    <p:extLst>
      <p:ext uri="{BB962C8B-B14F-4D97-AF65-F5344CB8AC3E}">
        <p14:creationId xmlns:p14="http://schemas.microsoft.com/office/powerpoint/2010/main" val="2969837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DIFFERENCE BETWEEN INTERPRETER AND COMPILER (CONT)</a:t>
            </a:r>
          </a:p>
        </p:txBody>
      </p:sp>
      <p:graphicFrame>
        <p:nvGraphicFramePr>
          <p:cNvPr id="2" name="Table 2">
            <a:extLst>
              <a:ext uri="{FF2B5EF4-FFF2-40B4-BE49-F238E27FC236}">
                <a16:creationId xmlns:a16="http://schemas.microsoft.com/office/drawing/2014/main" id="{40303C3E-E242-E32D-6DEC-B15DF5E8CB1A}"/>
              </a:ext>
            </a:extLst>
          </p:cNvPr>
          <p:cNvGraphicFramePr>
            <a:graphicFrameLocks noGrp="1"/>
          </p:cNvGraphicFramePr>
          <p:nvPr>
            <p:extLst>
              <p:ext uri="{D42A27DB-BD31-4B8C-83A1-F6EECF244321}">
                <p14:modId xmlns:p14="http://schemas.microsoft.com/office/powerpoint/2010/main" val="1306792089"/>
              </p:ext>
            </p:extLst>
          </p:nvPr>
        </p:nvGraphicFramePr>
        <p:xfrm>
          <a:off x="793376" y="2492114"/>
          <a:ext cx="10596282" cy="2021840"/>
        </p:xfrm>
        <a:graphic>
          <a:graphicData uri="http://schemas.openxmlformats.org/drawingml/2006/table">
            <a:tbl>
              <a:tblPr firstRow="1" bandRow="1">
                <a:tableStyleId>{0E3FDE45-AF77-4B5C-9715-49D594BDF05E}</a:tableStyleId>
              </a:tblPr>
              <a:tblGrid>
                <a:gridCol w="5298141">
                  <a:extLst>
                    <a:ext uri="{9D8B030D-6E8A-4147-A177-3AD203B41FA5}">
                      <a16:colId xmlns:a16="http://schemas.microsoft.com/office/drawing/2014/main" val="2513164341"/>
                    </a:ext>
                  </a:extLst>
                </a:gridCol>
                <a:gridCol w="5298141">
                  <a:extLst>
                    <a:ext uri="{9D8B030D-6E8A-4147-A177-3AD203B41FA5}">
                      <a16:colId xmlns:a16="http://schemas.microsoft.com/office/drawing/2014/main" val="2668481572"/>
                    </a:ext>
                  </a:extLst>
                </a:gridCol>
              </a:tblGrid>
              <a:tr h="370840">
                <a:tc>
                  <a:txBody>
                    <a:bodyPr/>
                    <a:lstStyle/>
                    <a:p>
                      <a:r>
                        <a:rPr lang="en-US" dirty="0"/>
                        <a:t>Interpreter</a:t>
                      </a:r>
                    </a:p>
                  </a:txBody>
                  <a:tcPr/>
                </a:tc>
                <a:tc>
                  <a:txBody>
                    <a:bodyPr/>
                    <a:lstStyle/>
                    <a:p>
                      <a:r>
                        <a:rPr lang="en-US" dirty="0"/>
                        <a:t>Compiler</a:t>
                      </a:r>
                    </a:p>
                  </a:txBody>
                  <a:tcPr/>
                </a:tc>
                <a:extLst>
                  <a:ext uri="{0D108BD9-81ED-4DB2-BD59-A6C34878D82A}">
                    <a16:rowId xmlns:a16="http://schemas.microsoft.com/office/drawing/2014/main" val="3604445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Based on interpretation method.</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Based on translation linking-loading model.</a:t>
                      </a:r>
                      <a:endParaRPr lang="en-ZA" dirty="0">
                        <a:effectLst/>
                      </a:endParaRPr>
                    </a:p>
                  </a:txBody>
                  <a:tcPr/>
                </a:tc>
                <a:extLst>
                  <a:ext uri="{0D108BD9-81ED-4DB2-BD59-A6C34878D82A}">
                    <a16:rowId xmlns:a16="http://schemas.microsoft.com/office/drawing/2014/main" val="27496932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Does not generate an output program, so the source program is evaluated every time during execution.</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Generates output program (in the form of </a:t>
                      </a:r>
                      <a:r>
                        <a:rPr lang="en-ZA" sz="1800" i="1" kern="1200" dirty="0">
                          <a:solidFill>
                            <a:schemeClr val="tx1"/>
                          </a:solidFill>
                          <a:effectLst/>
                          <a:latin typeface="+mn-lt"/>
                          <a:ea typeface="+mn-ea"/>
                          <a:cs typeface="+mn-cs"/>
                        </a:rPr>
                        <a:t>exe</a:t>
                      </a:r>
                      <a:r>
                        <a:rPr lang="en-ZA" sz="1800" kern="1200" dirty="0">
                          <a:solidFill>
                            <a:schemeClr val="tx1"/>
                          </a:solidFill>
                          <a:effectLst/>
                          <a:latin typeface="+mn-lt"/>
                          <a:ea typeface="+mn-ea"/>
                          <a:cs typeface="+mn-cs"/>
                        </a:rPr>
                        <a:t>) that can be run independently from the original program.</a:t>
                      </a:r>
                      <a:endParaRPr lang="en-ZA" dirty="0">
                        <a:effectLst/>
                      </a:endParaRPr>
                    </a:p>
                  </a:txBody>
                  <a:tcPr/>
                </a:tc>
                <a:extLst>
                  <a:ext uri="{0D108BD9-81ED-4DB2-BD59-A6C34878D82A}">
                    <a16:rowId xmlns:a16="http://schemas.microsoft.com/office/drawing/2014/main" val="3088675065"/>
                  </a:ext>
                </a:extLst>
              </a:tr>
              <a:tr h="370840">
                <a:tc>
                  <a:txBody>
                    <a:bodyPr/>
                    <a:lstStyle/>
                    <a:p>
                      <a:r>
                        <a:rPr lang="en-ZA" sz="1800" kern="1200" dirty="0">
                          <a:solidFill>
                            <a:schemeClr val="tx1"/>
                          </a:solidFill>
                          <a:effectLst/>
                          <a:latin typeface="+mn-lt"/>
                          <a:ea typeface="+mn-ea"/>
                          <a:cs typeface="+mn-cs"/>
                        </a:rPr>
                        <a:t>Best suited for the program and development environment.</a:t>
                      </a:r>
                      <a:endParaRPr lang="en-ZA"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Best suited for the production environment.</a:t>
                      </a:r>
                      <a:endParaRPr lang="en-ZA" dirty="0">
                        <a:effectLst/>
                      </a:endParaRPr>
                    </a:p>
                  </a:txBody>
                  <a:tcPr/>
                </a:tc>
                <a:extLst>
                  <a:ext uri="{0D108BD9-81ED-4DB2-BD59-A6C34878D82A}">
                    <a16:rowId xmlns:a16="http://schemas.microsoft.com/office/drawing/2014/main" val="3002464611"/>
                  </a:ext>
                </a:extLst>
              </a:tr>
            </a:tbl>
          </a:graphicData>
        </a:graphic>
      </p:graphicFrame>
    </p:spTree>
    <p:extLst>
      <p:ext uri="{BB962C8B-B14F-4D97-AF65-F5344CB8AC3E}">
        <p14:creationId xmlns:p14="http://schemas.microsoft.com/office/powerpoint/2010/main" val="966204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PYTHON’S TRADITIONAL RUNTIME EXECUTION MODEL</a:t>
            </a:r>
          </a:p>
        </p:txBody>
      </p:sp>
      <p:pic>
        <p:nvPicPr>
          <p:cNvPr id="3" name="Picture 2" descr="A diagram of a file&#10;&#10;Description automatically generated">
            <a:extLst>
              <a:ext uri="{FF2B5EF4-FFF2-40B4-BE49-F238E27FC236}">
                <a16:creationId xmlns:a16="http://schemas.microsoft.com/office/drawing/2014/main" id="{4DBF5A9C-1069-1756-E3C3-7D42469C9964}"/>
              </a:ext>
            </a:extLst>
          </p:cNvPr>
          <p:cNvPicPr>
            <a:picLocks noChangeAspect="1"/>
          </p:cNvPicPr>
          <p:nvPr/>
        </p:nvPicPr>
        <p:blipFill>
          <a:blip r:embed="rId3"/>
          <a:stretch>
            <a:fillRect/>
          </a:stretch>
        </p:blipFill>
        <p:spPr>
          <a:xfrm>
            <a:off x="1704450" y="2722924"/>
            <a:ext cx="7837170" cy="1997710"/>
          </a:xfrm>
          <a:prstGeom prst="rect">
            <a:avLst/>
          </a:prstGeom>
        </p:spPr>
      </p:pic>
    </p:spTree>
    <p:extLst>
      <p:ext uri="{BB962C8B-B14F-4D97-AF65-F5344CB8AC3E}">
        <p14:creationId xmlns:p14="http://schemas.microsoft.com/office/powerpoint/2010/main" val="444625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REASONS FOR THE .PY EXTENSION</a:t>
            </a:r>
          </a:p>
          <a:p>
            <a:pPr>
              <a:lnSpc>
                <a:spcPct val="150000"/>
              </a:lnSpc>
            </a:pPr>
            <a:r>
              <a:rPr lang="en-ZA" sz="2400" dirty="0">
                <a:latin typeface="Arial" panose="020B0604020202020204" pitchFamily="34" charset="0"/>
                <a:cs typeface="Arial" panose="020B0604020202020204" pitchFamily="34" charset="0"/>
              </a:rPr>
              <a:t>A .</a:t>
            </a:r>
            <a:r>
              <a:rPr lang="en-ZA" sz="2400" dirty="0" err="1">
                <a:latin typeface="Arial" panose="020B0604020202020204" pitchFamily="34" charset="0"/>
                <a:cs typeface="Arial" panose="020B0604020202020204" pitchFamily="34" charset="0"/>
              </a:rPr>
              <a:t>py</a:t>
            </a:r>
            <a:r>
              <a:rPr lang="en-ZA" sz="2400" dirty="0">
                <a:latin typeface="Arial" panose="020B0604020202020204" pitchFamily="34" charset="0"/>
                <a:cs typeface="Arial" panose="020B0604020202020204" pitchFamily="34" charset="0"/>
              </a:rPr>
              <a:t> file contains source code produced in the Python computer language. To run a .</a:t>
            </a:r>
            <a:r>
              <a:rPr lang="en-ZA" sz="2400" dirty="0" err="1">
                <a:latin typeface="Arial" panose="020B0604020202020204" pitchFamily="34" charset="0"/>
                <a:cs typeface="Arial" panose="020B0604020202020204" pitchFamily="34" charset="0"/>
              </a:rPr>
              <a:t>py</a:t>
            </a:r>
            <a:r>
              <a:rPr lang="en-ZA" sz="2400" dirty="0">
                <a:latin typeface="Arial" panose="020B0604020202020204" pitchFamily="34" charset="0"/>
                <a:cs typeface="Arial" panose="020B0604020202020204" pitchFamily="34" charset="0"/>
              </a:rPr>
              <a:t> script, use the interpreter included with the Python programming environment. To build or update a .</a:t>
            </a:r>
            <a:r>
              <a:rPr lang="en-ZA" sz="2400" dirty="0" err="1">
                <a:latin typeface="Arial" panose="020B0604020202020204" pitchFamily="34" charset="0"/>
                <a:cs typeface="Arial" panose="020B0604020202020204" pitchFamily="34" charset="0"/>
              </a:rPr>
              <a:t>py</a:t>
            </a:r>
            <a:r>
              <a:rPr lang="en-ZA" sz="2400" dirty="0">
                <a:latin typeface="Arial" panose="020B0604020202020204" pitchFamily="34" charset="0"/>
                <a:cs typeface="Arial" panose="020B0604020202020204" pitchFamily="34" charset="0"/>
              </a:rPr>
              <a:t> script, use a code editor (such as Sublime) or an IDE (such as PyCharm). A .</a:t>
            </a:r>
            <a:r>
              <a:rPr lang="en-ZA" sz="2400" dirty="0" err="1">
                <a:latin typeface="Arial" panose="020B0604020202020204" pitchFamily="34" charset="0"/>
                <a:cs typeface="Arial" panose="020B0604020202020204" pitchFamily="34" charset="0"/>
              </a:rPr>
              <a:t>py</a:t>
            </a:r>
            <a:r>
              <a:rPr lang="en-ZA" sz="2400" dirty="0">
                <a:latin typeface="Arial" panose="020B0604020202020204" pitchFamily="34" charset="0"/>
                <a:cs typeface="Arial" panose="020B0604020202020204" pitchFamily="34" charset="0"/>
              </a:rPr>
              <a:t> file contains the source code of a program, whereas a .</a:t>
            </a:r>
            <a:r>
              <a:rPr lang="en-ZA" sz="2400" dirty="0" err="1">
                <a:latin typeface="Arial" panose="020B0604020202020204" pitchFamily="34" charset="0"/>
                <a:cs typeface="Arial" panose="020B0604020202020204" pitchFamily="34" charset="0"/>
              </a:rPr>
              <a:t>pyc</a:t>
            </a:r>
            <a:r>
              <a:rPr lang="en-ZA" sz="2400" dirty="0">
                <a:latin typeface="Arial" panose="020B0604020202020204" pitchFamily="34" charset="0"/>
                <a:cs typeface="Arial" panose="020B0604020202020204" pitchFamily="34" charset="0"/>
              </a:rPr>
              <a:t> file contains the bytecode of the program.</a:t>
            </a:r>
          </a:p>
        </p:txBody>
      </p:sp>
    </p:spTree>
    <p:extLst>
      <p:ext uri="{BB962C8B-B14F-4D97-AF65-F5344CB8AC3E}">
        <p14:creationId xmlns:p14="http://schemas.microsoft.com/office/powerpoint/2010/main" val="1421910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COMMENTS IN PYTHON</a:t>
            </a:r>
          </a:p>
          <a:p>
            <a:pPr>
              <a:lnSpc>
                <a:spcPct val="150000"/>
              </a:lnSpc>
            </a:pPr>
            <a:r>
              <a:rPr lang="en-ZA" sz="2400" dirty="0">
                <a:latin typeface="Arial" panose="020B0604020202020204" pitchFamily="34" charset="0"/>
                <a:cs typeface="Arial" panose="020B0604020202020204" pitchFamily="34" charset="0"/>
              </a:rPr>
              <a:t>Comments are for developers. They describe parts of the code where necessary to facilitate the understanding of programmers, including yourself. Comments can be used to: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explain Python code;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make the code more readable;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prevent execution when testing code.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617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BLOCK-STRUCTURED LANGUAGE</a:t>
            </a:r>
          </a:p>
          <a:p>
            <a:pPr>
              <a:lnSpc>
                <a:spcPct val="150000"/>
              </a:lnSpc>
            </a:pPr>
            <a:r>
              <a:rPr lang="en-ZA" sz="2400" dirty="0">
                <a:latin typeface="Arial" panose="020B0604020202020204" pitchFamily="34" charset="0"/>
                <a:cs typeface="Arial" panose="020B0604020202020204" pitchFamily="34" charset="0"/>
              </a:rPr>
              <a:t>Block-structured languages are high-level languages in which a program is made up of blocks. A block consists of a sequence of statements and/or blocks, preceded by declarations of variables. A block of code may be the body of a subroutine or function or it may be controlled by a conditional execution (if statement) or repeated execution (while statement, for statement, etc.). </a:t>
            </a:r>
          </a:p>
        </p:txBody>
      </p:sp>
    </p:spTree>
    <p:extLst>
      <p:ext uri="{BB962C8B-B14F-4D97-AF65-F5344CB8AC3E}">
        <p14:creationId xmlns:p14="http://schemas.microsoft.com/office/powerpoint/2010/main" val="143923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a high-level programming language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 MESSAGE WINDOW</a:t>
            </a:r>
          </a:p>
          <a:p>
            <a:pPr>
              <a:lnSpc>
                <a:spcPct val="150000"/>
              </a:lnSpc>
            </a:pPr>
            <a:r>
              <a:rPr lang="en-ZA" sz="2400" dirty="0">
                <a:latin typeface="Arial" panose="020B0604020202020204" pitchFamily="34" charset="0"/>
                <a:cs typeface="Arial" panose="020B0604020202020204" pitchFamily="34" charset="0"/>
              </a:rPr>
              <a:t>Using advanced IDEs such as PyCharm makes development easy for programmers. Error tracing is enhanced by these platforms. PyCharm analyses the code from the modified files by running inspections from the selected profile. If any errors or warnings are detected, you will see a notification.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831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PYTHON DATA TYPES</a:t>
            </a:r>
          </a:p>
          <a:p>
            <a:pPr>
              <a:lnSpc>
                <a:spcPct val="150000"/>
              </a:lnSpc>
            </a:pPr>
            <a:r>
              <a:rPr lang="en-ZA" sz="2400" dirty="0">
                <a:latin typeface="Arial" panose="020B0604020202020204" pitchFamily="34" charset="0"/>
                <a:cs typeface="Arial" panose="020B0604020202020204" pitchFamily="34" charset="0"/>
              </a:rPr>
              <a:t>A data type determines the value of an object as well as the operations that can be performed. Based on the data type of a variable, the interpreter allocates memory and decides what can be stored in the reserve memory. Therefore, by assigning different data types to variables, you can store integers, decimals or characters in these variables. In programming, data types are an important concept.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Data types, variables and output</a:t>
            </a:r>
          </a:p>
        </p:txBody>
      </p:sp>
    </p:spTree>
    <p:extLst>
      <p:ext uri="{BB962C8B-B14F-4D97-AF65-F5344CB8AC3E}">
        <p14:creationId xmlns:p14="http://schemas.microsoft.com/office/powerpoint/2010/main" val="50964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HARDWARE COMPONENTS OF A TYPICAL SYSTEM</a:t>
            </a:r>
          </a:p>
          <a:p>
            <a:pPr>
              <a:lnSpc>
                <a:spcPct val="150000"/>
              </a:lnSpc>
            </a:pPr>
            <a:r>
              <a:rPr lang="en-ZA" sz="2400" dirty="0">
                <a:latin typeface="Arial" panose="020B0604020202020204" pitchFamily="34" charset="0"/>
                <a:cs typeface="Arial" panose="020B0604020202020204" pitchFamily="34" charset="0"/>
              </a:rPr>
              <a:t>Hardware components can be classified as internal or external. A motherboard, a power supply and a central processing unit (CPU) are examples of internal components found within a computer. External components, often known as peripherals or peripheral devices, are those that connect to the outside of the computer.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33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ARITHMETIC OPERATIONS</a:t>
            </a:r>
          </a:p>
          <a:p>
            <a:pPr>
              <a:lnSpc>
                <a:spcPct val="150000"/>
              </a:lnSpc>
            </a:pPr>
            <a:r>
              <a:rPr lang="en-ZA" sz="2400" dirty="0">
                <a:latin typeface="Arial" panose="020B0604020202020204" pitchFamily="34" charset="0"/>
                <a:cs typeface="Arial" panose="020B0604020202020204" pitchFamily="34" charset="0"/>
              </a:rPr>
              <a:t>Arithmetic operators are used with numeric values to perform common mathematical operations such as addition, subtraction, multiplication and division.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751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ARITHMETIC OPERATIONS</a:t>
            </a:r>
          </a:p>
          <a:p>
            <a:pPr>
              <a:lnSpc>
                <a:spcPct val="150000"/>
              </a:lnSpc>
            </a:pPr>
            <a:r>
              <a:rPr lang="en-ZA" sz="2400" dirty="0">
                <a:latin typeface="Arial" panose="020B0604020202020204" pitchFamily="34" charset="0"/>
                <a:cs typeface="Arial" panose="020B0604020202020204" pitchFamily="34" charset="0"/>
              </a:rPr>
              <a:t>There are seven arithmetic operators in Python: </a:t>
            </a:r>
          </a:p>
        </p:txBody>
      </p:sp>
      <p:sp>
        <p:nvSpPr>
          <p:cNvPr id="3" name="TextBox 2">
            <a:extLst>
              <a:ext uri="{FF2B5EF4-FFF2-40B4-BE49-F238E27FC236}">
                <a16:creationId xmlns:a16="http://schemas.microsoft.com/office/drawing/2014/main" id="{29CE35B7-01CE-E8C8-B214-3ADBA2517D6D}"/>
              </a:ext>
            </a:extLst>
          </p:cNvPr>
          <p:cNvSpPr txBox="1"/>
          <p:nvPr/>
        </p:nvSpPr>
        <p:spPr>
          <a:xfrm>
            <a:off x="802340" y="2934623"/>
            <a:ext cx="10692143" cy="2239844"/>
          </a:xfrm>
          <a:prstGeom prst="rect">
            <a:avLst/>
          </a:prstGeom>
          <a:noFill/>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Addition (+)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Subtraction (–)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Multiplication (*)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Division (/)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Modulus (%)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Exponentiation (**)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Floor division (//). </a:t>
            </a:r>
          </a:p>
        </p:txBody>
      </p:sp>
    </p:spTree>
    <p:extLst>
      <p:ext uri="{BB962C8B-B14F-4D97-AF65-F5344CB8AC3E}">
        <p14:creationId xmlns:p14="http://schemas.microsoft.com/office/powerpoint/2010/main" val="1732598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BINARY OPERATOR</a:t>
            </a:r>
          </a:p>
          <a:p>
            <a:pPr>
              <a:lnSpc>
                <a:spcPct val="150000"/>
              </a:lnSpc>
            </a:pPr>
            <a:r>
              <a:rPr lang="en-ZA" sz="2400" dirty="0">
                <a:latin typeface="Arial" panose="020B0604020202020204" pitchFamily="34" charset="0"/>
                <a:cs typeface="Arial" panose="020B0604020202020204" pitchFamily="34" charset="0"/>
              </a:rPr>
              <a:t>A binary operator is an operator that operates on two operands and manipulates them to return a result. Operators are represented by special characters or by keywords and provide an easy way to compare numerical values or character strings.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38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THREE LEVELS OF PRECEDENCE</a:t>
            </a:r>
          </a:p>
          <a:p>
            <a:pPr>
              <a:lnSpc>
                <a:spcPct val="150000"/>
              </a:lnSpc>
            </a:pPr>
            <a:r>
              <a:rPr lang="en-ZA" sz="2400" dirty="0">
                <a:latin typeface="Arial" panose="020B0604020202020204" pitchFamily="34" charset="0"/>
                <a:cs typeface="Arial" panose="020B0604020202020204" pitchFamily="34" charset="0"/>
              </a:rPr>
              <a:t>Python has built-in support for complex arithmetic expressions.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operator precedence goes from highest (parentheses) to lowest (addition and subtraction).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If you must compare two operators in the same group, the precedence goes from left (highest) to right (lowest). This is called left-to-right associativity.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For the exponents group, the associativity is right to left.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255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NUMBER SYSTEMS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Number systems are usually mathematical notations for numbers based on digits or symbols.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582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POSITIONAL NUMBER SYSTEMS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Numbers are used to represent arithmetic values, count or measure quantities. The number system can be classified into two types, namely: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positional;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non-positional.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487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DECIMAL NUMBER</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If the base value of a number system is 10, then it is called a decimal number system. This is the weighted (or positional) number representation, where the value of each digit is determined by its position (or weight) in a number.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103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BINARY NUMBERS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binary number system, in mathematics, is a positional numeral system employing 2 as the base and so requiring only two different symbols for its digits, namely 0 and 1, instead of the usual 10 different symbols needed in the decimal system.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297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CONVERTING A DECIMAL NUMBER TO A BINARY NUMBER</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steps to convert a decimal number to a binary number are as follows: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Divide the given number by 2.</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Take the quotient for the next iteration.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Take the remainder for the binary digit.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Divide the obtained quotient by 2 again.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Repeat the steps until you get a quotient equal to 0.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28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HEXADECIMAL NUMBERS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Binary digits are used to represent a decimal base-10 number. The equivalent binary string of 1s and 0s can be quite long and confusing. Hexadecimal numbers group binary numbers into sets of four, allowing for the conversion of 16 different binary digits. The hexadecimal number system is a number representation techniques in which the value of the base is 16. </a:t>
            </a:r>
          </a:p>
        </p:txBody>
      </p:sp>
    </p:spTree>
    <p:extLst>
      <p:ext uri="{BB962C8B-B14F-4D97-AF65-F5344CB8AC3E}">
        <p14:creationId xmlns:p14="http://schemas.microsoft.com/office/powerpoint/2010/main" val="376439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INPUT HARDWARE</a:t>
            </a:r>
          </a:p>
          <a:p>
            <a:pPr>
              <a:lnSpc>
                <a:spcPct val="150000"/>
              </a:lnSpc>
            </a:pPr>
            <a:r>
              <a:rPr lang="en-ZA" sz="2400" dirty="0">
                <a:latin typeface="Arial" panose="020B0604020202020204" pitchFamily="34" charset="0"/>
                <a:cs typeface="Arial" panose="020B0604020202020204" pitchFamily="34" charset="0"/>
              </a:rPr>
              <a:t>Input hardware or input devices are devices used to enter data or instructions into the CPU. Input devices are classified according to how they enter data.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291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USE OF HEXADECIMAL NUMBERS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hexadecimal number system is commonly used in computer programming and microprocessors. It is also helpful to describe the colours on web pages. Each of the three primary colours (red, green and blue) is represented by two hexadecimal digits to create 255 possible values.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386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CHARACTERS AND STRINGS</a:t>
            </a:r>
          </a:p>
          <a:p>
            <a:pPr>
              <a:lnSpc>
                <a:spcPct val="150000"/>
              </a:lnSpc>
            </a:pPr>
            <a:r>
              <a:rPr lang="en-ZA" sz="2400" dirty="0">
                <a:latin typeface="Arial" panose="020B0604020202020204" pitchFamily="34" charset="0"/>
                <a:cs typeface="Arial" panose="020B0604020202020204" pitchFamily="34" charset="0"/>
              </a:rPr>
              <a:t>Python does not have a character or </a:t>
            </a:r>
            <a:r>
              <a:rPr lang="en-ZA" sz="2400" i="1" dirty="0">
                <a:latin typeface="Arial" panose="020B0604020202020204" pitchFamily="34" charset="0"/>
                <a:cs typeface="Arial" panose="020B0604020202020204" pitchFamily="34" charset="0"/>
              </a:rPr>
              <a:t>char type</a:t>
            </a:r>
            <a:r>
              <a:rPr lang="en-ZA" sz="2400" dirty="0">
                <a:latin typeface="Arial" panose="020B0604020202020204" pitchFamily="34" charset="0"/>
                <a:cs typeface="Arial" panose="020B0604020202020204" pitchFamily="34" charset="0"/>
              </a:rPr>
              <a:t>. All single characters are strings of length one. If you want to use a character, you can just go with str of length 1.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695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Data types, variables and output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FILE INPUT</a:t>
            </a:r>
          </a:p>
          <a:p>
            <a:pPr>
              <a:lnSpc>
                <a:spcPct val="150000"/>
              </a:lnSpc>
            </a:pPr>
            <a:r>
              <a:rPr lang="en-ZA" sz="2400" dirty="0">
                <a:latin typeface="Arial" panose="020B0604020202020204" pitchFamily="34" charset="0"/>
                <a:cs typeface="Arial" panose="020B0604020202020204" pitchFamily="34" charset="0"/>
              </a:rPr>
              <a:t>A modern entrepreneur is a person or group of persons who, by virtue of their individual talents and abilities, take the initiative on acquiring capital and other natural resources, combining them and providing necessary management, and so transform an original idea or innovation into an enterprise.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803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input can be read using the input( ) function, a built-in Python function. This function does not evaluate the expression, but simply takes the user input and converts it into a string.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7: Math, interactive input, constants and errors</a:t>
            </a:r>
          </a:p>
        </p:txBody>
      </p:sp>
    </p:spTree>
    <p:extLst>
      <p:ext uri="{BB962C8B-B14F-4D97-AF65-F5344CB8AC3E}">
        <p14:creationId xmlns:p14="http://schemas.microsoft.com/office/powerpoint/2010/main" val="2796349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Math, interactive input, constants and errors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a:t>
            </a:r>
            <a:r>
              <a:rPr lang="en-GB" sz="2400" b="1" i="1" dirty="0">
                <a:solidFill>
                  <a:schemeClr val="accent2"/>
                </a:solidFill>
                <a:latin typeface="Arial" panose="020B0604020202020204" pitchFamily="34" charset="0"/>
                <a:cs typeface="Arial" panose="020B0604020202020204" pitchFamily="34" charset="0"/>
              </a:rPr>
              <a:t>INPUT(	) </a:t>
            </a:r>
            <a:r>
              <a:rPr lang="en-GB" sz="2400" b="1" dirty="0">
                <a:solidFill>
                  <a:schemeClr val="accent2"/>
                </a:solidFill>
                <a:latin typeface="Arial" panose="020B0604020202020204" pitchFamily="34" charset="0"/>
                <a:cs typeface="Arial" panose="020B0604020202020204" pitchFamily="34" charset="0"/>
              </a:rPr>
              <a:t>STATEMENT</a:t>
            </a:r>
          </a:p>
          <a:p>
            <a:pPr>
              <a:lnSpc>
                <a:spcPct val="150000"/>
              </a:lnSpc>
            </a:pPr>
            <a:r>
              <a:rPr lang="en-ZA" sz="2400" dirty="0">
                <a:latin typeface="Arial" panose="020B0604020202020204" pitchFamily="34" charset="0"/>
                <a:cs typeface="Arial" panose="020B0604020202020204" pitchFamily="34" charset="0"/>
              </a:rPr>
              <a:t>Developers frequently need to connect with users, either to obtain data or to offer a result. Today, most programs use dialogue boxes to prompt the user for input. Python includes two built-in keyboard-reading routines: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input( )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raw input( ).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531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Math, interactive input, constants and errors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DEFINE THE TERM VALIDATION</a:t>
            </a:r>
          </a:p>
          <a:p>
            <a:pPr>
              <a:lnSpc>
                <a:spcPct val="150000"/>
              </a:lnSpc>
            </a:pPr>
            <a:r>
              <a:rPr lang="en-ZA" sz="2400" dirty="0">
                <a:latin typeface="Arial" panose="020B0604020202020204" pitchFamily="34" charset="0"/>
                <a:cs typeface="Arial" panose="020B0604020202020204" pitchFamily="34" charset="0"/>
              </a:rPr>
              <a:t>Validation is an automatic computer check to ensure that the data entered makes sense and is reasonable. A program checks the data to make sure it meets certain rules or restrictions. In other words, validation ensures that the data is what we expect it to be.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571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Math, interactive input, constants and errors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IMPORTANCE OF INPUT VALIDATION</a:t>
            </a:r>
          </a:p>
          <a:p>
            <a:pPr>
              <a:lnSpc>
                <a:spcPct val="150000"/>
              </a:lnSpc>
            </a:pPr>
            <a:r>
              <a:rPr lang="en-ZA" sz="2400" dirty="0">
                <a:latin typeface="Arial" panose="020B0604020202020204" pitchFamily="34" charset="0"/>
                <a:cs typeface="Arial" panose="020B0604020202020204" pitchFamily="34" charset="0"/>
              </a:rPr>
              <a:t>Validating data is crucial for accuracy, quality and integrity. It also ensures that the data collected from different sources meets business requirements.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471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Math, interactive input, constants and errors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CONVERTING USER INPUT TO OTHER VALUES TO INTEGERS</a:t>
            </a:r>
          </a:p>
          <a:p>
            <a:pPr>
              <a:lnSpc>
                <a:spcPct val="150000"/>
              </a:lnSpc>
            </a:pPr>
            <a:r>
              <a:rPr lang="en-ZA" sz="2400" dirty="0">
                <a:latin typeface="Arial" panose="020B0604020202020204" pitchFamily="34" charset="0"/>
                <a:cs typeface="Arial" panose="020B0604020202020204" pitchFamily="34" charset="0"/>
              </a:rPr>
              <a:t>To convert (or cast) a string to an integer in Python, you use the built-in int( ) function. The function takes in the initial string you want to convert as a parameter and returns the integer equivalent of the value you passed. The general syntax looks something like this: in (“str”).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435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Math, interactive input, constants and errors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CONVERTING USER INPUT TO OTHER VALUES TO FLOAT</a:t>
            </a:r>
          </a:p>
          <a:p>
            <a:pPr>
              <a:lnSpc>
                <a:spcPct val="150000"/>
              </a:lnSpc>
            </a:pPr>
            <a:r>
              <a:rPr lang="en-ZA" sz="2400" dirty="0">
                <a:latin typeface="Arial" panose="020B0604020202020204" pitchFamily="34" charset="0"/>
                <a:cs typeface="Arial" panose="020B0604020202020204" pitchFamily="34" charset="0"/>
              </a:rPr>
              <a:t>It should be noted that the values that can be casted to integer or float must be in the numeric category. </a:t>
            </a:r>
          </a:p>
          <a:p>
            <a:pPr>
              <a:lnSpc>
                <a:spcPct val="150000"/>
              </a:lnSpc>
            </a:pPr>
            <a:r>
              <a:rPr lang="en-ZA" sz="2400" dirty="0">
                <a:latin typeface="Arial" panose="020B0604020202020204" pitchFamily="34" charset="0"/>
                <a:cs typeface="Arial" panose="020B0604020202020204" pitchFamily="34" charset="0"/>
              </a:rPr>
              <a:t>float( ): This function takes an integer or string as an argument and returns a float-type object.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535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Math, interactive input, constants and errors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PYTHON MATHEMATICAL LIBRARY FUNCTIONS</a:t>
            </a:r>
          </a:p>
          <a:p>
            <a:pPr>
              <a:lnSpc>
                <a:spcPct val="150000"/>
              </a:lnSpc>
            </a:pPr>
            <a:r>
              <a:rPr lang="en-ZA" sz="2400" dirty="0">
                <a:latin typeface="Arial" panose="020B0604020202020204" pitchFamily="34" charset="0"/>
                <a:cs typeface="Arial" panose="020B0604020202020204" pitchFamily="34" charset="0"/>
              </a:rPr>
              <a:t>Python has a built-in module that can be used for mathematical tasks. The math module has a set of methods and constants. Modules allow us to logically organise our Python code, which makes the code easier to understand and use.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43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PROCESSING HARDWARE</a:t>
            </a:r>
          </a:p>
          <a:p>
            <a:pPr>
              <a:lnSpc>
                <a:spcPct val="150000"/>
              </a:lnSpc>
            </a:pPr>
            <a:r>
              <a:rPr lang="en-ZA" sz="2400" dirty="0">
                <a:latin typeface="Arial" panose="020B0604020202020204" pitchFamily="34" charset="0"/>
                <a:cs typeface="Arial" panose="020B0604020202020204" pitchFamily="34" charset="0"/>
              </a:rPr>
              <a:t>Processing is the core functionality of a computer system. The processing stage involves transforming data into information. The term data is used to define raw facts, while information is used to describe processed data. Depending on the type of motherboard, CPU or RAM, different computer systems will process data at different speeds.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616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Math, interactive input, constants and errors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IMPORTANCE OF PREPROGRAMED MATH FUNCTIONS</a:t>
            </a:r>
          </a:p>
          <a:p>
            <a:pPr>
              <a:lnSpc>
                <a:spcPct val="150000"/>
              </a:lnSpc>
            </a:pPr>
            <a:r>
              <a:rPr lang="en-ZA" sz="2400" dirty="0">
                <a:latin typeface="Arial" panose="020B0604020202020204" pitchFamily="34" charset="0"/>
                <a:cs typeface="Arial" panose="020B0604020202020204" pitchFamily="34" charset="0"/>
              </a:rPr>
              <a:t>Some of the advantages of working with modules in Python include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Reusability: Using modules makes the code reusable.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Simplicity: Modules focus on a small portion of the problem, rather than  on the entire one.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Scoping: A separate namespace can be defined by a module, which helps to avoid collisions between identifiers.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689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Relation and logic form the foundation of a program and define its functionality. These fundamentals determine the flow of execution as well as the conditions that should be kept to maintain the flow.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8: Selection control structure</a:t>
            </a:r>
          </a:p>
        </p:txBody>
      </p:sp>
    </p:spTree>
    <p:extLst>
      <p:ext uri="{BB962C8B-B14F-4D97-AF65-F5344CB8AC3E}">
        <p14:creationId xmlns:p14="http://schemas.microsoft.com/office/powerpoint/2010/main" val="3476575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Selection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CONDITIONAL TESTS AND LOGIC OPERATORS</a:t>
            </a:r>
          </a:p>
          <a:p>
            <a:pPr>
              <a:lnSpc>
                <a:spcPct val="150000"/>
              </a:lnSpc>
            </a:pPr>
            <a:r>
              <a:rPr lang="en-ZA" sz="2400" dirty="0">
                <a:latin typeface="Arial" panose="020B0604020202020204" pitchFamily="34" charset="0"/>
                <a:cs typeface="Arial" panose="020B0604020202020204" pitchFamily="34" charset="0"/>
              </a:rPr>
              <a:t>Conditional statements allow for the conditional execution of a statement or group of statements based on the value of an expression. They allow Python to evaluate the code to see whether it meets the specified conditions.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877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Selection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PYTHON RELATIONAL OPERATORS</a:t>
            </a:r>
          </a:p>
          <a:p>
            <a:pPr>
              <a:lnSpc>
                <a:spcPct val="150000"/>
              </a:lnSpc>
            </a:pPr>
            <a:r>
              <a:rPr lang="en-ZA" sz="2400" dirty="0">
                <a:latin typeface="Arial" panose="020B0604020202020204" pitchFamily="34" charset="0"/>
                <a:cs typeface="Arial" panose="020B0604020202020204" pitchFamily="34" charset="0"/>
              </a:rPr>
              <a:t>Relational operators (also called comparison operators) are symbols that perform operations on data and return a result as true or false, depending on the comparison conditions.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727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Selection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LOGIC OPERATORS IN PYTHON</a:t>
            </a:r>
          </a:p>
          <a:p>
            <a:pPr>
              <a:lnSpc>
                <a:spcPct val="150000"/>
              </a:lnSpc>
            </a:pPr>
            <a:r>
              <a:rPr lang="en-ZA" sz="2400" dirty="0">
                <a:latin typeface="Arial" panose="020B0604020202020204" pitchFamily="34" charset="0"/>
                <a:cs typeface="Arial" panose="020B0604020202020204" pitchFamily="34" charset="0"/>
              </a:rPr>
              <a:t>A logical operator is a symbol or word used to connect two or more expressions such that the value of the compound expression produced depends only on that of the original expressions and on the meaning of the operator. Common logical operators include AND, OR and NOT.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128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Selection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SELECTION STATEMENTS</a:t>
            </a:r>
          </a:p>
          <a:p>
            <a:pPr>
              <a:lnSpc>
                <a:spcPct val="150000"/>
              </a:lnSpc>
            </a:pPr>
            <a:r>
              <a:rPr lang="en-ZA" sz="2400" dirty="0">
                <a:latin typeface="Arial" panose="020B0604020202020204" pitchFamily="34" charset="0"/>
                <a:cs typeface="Arial" panose="020B0604020202020204" pitchFamily="34" charset="0"/>
              </a:rPr>
              <a:t>Selection statements are used in programming to select particular blocks of code to run based on a logical condition. Python provides the following selection statements: </a:t>
            </a:r>
          </a:p>
          <a:p>
            <a:pPr marL="342900" indent="-342900">
              <a:lnSpc>
                <a:spcPct val="150000"/>
              </a:lnSpc>
              <a:buFont typeface="Arial" panose="020B0604020202020204" pitchFamily="34" charset="0"/>
              <a:buChar char="•"/>
            </a:pPr>
            <a:r>
              <a:rPr lang="en-ZA" sz="2400" i="1" dirty="0">
                <a:latin typeface="Arial" panose="020B0604020202020204" pitchFamily="34" charset="0"/>
                <a:cs typeface="Arial" panose="020B0604020202020204" pitchFamily="34" charset="0"/>
              </a:rPr>
              <a:t>if</a:t>
            </a:r>
            <a:r>
              <a:rPr lang="en-ZA" sz="2400" dirty="0">
                <a:latin typeface="Arial" panose="020B0604020202020204" pitchFamily="34" charset="0"/>
                <a:cs typeface="Arial" panose="020B0604020202020204" pitchFamily="34" charset="0"/>
              </a:rPr>
              <a:t> statement </a:t>
            </a:r>
          </a:p>
          <a:p>
            <a:pPr marL="342900" indent="-342900">
              <a:lnSpc>
                <a:spcPct val="150000"/>
              </a:lnSpc>
              <a:buFont typeface="Arial" panose="020B0604020202020204" pitchFamily="34" charset="0"/>
              <a:buChar char="•"/>
            </a:pPr>
            <a:r>
              <a:rPr lang="en-ZA" sz="2400" i="1" dirty="0">
                <a:latin typeface="Arial" panose="020B0604020202020204" pitchFamily="34" charset="0"/>
                <a:cs typeface="Arial" panose="020B0604020202020204" pitchFamily="34" charset="0"/>
              </a:rPr>
              <a:t>if-else</a:t>
            </a:r>
            <a:r>
              <a:rPr lang="en-ZA" sz="2400" dirty="0">
                <a:latin typeface="Arial" panose="020B0604020202020204" pitchFamily="34" charset="0"/>
                <a:cs typeface="Arial" panose="020B0604020202020204" pitchFamily="34" charset="0"/>
              </a:rPr>
              <a:t> statement </a:t>
            </a:r>
          </a:p>
          <a:p>
            <a:pPr marL="342900" indent="-342900">
              <a:lnSpc>
                <a:spcPct val="150000"/>
              </a:lnSpc>
              <a:buFont typeface="Arial" panose="020B0604020202020204" pitchFamily="34" charset="0"/>
              <a:buChar char="•"/>
            </a:pPr>
            <a:r>
              <a:rPr lang="en-ZA" sz="2400" i="1" dirty="0">
                <a:latin typeface="Arial" panose="020B0604020202020204" pitchFamily="34" charset="0"/>
                <a:cs typeface="Arial" panose="020B0604020202020204" pitchFamily="34" charset="0"/>
              </a:rPr>
              <a:t>if-</a:t>
            </a:r>
            <a:r>
              <a:rPr lang="en-ZA" sz="2400" i="1" dirty="0" err="1">
                <a:latin typeface="Arial" panose="020B0604020202020204" pitchFamily="34" charset="0"/>
                <a:cs typeface="Arial" panose="020B0604020202020204" pitchFamily="34" charset="0"/>
              </a:rPr>
              <a:t>elif</a:t>
            </a:r>
            <a:r>
              <a:rPr lang="en-ZA" sz="2400" i="1" dirty="0">
                <a:latin typeface="Arial" panose="020B0604020202020204" pitchFamily="34" charset="0"/>
                <a:cs typeface="Arial" panose="020B0604020202020204" pitchFamily="34" charset="0"/>
              </a:rPr>
              <a:t>-else</a:t>
            </a:r>
            <a:r>
              <a:rPr lang="en-ZA" sz="2400" dirty="0">
                <a:latin typeface="Arial" panose="020B0604020202020204" pitchFamily="34" charset="0"/>
                <a:cs typeface="Arial" panose="020B0604020202020204" pitchFamily="34" charset="0"/>
              </a:rPr>
              <a:t> statement.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Selection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a:t>
            </a:r>
            <a:r>
              <a:rPr lang="en-GB" sz="2400" b="1" i="1" dirty="0">
                <a:solidFill>
                  <a:schemeClr val="accent2"/>
                </a:solidFill>
                <a:latin typeface="Arial" panose="020B0604020202020204" pitchFamily="34" charset="0"/>
                <a:cs typeface="Arial" panose="020B0604020202020204" pitchFamily="34" charset="0"/>
              </a:rPr>
              <a:t>NESTED</a:t>
            </a:r>
            <a:r>
              <a:rPr lang="en-GB" sz="2400" b="1" dirty="0">
                <a:solidFill>
                  <a:schemeClr val="accent2"/>
                </a:solidFill>
                <a:latin typeface="Arial" panose="020B0604020202020204" pitchFamily="34" charset="0"/>
                <a:cs typeface="Arial" panose="020B0604020202020204" pitchFamily="34" charset="0"/>
              </a:rPr>
              <a:t> </a:t>
            </a:r>
            <a:r>
              <a:rPr lang="en-GB" sz="2400" b="1" i="1" dirty="0">
                <a:solidFill>
                  <a:schemeClr val="accent2"/>
                </a:solidFill>
                <a:latin typeface="Arial" panose="020B0604020202020204" pitchFamily="34" charset="0"/>
                <a:cs typeface="Arial" panose="020B0604020202020204" pitchFamily="34" charset="0"/>
              </a:rPr>
              <a:t>IF</a:t>
            </a:r>
            <a:r>
              <a:rPr lang="en-GB" sz="2400" b="1" dirty="0">
                <a:solidFill>
                  <a:schemeClr val="accent2"/>
                </a:solidFill>
                <a:latin typeface="Arial" panose="020B0604020202020204" pitchFamily="34" charset="0"/>
                <a:cs typeface="Arial" panose="020B0604020202020204" pitchFamily="34" charset="0"/>
              </a:rPr>
              <a:t> STATEMENTS</a:t>
            </a:r>
          </a:p>
          <a:p>
            <a:pPr>
              <a:lnSpc>
                <a:spcPct val="150000"/>
              </a:lnSpc>
            </a:pPr>
            <a:r>
              <a:rPr lang="en-ZA" sz="2400" dirty="0">
                <a:latin typeface="Arial" panose="020B0604020202020204" pitchFamily="34" charset="0"/>
                <a:cs typeface="Arial" panose="020B0604020202020204" pitchFamily="34" charset="0"/>
              </a:rPr>
              <a:t>A </a:t>
            </a:r>
            <a:r>
              <a:rPr lang="en-ZA" sz="2400" i="1" dirty="0">
                <a:latin typeface="Arial" panose="020B0604020202020204" pitchFamily="34" charset="0"/>
                <a:cs typeface="Arial" panose="020B0604020202020204" pitchFamily="34" charset="0"/>
              </a:rPr>
              <a:t>nested if</a:t>
            </a:r>
            <a:r>
              <a:rPr lang="en-ZA" sz="2400" dirty="0">
                <a:latin typeface="Arial" panose="020B0604020202020204" pitchFamily="34" charset="0"/>
                <a:cs typeface="Arial" panose="020B0604020202020204" pitchFamily="34" charset="0"/>
              </a:rPr>
              <a:t> statement is an if statement that is the target of another </a:t>
            </a:r>
            <a:r>
              <a:rPr lang="en-ZA" sz="2400" i="1" dirty="0">
                <a:latin typeface="Arial" panose="020B0604020202020204" pitchFamily="34" charset="0"/>
                <a:cs typeface="Arial" panose="020B0604020202020204" pitchFamily="34" charset="0"/>
              </a:rPr>
              <a:t>if </a:t>
            </a:r>
            <a:r>
              <a:rPr lang="en-ZA" sz="2400" dirty="0">
                <a:latin typeface="Arial" panose="020B0604020202020204" pitchFamily="34" charset="0"/>
                <a:cs typeface="Arial" panose="020B0604020202020204" pitchFamily="34" charset="0"/>
              </a:rPr>
              <a:t>statement, i.e. one </a:t>
            </a:r>
            <a:r>
              <a:rPr lang="en-ZA" sz="2400" i="1" dirty="0">
                <a:latin typeface="Arial" panose="020B0604020202020204" pitchFamily="34" charset="0"/>
                <a:cs typeface="Arial" panose="020B0604020202020204" pitchFamily="34" charset="0"/>
              </a:rPr>
              <a:t>if</a:t>
            </a:r>
            <a:r>
              <a:rPr lang="en-ZA" sz="2400" dirty="0">
                <a:latin typeface="Arial" panose="020B0604020202020204" pitchFamily="34" charset="0"/>
                <a:cs typeface="Arial" panose="020B0604020202020204" pitchFamily="34" charset="0"/>
              </a:rPr>
              <a:t> statement is placed inside another if statement.</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Nesting levels can only be determined by indentation. Unless it is absolutely necessary, the use of </a:t>
            </a:r>
            <a:r>
              <a:rPr lang="en-ZA" sz="2400" i="1" dirty="0">
                <a:latin typeface="Arial" panose="020B0604020202020204" pitchFamily="34" charset="0"/>
                <a:cs typeface="Arial" panose="020B0604020202020204" pitchFamily="34" charset="0"/>
              </a:rPr>
              <a:t>nested if</a:t>
            </a:r>
            <a:r>
              <a:rPr lang="en-ZA" sz="2400" dirty="0">
                <a:latin typeface="Arial" panose="020B0604020202020204" pitchFamily="34" charset="0"/>
                <a:cs typeface="Arial" panose="020B0604020202020204" pitchFamily="34" charset="0"/>
              </a:rPr>
              <a:t> statements should be avoided.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9880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WHILE REPITITION CONTROL</a:t>
            </a:r>
          </a:p>
          <a:p>
            <a:pPr>
              <a:lnSpc>
                <a:spcPct val="150000"/>
              </a:lnSpc>
            </a:pPr>
            <a:r>
              <a:rPr lang="en-ZA" sz="2400" dirty="0">
                <a:latin typeface="Arial" panose="020B0604020202020204" pitchFamily="34" charset="0"/>
                <a:cs typeface="Arial" panose="020B0604020202020204" pitchFamily="34" charset="0"/>
              </a:rPr>
              <a:t>A while loop statement in the Python programming language repeatedly executes a target statement for as long as a given condition is true.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9: Repetition control structure</a:t>
            </a:r>
          </a:p>
        </p:txBody>
      </p:sp>
    </p:spTree>
    <p:extLst>
      <p:ext uri="{BB962C8B-B14F-4D97-AF65-F5344CB8AC3E}">
        <p14:creationId xmlns:p14="http://schemas.microsoft.com/office/powerpoint/2010/main" val="7797055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RELATIONAL EXPRESSIONS CONTAINING LOGIC OPERATORS IN </a:t>
            </a:r>
            <a:r>
              <a:rPr lang="en-GB" sz="2400" b="1" i="1" dirty="0">
                <a:solidFill>
                  <a:schemeClr val="accent2"/>
                </a:solidFill>
                <a:latin typeface="Arial" panose="020B0604020202020204" pitchFamily="34" charset="0"/>
                <a:cs typeface="Arial" panose="020B0604020202020204" pitchFamily="34" charset="0"/>
              </a:rPr>
              <a:t>WHILE</a:t>
            </a:r>
            <a:r>
              <a:rPr lang="en-GB" sz="2400" b="1" dirty="0">
                <a:solidFill>
                  <a:schemeClr val="accent2"/>
                </a:solidFill>
                <a:latin typeface="Arial" panose="020B0604020202020204" pitchFamily="34" charset="0"/>
                <a:cs typeface="Arial" panose="020B0604020202020204" pitchFamily="34" charset="0"/>
              </a:rPr>
              <a:t> LOOP</a:t>
            </a:r>
          </a:p>
          <a:p>
            <a:pPr>
              <a:lnSpc>
                <a:spcPct val="150000"/>
              </a:lnSpc>
            </a:pPr>
            <a:r>
              <a:rPr lang="en-ZA" sz="2400" dirty="0">
                <a:latin typeface="Arial" panose="020B0604020202020204" pitchFamily="34" charset="0"/>
                <a:cs typeface="Arial" panose="020B0604020202020204" pitchFamily="34" charset="0"/>
              </a:rPr>
              <a:t>A more challenging task is implementing multiple logical operators and if statements in the </a:t>
            </a:r>
            <a:r>
              <a:rPr lang="en-ZA" sz="2400" i="1" dirty="0">
                <a:latin typeface="Arial" panose="020B0604020202020204" pitchFamily="34" charset="0"/>
                <a:cs typeface="Arial" panose="020B0604020202020204" pitchFamily="34" charset="0"/>
              </a:rPr>
              <a:t>while</a:t>
            </a:r>
            <a:r>
              <a:rPr lang="en-ZA" sz="2400" dirty="0">
                <a:latin typeface="Arial" panose="020B0604020202020204" pitchFamily="34" charset="0"/>
                <a:cs typeface="Arial" panose="020B0604020202020204" pitchFamily="34" charset="0"/>
              </a:rPr>
              <a:t> loop. In some instances, loops must solve complex problems, which may require the use of selection and sequence structures with numerous conditions.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853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USING PYTHON </a:t>
            </a:r>
            <a:r>
              <a:rPr lang="en-US" sz="2400" b="1" i="1" dirty="0">
                <a:solidFill>
                  <a:schemeClr val="accent2"/>
                </a:solidFill>
                <a:latin typeface="Arial" panose="020B0604020202020204" pitchFamily="34" charset="0"/>
                <a:cs typeface="Arial" panose="020B0604020202020204" pitchFamily="34" charset="0"/>
              </a:rPr>
              <a:t>BREAK</a:t>
            </a:r>
            <a:r>
              <a:rPr lang="en-US" sz="2400" b="1" dirty="0">
                <a:solidFill>
                  <a:schemeClr val="accent2"/>
                </a:solidFill>
                <a:latin typeface="Arial" panose="020B0604020202020204" pitchFamily="34" charset="0"/>
                <a:cs typeface="Arial" panose="020B0604020202020204" pitchFamily="34" charset="0"/>
              </a:rPr>
              <a:t> STATEMENTS IN THE </a:t>
            </a:r>
            <a:r>
              <a:rPr lang="en-US" sz="2400" b="1" i="1" dirty="0">
                <a:solidFill>
                  <a:schemeClr val="accent2"/>
                </a:solidFill>
                <a:latin typeface="Arial" panose="020B0604020202020204" pitchFamily="34" charset="0"/>
                <a:cs typeface="Arial" panose="020B0604020202020204" pitchFamily="34" charset="0"/>
              </a:rPr>
              <a:t>WHILE </a:t>
            </a:r>
            <a:r>
              <a:rPr lang="en-US" sz="2400" b="1" dirty="0">
                <a:solidFill>
                  <a:schemeClr val="accent2"/>
                </a:solidFill>
                <a:latin typeface="Arial" panose="020B0604020202020204" pitchFamily="34" charset="0"/>
                <a:cs typeface="Arial" panose="020B0604020202020204" pitchFamily="34" charset="0"/>
              </a:rPr>
              <a:t>LOOP</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break statement terminates the loop containing it. Control of the program flows to the statement immediately after the body of the loop. If the break statement is inside a nested loop (a loop inside another loop), the break statement will terminate the innermost loop.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51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STORAGE HARDWARE</a:t>
            </a:r>
          </a:p>
          <a:p>
            <a:pPr>
              <a:lnSpc>
                <a:spcPct val="150000"/>
              </a:lnSpc>
            </a:pPr>
            <a:r>
              <a:rPr lang="en-ZA" sz="2400" dirty="0">
                <a:latin typeface="Arial" panose="020B0604020202020204" pitchFamily="34" charset="0"/>
                <a:cs typeface="Arial" panose="020B0604020202020204" pitchFamily="34" charset="0"/>
              </a:rPr>
              <a:t>Storage is the crucial part of the computer system. Storage hardware is used to store data or instructions before and after processing. </a:t>
            </a:r>
          </a:p>
          <a:p>
            <a:pPr>
              <a:lnSpc>
                <a:spcPct val="150000"/>
              </a:lnSpc>
            </a:pPr>
            <a:r>
              <a:rPr lang="en-ZA" sz="2400" dirty="0">
                <a:latin typeface="Arial" panose="020B0604020202020204" pitchFamily="34" charset="0"/>
                <a:cs typeface="Arial" panose="020B0604020202020204" pitchFamily="34" charset="0"/>
              </a:rPr>
              <a:t>There are two types of storage: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Primary storage;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Secondary storage.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9206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i="1" dirty="0">
                <a:solidFill>
                  <a:schemeClr val="accent2"/>
                </a:solidFill>
                <a:latin typeface="Arial" panose="020B0604020202020204" pitchFamily="34" charset="0"/>
                <a:cs typeface="Arial" panose="020B0604020202020204" pitchFamily="34" charset="0"/>
              </a:rPr>
              <a:t>PASS</a:t>
            </a:r>
            <a:r>
              <a:rPr lang="en-US" sz="2400" b="1" dirty="0">
                <a:solidFill>
                  <a:schemeClr val="accent2"/>
                </a:solidFill>
                <a:latin typeface="Arial" panose="020B0604020202020204" pitchFamily="34" charset="0"/>
                <a:cs typeface="Arial" panose="020B0604020202020204" pitchFamily="34" charset="0"/>
              </a:rPr>
              <a:t> STATEMENT USED IN PYTHON </a:t>
            </a:r>
            <a:r>
              <a:rPr lang="en-US" sz="2400" b="1" i="1" dirty="0">
                <a:solidFill>
                  <a:schemeClr val="accent2"/>
                </a:solidFill>
                <a:latin typeface="Arial" panose="020B0604020202020204" pitchFamily="34" charset="0"/>
                <a:cs typeface="Arial" panose="020B0604020202020204" pitchFamily="34" charset="0"/>
              </a:rPr>
              <a:t>WHILE </a:t>
            </a:r>
            <a:r>
              <a:rPr lang="en-US" sz="2400" b="1" dirty="0">
                <a:solidFill>
                  <a:schemeClr val="accent2"/>
                </a:solidFill>
                <a:latin typeface="Arial" panose="020B0604020202020204" pitchFamily="34" charset="0"/>
                <a:cs typeface="Arial" panose="020B0604020202020204" pitchFamily="34" charset="0"/>
              </a:rPr>
              <a:t>LOOP</a:t>
            </a:r>
            <a:endParaRPr lang="en-ZA" sz="2400" i="1"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a:t>
            </a:r>
            <a:r>
              <a:rPr lang="en-ZA" sz="2400" i="1" dirty="0">
                <a:latin typeface="Arial" panose="020B0604020202020204" pitchFamily="34" charset="0"/>
                <a:cs typeface="Arial" panose="020B0604020202020204" pitchFamily="34" charset="0"/>
              </a:rPr>
              <a:t>pass</a:t>
            </a:r>
            <a:r>
              <a:rPr lang="en-ZA" sz="2400" dirty="0">
                <a:latin typeface="Arial" panose="020B0604020202020204" pitchFamily="34" charset="0"/>
                <a:cs typeface="Arial" panose="020B0604020202020204" pitchFamily="34" charset="0"/>
              </a:rPr>
              <a:t> statement is a null statement that can be used when a statement is required by Python syntax, but no action is required or desired by the programmer (such as within the body of a </a:t>
            </a:r>
            <a:r>
              <a:rPr lang="en-ZA" sz="2400" i="1" dirty="0">
                <a:latin typeface="Arial" panose="020B0604020202020204" pitchFamily="34" charset="0"/>
                <a:cs typeface="Arial" panose="020B0604020202020204" pitchFamily="34" charset="0"/>
              </a:rPr>
              <a:t>for</a:t>
            </a:r>
            <a:r>
              <a:rPr lang="en-ZA" sz="2400" dirty="0">
                <a:latin typeface="Arial" panose="020B0604020202020204" pitchFamily="34" charset="0"/>
                <a:cs typeface="Arial" panose="020B0604020202020204" pitchFamily="34" charset="0"/>
              </a:rPr>
              <a:t> or </a:t>
            </a:r>
            <a:r>
              <a:rPr lang="en-ZA" sz="2400" i="1" dirty="0">
                <a:latin typeface="Arial" panose="020B0604020202020204" pitchFamily="34" charset="0"/>
                <a:cs typeface="Arial" panose="020B0604020202020204" pitchFamily="34" charset="0"/>
              </a:rPr>
              <a:t>while</a:t>
            </a:r>
            <a:r>
              <a:rPr lang="en-ZA" sz="2400" dirty="0">
                <a:latin typeface="Arial" panose="020B0604020202020204" pitchFamily="34" charset="0"/>
                <a:cs typeface="Arial" panose="020B0604020202020204" pitchFamily="34" charset="0"/>
              </a:rPr>
              <a:t> loop). This can be useful as a placeholder for code that is yet to be written.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120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USING THE </a:t>
            </a:r>
            <a:r>
              <a:rPr lang="en-US" sz="2400" b="1" i="1" dirty="0">
                <a:solidFill>
                  <a:schemeClr val="accent2"/>
                </a:solidFill>
                <a:latin typeface="Arial" panose="020B0604020202020204" pitchFamily="34" charset="0"/>
                <a:cs typeface="Arial" panose="020B0604020202020204" pitchFamily="34" charset="0"/>
              </a:rPr>
              <a:t>CONTINUE </a:t>
            </a:r>
            <a:r>
              <a:rPr lang="en-US" sz="2400" b="1" dirty="0">
                <a:solidFill>
                  <a:schemeClr val="accent2"/>
                </a:solidFill>
                <a:latin typeface="Arial" panose="020B0604020202020204" pitchFamily="34" charset="0"/>
                <a:cs typeface="Arial" panose="020B0604020202020204" pitchFamily="34" charset="0"/>
              </a:rPr>
              <a:t>STATEMENT WITH THE </a:t>
            </a:r>
            <a:r>
              <a:rPr lang="en-US" sz="2400" b="1" i="1" dirty="0">
                <a:solidFill>
                  <a:schemeClr val="accent2"/>
                </a:solidFill>
                <a:latin typeface="Arial" panose="020B0604020202020204" pitchFamily="34" charset="0"/>
                <a:cs typeface="Arial" panose="020B0604020202020204" pitchFamily="34" charset="0"/>
              </a:rPr>
              <a:t>WHILE</a:t>
            </a:r>
            <a:r>
              <a:rPr lang="en-US" sz="2400" b="1" dirty="0">
                <a:solidFill>
                  <a:schemeClr val="accent2"/>
                </a:solidFill>
                <a:latin typeface="Arial" panose="020B0604020202020204" pitchFamily="34" charset="0"/>
                <a:cs typeface="Arial" panose="020B0604020202020204" pitchFamily="34" charset="0"/>
              </a:rPr>
              <a:t> LOOP</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a:t>
            </a:r>
            <a:r>
              <a:rPr lang="en-ZA" sz="2400" i="1" dirty="0">
                <a:latin typeface="Arial" panose="020B0604020202020204" pitchFamily="34" charset="0"/>
                <a:cs typeface="Arial" panose="020B0604020202020204" pitchFamily="34" charset="0"/>
              </a:rPr>
              <a:t>continue</a:t>
            </a:r>
            <a:r>
              <a:rPr lang="en-ZA" sz="2400" dirty="0">
                <a:latin typeface="Arial" panose="020B0604020202020204" pitchFamily="34" charset="0"/>
                <a:cs typeface="Arial" panose="020B0604020202020204" pitchFamily="34" charset="0"/>
              </a:rPr>
              <a:t> statement will skip to the next iteration of the loop, bypassing the rest of the current block but continuing the loop. As with </a:t>
            </a:r>
            <a:r>
              <a:rPr lang="en-ZA" sz="2400" i="1" dirty="0">
                <a:latin typeface="Arial" panose="020B0604020202020204" pitchFamily="34" charset="0"/>
                <a:cs typeface="Arial" panose="020B0604020202020204" pitchFamily="34" charset="0"/>
              </a:rPr>
              <a:t>break</a:t>
            </a:r>
            <a:r>
              <a:rPr lang="en-ZA" sz="2400" dirty="0">
                <a:latin typeface="Arial" panose="020B0604020202020204" pitchFamily="34" charset="0"/>
                <a:cs typeface="Arial" panose="020B0604020202020204" pitchFamily="34" charset="0"/>
              </a:rPr>
              <a:t>, continue can only appear inside loops. </a:t>
            </a:r>
          </a:p>
        </p:txBody>
      </p:sp>
    </p:spTree>
    <p:extLst>
      <p:ext uri="{BB962C8B-B14F-4D97-AF65-F5344CB8AC3E}">
        <p14:creationId xmlns:p14="http://schemas.microsoft.com/office/powerpoint/2010/main" val="21444717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USING THE </a:t>
            </a:r>
            <a:r>
              <a:rPr lang="en-US" sz="2400" b="1" i="1" dirty="0">
                <a:solidFill>
                  <a:schemeClr val="accent2"/>
                </a:solidFill>
                <a:latin typeface="Arial" panose="020B0604020202020204" pitchFamily="34" charset="0"/>
                <a:cs typeface="Arial" panose="020B0604020202020204" pitchFamily="34" charset="0"/>
              </a:rPr>
              <a:t>BREAK, CONTINUE, </a:t>
            </a:r>
            <a:r>
              <a:rPr lang="en-US" sz="2400" b="1" dirty="0">
                <a:solidFill>
                  <a:schemeClr val="accent2"/>
                </a:solidFill>
                <a:latin typeface="Arial" panose="020B0604020202020204" pitchFamily="34" charset="0"/>
                <a:cs typeface="Arial" panose="020B0604020202020204" pitchFamily="34" charset="0"/>
              </a:rPr>
              <a:t>AND</a:t>
            </a:r>
            <a:r>
              <a:rPr lang="en-US" sz="2400" b="1" i="1" dirty="0">
                <a:solidFill>
                  <a:schemeClr val="accent2"/>
                </a:solidFill>
                <a:latin typeface="Arial" panose="020B0604020202020204" pitchFamily="34" charset="0"/>
                <a:cs typeface="Arial" panose="020B0604020202020204" pitchFamily="34" charset="0"/>
              </a:rPr>
              <a:t> PASS</a:t>
            </a:r>
            <a:r>
              <a:rPr lang="en-US" sz="2400" b="1" dirty="0">
                <a:solidFill>
                  <a:schemeClr val="accent2"/>
                </a:solidFill>
                <a:latin typeface="Arial" panose="020B0604020202020204" pitchFamily="34" charset="0"/>
                <a:cs typeface="Arial" panose="020B0604020202020204" pitchFamily="34" charset="0"/>
              </a:rPr>
              <a:t> STATEMENTS</a:t>
            </a:r>
            <a:endParaRPr lang="en-ZA" sz="2400" b="1" i="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It is possible to implement </a:t>
            </a:r>
            <a:r>
              <a:rPr lang="en-ZA" sz="2400" i="1" dirty="0">
                <a:latin typeface="Arial" panose="020B0604020202020204" pitchFamily="34" charset="0"/>
                <a:cs typeface="Arial" panose="020B0604020202020204" pitchFamily="34" charset="0"/>
              </a:rPr>
              <a:t>break</a:t>
            </a:r>
            <a:r>
              <a:rPr lang="en-ZA" sz="2400" dirty="0">
                <a:latin typeface="Arial" panose="020B0604020202020204" pitchFamily="34" charset="0"/>
                <a:cs typeface="Arial" panose="020B0604020202020204" pitchFamily="34" charset="0"/>
              </a:rPr>
              <a:t>, </a:t>
            </a:r>
            <a:r>
              <a:rPr lang="en-ZA" sz="2400" i="1" dirty="0">
                <a:latin typeface="Arial" panose="020B0604020202020204" pitchFamily="34" charset="0"/>
                <a:cs typeface="Arial" panose="020B0604020202020204" pitchFamily="34" charset="0"/>
              </a:rPr>
              <a:t>continue</a:t>
            </a:r>
            <a:r>
              <a:rPr lang="en-ZA" sz="2400" dirty="0">
                <a:latin typeface="Arial" panose="020B0604020202020204" pitchFamily="34" charset="0"/>
                <a:cs typeface="Arial" panose="020B0604020202020204" pitchFamily="34" charset="0"/>
              </a:rPr>
              <a:t> and </a:t>
            </a:r>
            <a:r>
              <a:rPr lang="en-ZA" sz="2400" i="1" dirty="0">
                <a:latin typeface="Arial" panose="020B0604020202020204" pitchFamily="34" charset="0"/>
                <a:cs typeface="Arial" panose="020B0604020202020204" pitchFamily="34" charset="0"/>
              </a:rPr>
              <a:t>pass</a:t>
            </a:r>
            <a:r>
              <a:rPr lang="en-ZA" sz="2400" dirty="0">
                <a:latin typeface="Arial" panose="020B0604020202020204" pitchFamily="34" charset="0"/>
                <a:cs typeface="Arial" panose="020B0604020202020204" pitchFamily="34" charset="0"/>
              </a:rPr>
              <a:t> statements in one program. You might want to write a program that skips if a certain event occurs by using </a:t>
            </a:r>
            <a:r>
              <a:rPr lang="en-ZA" sz="2400" i="1" dirty="0">
                <a:latin typeface="Arial" panose="020B0604020202020204" pitchFamily="34" charset="0"/>
                <a:cs typeface="Arial" panose="020B0604020202020204" pitchFamily="34" charset="0"/>
              </a:rPr>
              <a:t>continue</a:t>
            </a:r>
            <a:r>
              <a:rPr lang="en-ZA" sz="2400" dirty="0">
                <a:latin typeface="Arial" panose="020B0604020202020204" pitchFamily="34" charset="0"/>
                <a:cs typeface="Arial" panose="020B0604020202020204" pitchFamily="34" charset="0"/>
              </a:rPr>
              <a:t>; executes even if certain conditions happen by implementing a </a:t>
            </a:r>
            <a:r>
              <a:rPr lang="en-ZA" sz="2400" i="1" dirty="0">
                <a:latin typeface="Arial" panose="020B0604020202020204" pitchFamily="34" charset="0"/>
                <a:cs typeface="Arial" panose="020B0604020202020204" pitchFamily="34" charset="0"/>
              </a:rPr>
              <a:t>pass</a:t>
            </a:r>
            <a:r>
              <a:rPr lang="en-ZA" sz="2400" dirty="0">
                <a:latin typeface="Arial" panose="020B0604020202020204" pitchFamily="34" charset="0"/>
                <a:cs typeface="Arial" panose="020B0604020202020204" pitchFamily="34" charset="0"/>
              </a:rPr>
              <a:t> statement; and exits the loop when a certain condition occurs by executing a </a:t>
            </a:r>
            <a:r>
              <a:rPr lang="en-ZA" sz="2400" i="1" dirty="0">
                <a:latin typeface="Arial" panose="020B0604020202020204" pitchFamily="34" charset="0"/>
                <a:cs typeface="Arial" panose="020B0604020202020204" pitchFamily="34" charset="0"/>
              </a:rPr>
              <a:t>break</a:t>
            </a:r>
            <a:r>
              <a:rPr lang="en-ZA" sz="2400" dirty="0">
                <a:latin typeface="Arial" panose="020B0604020202020204" pitchFamily="34" charset="0"/>
                <a:cs typeface="Arial" panose="020B0604020202020204" pitchFamily="34" charset="0"/>
              </a:rPr>
              <a:t> statement.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583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a:t>
            </a:r>
            <a:r>
              <a:rPr lang="en-GB" sz="2400" b="1" i="1" dirty="0">
                <a:solidFill>
                  <a:schemeClr val="accent2"/>
                </a:solidFill>
                <a:latin typeface="Arial" panose="020B0604020202020204" pitchFamily="34" charset="0"/>
                <a:cs typeface="Arial" panose="020B0604020202020204" pitchFamily="34" charset="0"/>
              </a:rPr>
              <a:t>FOR</a:t>
            </a:r>
            <a:r>
              <a:rPr lang="en-GB" sz="2400" b="1" dirty="0">
                <a:solidFill>
                  <a:schemeClr val="accent2"/>
                </a:solidFill>
                <a:latin typeface="Arial" panose="020B0604020202020204" pitchFamily="34" charset="0"/>
                <a:cs typeface="Arial" panose="020B0604020202020204" pitchFamily="34" charset="0"/>
              </a:rPr>
              <a:t> REPITITION CONTROL</a:t>
            </a:r>
          </a:p>
          <a:p>
            <a:pPr>
              <a:lnSpc>
                <a:spcPct val="150000"/>
              </a:lnSpc>
            </a:pPr>
            <a:r>
              <a:rPr lang="en-ZA" sz="2400" dirty="0">
                <a:latin typeface="Arial" panose="020B0604020202020204" pitchFamily="34" charset="0"/>
                <a:cs typeface="Arial" panose="020B0604020202020204" pitchFamily="34" charset="0"/>
              </a:rPr>
              <a:t>The </a:t>
            </a:r>
            <a:r>
              <a:rPr lang="en-ZA" sz="2400" i="1" dirty="0">
                <a:latin typeface="Arial" panose="020B0604020202020204" pitchFamily="34" charset="0"/>
                <a:cs typeface="Arial" panose="020B0604020202020204" pitchFamily="34" charset="0"/>
              </a:rPr>
              <a:t>for</a:t>
            </a:r>
            <a:r>
              <a:rPr lang="en-ZA" sz="2400" dirty="0">
                <a:latin typeface="Arial" panose="020B0604020202020204" pitchFamily="34" charset="0"/>
                <a:cs typeface="Arial" panose="020B0604020202020204" pitchFamily="34" charset="0"/>
              </a:rPr>
              <a:t> loops iterate over a collection of items, such as a list, dictionary, range, tuple, set, string or other </a:t>
            </a:r>
            <a:r>
              <a:rPr lang="en-ZA" sz="2400" dirty="0" err="1">
                <a:latin typeface="Arial" panose="020B0604020202020204" pitchFamily="34" charset="0"/>
                <a:cs typeface="Arial" panose="020B0604020202020204" pitchFamily="34" charset="0"/>
              </a:rPr>
              <a:t>iterable</a:t>
            </a:r>
            <a:r>
              <a:rPr lang="en-ZA" sz="2400" dirty="0">
                <a:latin typeface="Arial" panose="020B0604020202020204" pitchFamily="34" charset="0"/>
                <a:cs typeface="Arial" panose="020B0604020202020204" pitchFamily="34" charset="0"/>
              </a:rPr>
              <a:t> objects, and run a block of code with each element from the collection. An </a:t>
            </a:r>
            <a:r>
              <a:rPr lang="en-ZA" sz="2400" dirty="0" err="1">
                <a:latin typeface="Arial" panose="020B0604020202020204" pitchFamily="34" charset="0"/>
                <a:cs typeface="Arial" panose="020B0604020202020204" pitchFamily="34" charset="0"/>
              </a:rPr>
              <a:t>iterable</a:t>
            </a:r>
            <a:r>
              <a:rPr lang="en-ZA" sz="2400" dirty="0">
                <a:latin typeface="Arial" panose="020B0604020202020204" pitchFamily="34" charset="0"/>
                <a:cs typeface="Arial" panose="020B0604020202020204" pitchFamily="34" charset="0"/>
              </a:rPr>
              <a:t> is an object that can be looped over or iterated over with the help of a </a:t>
            </a:r>
            <a:r>
              <a:rPr lang="en-ZA" sz="2400" i="1" dirty="0">
                <a:latin typeface="Arial" panose="020B0604020202020204" pitchFamily="34" charset="0"/>
                <a:cs typeface="Arial" panose="020B0604020202020204" pitchFamily="34" charset="0"/>
              </a:rPr>
              <a:t>for</a:t>
            </a:r>
            <a:r>
              <a:rPr lang="en-ZA" sz="2400" dirty="0">
                <a:latin typeface="Arial" panose="020B0604020202020204" pitchFamily="34" charset="0"/>
                <a:cs typeface="Arial" panose="020B0604020202020204" pitchFamily="34" charset="0"/>
              </a:rPr>
              <a:t> loop. Iterating over a sequence is called </a:t>
            </a:r>
            <a:r>
              <a:rPr lang="en-ZA" sz="2400" i="1" dirty="0">
                <a:latin typeface="Arial" panose="020B0604020202020204" pitchFamily="34" charset="0"/>
                <a:cs typeface="Arial" panose="020B0604020202020204" pitchFamily="34" charset="0"/>
              </a:rPr>
              <a:t>traversal</a:t>
            </a:r>
            <a:r>
              <a:rPr lang="en-ZA" sz="2400" dirty="0">
                <a:latin typeface="Arial" panose="020B0604020202020204" pitchFamily="34" charset="0"/>
                <a:cs typeface="Arial" panose="020B0604020202020204" pitchFamily="34" charset="0"/>
              </a:rPr>
              <a: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822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i="1" dirty="0">
                <a:solidFill>
                  <a:schemeClr val="accent2"/>
                </a:solidFill>
                <a:latin typeface="Arial" panose="020B0604020202020204" pitchFamily="34" charset="0"/>
                <a:cs typeface="Arial" panose="020B0604020202020204" pitchFamily="34" charset="0"/>
              </a:rPr>
              <a:t>NESTED</a:t>
            </a:r>
            <a:r>
              <a:rPr lang="en-GB" sz="2400" b="1" dirty="0">
                <a:solidFill>
                  <a:schemeClr val="accent2"/>
                </a:solidFill>
                <a:latin typeface="Arial" panose="020B0604020202020204" pitchFamily="34" charset="0"/>
                <a:cs typeface="Arial" panose="020B0604020202020204" pitchFamily="34" charset="0"/>
              </a:rPr>
              <a:t> LOOPS</a:t>
            </a:r>
          </a:p>
          <a:p>
            <a:pPr>
              <a:lnSpc>
                <a:spcPct val="150000"/>
              </a:lnSpc>
            </a:pPr>
            <a:r>
              <a:rPr lang="en-ZA" sz="2400" dirty="0">
                <a:latin typeface="Arial" panose="020B0604020202020204" pitchFamily="34" charset="0"/>
                <a:cs typeface="Arial" panose="020B0604020202020204" pitchFamily="34" charset="0"/>
              </a:rPr>
              <a:t>In Python, a loop inside another loop is known as a </a:t>
            </a:r>
            <a:r>
              <a:rPr lang="en-ZA" sz="2400" i="1" dirty="0">
                <a:latin typeface="Arial" panose="020B0604020202020204" pitchFamily="34" charset="0"/>
                <a:cs typeface="Arial" panose="020B0604020202020204" pitchFamily="34" charset="0"/>
              </a:rPr>
              <a:t>nested</a:t>
            </a:r>
            <a:r>
              <a:rPr lang="en-ZA" sz="2400" dirty="0">
                <a:latin typeface="Arial" panose="020B0604020202020204" pitchFamily="34" charset="0"/>
                <a:cs typeface="Arial" panose="020B0604020202020204" pitchFamily="34" charset="0"/>
              </a:rPr>
              <a:t> loop, i.e. it is a loop inside the body of the outer loop. The </a:t>
            </a:r>
            <a:r>
              <a:rPr lang="en-ZA" sz="2400" i="1" dirty="0">
                <a:latin typeface="Arial" panose="020B0604020202020204" pitchFamily="34" charset="0"/>
                <a:cs typeface="Arial" panose="020B0604020202020204" pitchFamily="34" charset="0"/>
              </a:rPr>
              <a:t>inner</a:t>
            </a:r>
            <a:r>
              <a:rPr lang="en-ZA" sz="2400" dirty="0">
                <a:latin typeface="Arial" panose="020B0604020202020204" pitchFamily="34" charset="0"/>
                <a:cs typeface="Arial" panose="020B0604020202020204" pitchFamily="34" charset="0"/>
              </a:rPr>
              <a:t> or </a:t>
            </a:r>
            <a:r>
              <a:rPr lang="en-ZA" sz="2400" i="1" dirty="0">
                <a:latin typeface="Arial" panose="020B0604020202020204" pitchFamily="34" charset="0"/>
                <a:cs typeface="Arial" panose="020B0604020202020204" pitchFamily="34" charset="0"/>
              </a:rPr>
              <a:t>outer</a:t>
            </a:r>
            <a:r>
              <a:rPr lang="en-ZA" sz="2400" dirty="0">
                <a:latin typeface="Arial" panose="020B0604020202020204" pitchFamily="34" charset="0"/>
                <a:cs typeface="Arial" panose="020B0604020202020204" pitchFamily="34" charset="0"/>
              </a:rPr>
              <a:t> loop can be of any type, such as a </a:t>
            </a:r>
            <a:r>
              <a:rPr lang="en-ZA" sz="2400" i="1" dirty="0">
                <a:latin typeface="Arial" panose="020B0604020202020204" pitchFamily="34" charset="0"/>
                <a:cs typeface="Arial" panose="020B0604020202020204" pitchFamily="34" charset="0"/>
              </a:rPr>
              <a:t>while</a:t>
            </a:r>
            <a:r>
              <a:rPr lang="en-ZA" sz="2400" dirty="0">
                <a:latin typeface="Arial" panose="020B0604020202020204" pitchFamily="34" charset="0"/>
                <a:cs typeface="Arial" panose="020B0604020202020204" pitchFamily="34" charset="0"/>
              </a:rPr>
              <a:t> loop or a </a:t>
            </a:r>
            <a:r>
              <a:rPr lang="en-ZA" sz="2400" i="1" dirty="0">
                <a:latin typeface="Arial" panose="020B0604020202020204" pitchFamily="34" charset="0"/>
                <a:cs typeface="Arial" panose="020B0604020202020204" pitchFamily="34" charset="0"/>
              </a:rPr>
              <a:t>for</a:t>
            </a:r>
            <a:r>
              <a:rPr lang="en-ZA" sz="2400" dirty="0">
                <a:latin typeface="Arial" panose="020B0604020202020204" pitchFamily="34" charset="0"/>
                <a:cs typeface="Arial" panose="020B0604020202020204" pitchFamily="34" charset="0"/>
              </a:rPr>
              <a:t> loop.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085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Repetition control structure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DEFINING </a:t>
            </a:r>
            <a:r>
              <a:rPr lang="en-GB" sz="2400" b="1" i="1" dirty="0">
                <a:solidFill>
                  <a:schemeClr val="accent2"/>
                </a:solidFill>
                <a:latin typeface="Arial" panose="020B0604020202020204" pitchFamily="34" charset="0"/>
                <a:cs typeface="Arial" panose="020B0604020202020204" pitchFamily="34" charset="0"/>
              </a:rPr>
              <a:t>INNER</a:t>
            </a:r>
            <a:r>
              <a:rPr lang="en-GB" sz="2400" b="1" dirty="0">
                <a:solidFill>
                  <a:schemeClr val="accent2"/>
                </a:solidFill>
                <a:latin typeface="Arial" panose="020B0604020202020204" pitchFamily="34" charset="0"/>
                <a:cs typeface="Arial" panose="020B0604020202020204" pitchFamily="34" charset="0"/>
              </a:rPr>
              <a:t> AND </a:t>
            </a:r>
            <a:r>
              <a:rPr lang="en-GB" sz="2400" b="1" i="1" dirty="0">
                <a:solidFill>
                  <a:schemeClr val="accent2"/>
                </a:solidFill>
                <a:latin typeface="Arial" panose="020B0604020202020204" pitchFamily="34" charset="0"/>
                <a:cs typeface="Arial" panose="020B0604020202020204" pitchFamily="34" charset="0"/>
              </a:rPr>
              <a:t>OUTER</a:t>
            </a:r>
            <a:r>
              <a:rPr lang="en-GB" sz="2400" b="1" dirty="0">
                <a:solidFill>
                  <a:schemeClr val="accent2"/>
                </a:solidFill>
                <a:latin typeface="Arial" panose="020B0604020202020204" pitchFamily="34" charset="0"/>
                <a:cs typeface="Arial" panose="020B0604020202020204" pitchFamily="34" charset="0"/>
              </a:rPr>
              <a:t> LOOPS</a:t>
            </a:r>
          </a:p>
          <a:p>
            <a:pPr>
              <a:lnSpc>
                <a:spcPct val="150000"/>
              </a:lnSpc>
            </a:pPr>
            <a:r>
              <a:rPr lang="en-ZA" sz="2400" dirty="0">
                <a:latin typeface="Arial" panose="020B0604020202020204" pitchFamily="34" charset="0"/>
                <a:cs typeface="Arial" panose="020B0604020202020204" pitchFamily="34" charset="0"/>
              </a:rPr>
              <a:t>The </a:t>
            </a:r>
            <a:r>
              <a:rPr lang="en-ZA" sz="2400" i="1" dirty="0">
                <a:latin typeface="Arial" panose="020B0604020202020204" pitchFamily="34" charset="0"/>
                <a:cs typeface="Arial" panose="020B0604020202020204" pitchFamily="34" charset="0"/>
              </a:rPr>
              <a:t>inner</a:t>
            </a:r>
            <a:r>
              <a:rPr lang="en-ZA" sz="2400" dirty="0">
                <a:latin typeface="Arial" panose="020B0604020202020204" pitchFamily="34" charset="0"/>
                <a:cs typeface="Arial" panose="020B0604020202020204" pitchFamily="34" charset="0"/>
              </a:rPr>
              <a:t> loop will be executed once for each iteration of the </a:t>
            </a:r>
            <a:r>
              <a:rPr lang="en-ZA" sz="2400" i="1" dirty="0">
                <a:latin typeface="Arial" panose="020B0604020202020204" pitchFamily="34" charset="0"/>
                <a:cs typeface="Arial" panose="020B0604020202020204" pitchFamily="34" charset="0"/>
              </a:rPr>
              <a:t>outer</a:t>
            </a:r>
            <a:r>
              <a:rPr lang="en-ZA" sz="2400" dirty="0">
                <a:latin typeface="Arial" panose="020B0604020202020204" pitchFamily="34" charset="0"/>
                <a:cs typeface="Arial" panose="020B0604020202020204" pitchFamily="34" charset="0"/>
              </a:rPr>
              <a:t> loop. The </a:t>
            </a:r>
            <a:r>
              <a:rPr lang="en-ZA" sz="2400" i="1" dirty="0">
                <a:latin typeface="Arial" panose="020B0604020202020204" pitchFamily="34" charset="0"/>
                <a:cs typeface="Arial" panose="020B0604020202020204" pitchFamily="34" charset="0"/>
              </a:rPr>
              <a:t>outer</a:t>
            </a:r>
            <a:r>
              <a:rPr lang="en-ZA" sz="2400" dirty="0">
                <a:latin typeface="Arial" panose="020B0604020202020204" pitchFamily="34" charset="0"/>
                <a:cs typeface="Arial" panose="020B0604020202020204" pitchFamily="34" charset="0"/>
              </a:rPr>
              <a:t> loop can contain any number of the </a:t>
            </a:r>
            <a:r>
              <a:rPr lang="en-ZA" sz="2400" i="1" dirty="0">
                <a:latin typeface="Arial" panose="020B0604020202020204" pitchFamily="34" charset="0"/>
                <a:cs typeface="Arial" panose="020B0604020202020204" pitchFamily="34" charset="0"/>
              </a:rPr>
              <a:t>inner</a:t>
            </a:r>
            <a:r>
              <a:rPr lang="en-ZA" sz="2400" dirty="0">
                <a:latin typeface="Arial" panose="020B0604020202020204" pitchFamily="34" charset="0"/>
                <a:cs typeface="Arial" panose="020B0604020202020204" pitchFamily="34" charset="0"/>
              </a:rPr>
              <a:t> loops. There is no limitation to the nesting of loops.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4659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Modularity is the process of assembling multiple modules before linking and combining them to form a complete system. Using Python modularisation, we can manage a project by creating modules so that we or other developers can easily understand the code.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10: Modularisation and functions</a:t>
            </a:r>
          </a:p>
        </p:txBody>
      </p:sp>
    </p:spTree>
    <p:extLst>
      <p:ext uri="{BB962C8B-B14F-4D97-AF65-F5344CB8AC3E}">
        <p14:creationId xmlns:p14="http://schemas.microsoft.com/office/powerpoint/2010/main" val="3423103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Modularisation and functions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VARIABLE SCOPE AND LIFETIME</a:t>
            </a:r>
          </a:p>
          <a:p>
            <a:pPr>
              <a:lnSpc>
                <a:spcPct val="150000"/>
              </a:lnSpc>
            </a:pPr>
            <a:r>
              <a:rPr lang="en-ZA" sz="2400" dirty="0">
                <a:latin typeface="Arial" panose="020B0604020202020204" pitchFamily="34" charset="0"/>
                <a:cs typeface="Arial" panose="020B0604020202020204" pitchFamily="34" charset="0"/>
              </a:rPr>
              <a:t>The scope of a variable in Python is the coding region where the code is visible. In other words, it is the context in which that variable is visible/accessible to the Python interpreter. To access any variable in the code, the scope must be defined. It cannot be accessed from anywhere in the program.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53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Modularisation and functions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SIMPLE PYTHON FUNCTIONS</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A function is a reusable block of programming statements designed to perform a certain task. A function block of code runs only when it is called.  Functions in Python provide organised, reusable and modular code to perform a set of specific actions.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9133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Modularisation and functions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PYTHON FUNCTIONS DECLARATION</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To define a function, Python provides the </a:t>
            </a:r>
            <a:r>
              <a:rPr lang="en-ZA" sz="2400" i="1" dirty="0">
                <a:latin typeface="Arial" panose="020B0604020202020204" pitchFamily="34" charset="0"/>
                <a:cs typeface="Arial" panose="020B0604020202020204" pitchFamily="34" charset="0"/>
              </a:rPr>
              <a:t>def</a:t>
            </a:r>
            <a:r>
              <a:rPr lang="en-ZA" sz="2400" dirty="0">
                <a:latin typeface="Arial" panose="020B0604020202020204" pitchFamily="34" charset="0"/>
                <a:cs typeface="Arial" panose="020B0604020202020204" pitchFamily="34" charset="0"/>
              </a:rPr>
              <a:t> keyword followed by the function name. After the function name comes brackets ( ). The function may take arguments as input within the opening and closing parentheses, just after the function name, followed by a colon. After defining the function name and argument(s), a block of program statements starts at the next line.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08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EXAMPLES OF PROCESSING HARDWARE</a:t>
            </a:r>
          </a:p>
          <a:p>
            <a:pPr>
              <a:lnSpc>
                <a:spcPct val="150000"/>
              </a:lnSpc>
            </a:pPr>
            <a:r>
              <a:rPr lang="en-ZA" sz="2400" dirty="0">
                <a:latin typeface="Arial" panose="020B0604020202020204" pitchFamily="34" charset="0"/>
                <a:cs typeface="Arial" panose="020B0604020202020204" pitchFamily="34" charset="0"/>
              </a:rPr>
              <a:t>Some of the most common processing devices inside of a computer include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CPU;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Motherboard;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Network card;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Sound card;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Video card.</a:t>
            </a:r>
          </a:p>
        </p:txBody>
      </p:sp>
    </p:spTree>
    <p:extLst>
      <p:ext uri="{BB962C8B-B14F-4D97-AF65-F5344CB8AC3E}">
        <p14:creationId xmlns:p14="http://schemas.microsoft.com/office/powerpoint/2010/main" val="19190630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Modularisation and functions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CREATING A NON-PARAMETER FUNCTION THAT DOES NOT RETURN A VALUE</a:t>
            </a:r>
            <a:endParaRPr lang="en-ZA"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When functions do not return a value, they are called </a:t>
            </a:r>
            <a:r>
              <a:rPr lang="en-ZA" sz="2400" i="1" dirty="0">
                <a:latin typeface="Arial" panose="020B0604020202020204" pitchFamily="34" charset="0"/>
                <a:cs typeface="Arial" panose="020B0604020202020204" pitchFamily="34" charset="0"/>
              </a:rPr>
              <a:t>void functions</a:t>
            </a:r>
            <a:r>
              <a:rPr lang="en-ZA" sz="2400" dirty="0">
                <a:latin typeface="Arial" panose="020B0604020202020204" pitchFamily="34" charset="0"/>
                <a:cs typeface="Arial" panose="020B0604020202020204" pitchFamily="34" charset="0"/>
              </a:rPr>
              <a:t>. These functions return </a:t>
            </a:r>
            <a:r>
              <a:rPr lang="en-ZA" sz="2400" i="1" dirty="0">
                <a:latin typeface="Arial" panose="020B0604020202020204" pitchFamily="34" charset="0"/>
                <a:cs typeface="Arial" panose="020B0604020202020204" pitchFamily="34" charset="0"/>
              </a:rPr>
              <a:t>None</a:t>
            </a:r>
            <a:r>
              <a:rPr lang="en-ZA" sz="2400" dirty="0">
                <a:latin typeface="Arial" panose="020B0604020202020204" pitchFamily="34" charset="0"/>
                <a:cs typeface="Arial" panose="020B0604020202020204" pitchFamily="34" charset="0"/>
              </a:rPr>
              <a:t>. Whenever a function returns a value, it is called a </a:t>
            </a:r>
            <a:r>
              <a:rPr lang="en-ZA" sz="2400" i="1" dirty="0">
                <a:latin typeface="Arial" panose="020B0604020202020204" pitchFamily="34" charset="0"/>
                <a:cs typeface="Arial" panose="020B0604020202020204" pitchFamily="34" charset="0"/>
              </a:rPr>
              <a:t>fruitful function</a:t>
            </a:r>
            <a:r>
              <a:rPr lang="en-ZA" sz="2400" dirty="0">
                <a:latin typeface="Arial" panose="020B0604020202020204" pitchFamily="34" charset="0"/>
                <a:cs typeface="Arial" panose="020B0604020202020204" pitchFamily="34" charset="0"/>
              </a:rPr>
              <a:t>. You can return something other than </a:t>
            </a:r>
            <a:r>
              <a:rPr lang="en-ZA" sz="2400" i="1" dirty="0">
                <a:latin typeface="Arial" panose="020B0604020202020204" pitchFamily="34" charset="0"/>
                <a:cs typeface="Arial" panose="020B0604020202020204" pitchFamily="34" charset="0"/>
              </a:rPr>
              <a:t>None</a:t>
            </a:r>
            <a:r>
              <a:rPr lang="en-ZA" sz="2400" dirty="0">
                <a:latin typeface="Arial" panose="020B0604020202020204" pitchFamily="34" charset="0"/>
                <a:cs typeface="Arial" panose="020B0604020202020204" pitchFamily="34" charset="0"/>
              </a:rPr>
              <a:t> by using a return statement in the functions.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6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Computers process and store data accurately and at an exceptionally high speed. It is also essential that the stored data can be accessed quickly. There are different ways of achieving accuracy and speed, such as the implementation of text files, databases and data structures.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11: Arrays and lists</a:t>
            </a:r>
          </a:p>
        </p:txBody>
      </p:sp>
    </p:spTree>
    <p:extLst>
      <p:ext uri="{BB962C8B-B14F-4D97-AF65-F5344CB8AC3E}">
        <p14:creationId xmlns:p14="http://schemas.microsoft.com/office/powerpoint/2010/main" val="22083475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Arrays and lists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DEFINE DATA STRUCTURES</a:t>
            </a:r>
          </a:p>
          <a:p>
            <a:pPr>
              <a:lnSpc>
                <a:spcPct val="150000"/>
              </a:lnSpc>
            </a:pPr>
            <a:r>
              <a:rPr lang="en-ZA" sz="2400" dirty="0">
                <a:latin typeface="Arial" panose="020B0604020202020204" pitchFamily="34" charset="0"/>
                <a:cs typeface="Arial" panose="020B0604020202020204" pitchFamily="34" charset="0"/>
              </a:rPr>
              <a:t>Data structures are a way of organising and storing data in a computer system so that it can be accessed more efficiently depending on the situation. Programming languages are built around data structures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612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Arrays and lists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DIFFERENTIATING BETWEEN A </a:t>
            </a:r>
            <a:r>
              <a:rPr lang="en-GB" sz="2400" b="1" i="1" dirty="0">
                <a:solidFill>
                  <a:schemeClr val="accent2"/>
                </a:solidFill>
                <a:latin typeface="Arial" panose="020B0604020202020204" pitchFamily="34" charset="0"/>
                <a:cs typeface="Arial" panose="020B0604020202020204" pitchFamily="34" charset="0"/>
              </a:rPr>
              <a:t>LIST</a:t>
            </a:r>
            <a:r>
              <a:rPr lang="en-GB" sz="2400" b="1" dirty="0">
                <a:solidFill>
                  <a:schemeClr val="accent2"/>
                </a:solidFill>
                <a:latin typeface="Arial" panose="020B0604020202020204" pitchFamily="34" charset="0"/>
                <a:cs typeface="Arial" panose="020B0604020202020204" pitchFamily="34" charset="0"/>
              </a:rPr>
              <a:t>, AN </a:t>
            </a:r>
            <a:r>
              <a:rPr lang="en-GB" sz="2400" b="1" i="1" dirty="0">
                <a:solidFill>
                  <a:schemeClr val="accent2"/>
                </a:solidFill>
                <a:latin typeface="Arial" panose="020B0604020202020204" pitchFamily="34" charset="0"/>
                <a:cs typeface="Arial" panose="020B0604020202020204" pitchFamily="34" charset="0"/>
              </a:rPr>
              <a:t>ARRAY</a:t>
            </a:r>
            <a:r>
              <a:rPr lang="en-GB" sz="2400" b="1" dirty="0">
                <a:solidFill>
                  <a:schemeClr val="accent2"/>
                </a:solidFill>
                <a:latin typeface="Arial" panose="020B0604020202020204" pitchFamily="34" charset="0"/>
                <a:cs typeface="Arial" panose="020B0604020202020204" pitchFamily="34" charset="0"/>
              </a:rPr>
              <a:t>, AND A </a:t>
            </a:r>
            <a:r>
              <a:rPr lang="en-GB" sz="2400" b="1" i="1" dirty="0">
                <a:solidFill>
                  <a:schemeClr val="accent2"/>
                </a:solidFill>
                <a:latin typeface="Arial" panose="020B0604020202020204" pitchFamily="34" charset="0"/>
                <a:cs typeface="Arial" panose="020B0604020202020204" pitchFamily="34" charset="0"/>
              </a:rPr>
              <a:t>DICTIONARY</a:t>
            </a:r>
          </a:p>
          <a:p>
            <a:pPr>
              <a:lnSpc>
                <a:spcPct val="150000"/>
              </a:lnSpc>
            </a:pPr>
            <a:r>
              <a:rPr lang="en-ZA" sz="2400" i="1" dirty="0">
                <a:latin typeface="Arial" panose="020B0604020202020204" pitchFamily="34" charset="0"/>
                <a:cs typeface="Arial" panose="020B0604020202020204" pitchFamily="34" charset="0"/>
              </a:rPr>
              <a:t>Lists </a:t>
            </a:r>
            <a:r>
              <a:rPr lang="en-ZA" sz="2400" dirty="0">
                <a:latin typeface="Arial" panose="020B0604020202020204" pitchFamily="34" charset="0"/>
                <a:cs typeface="Arial" panose="020B0604020202020204" pitchFamily="34" charset="0"/>
              </a:rPr>
              <a:t>are used to store multiple items in a single variable. They are like arrays in other programming languages.</a:t>
            </a:r>
          </a:p>
          <a:p>
            <a:pPr>
              <a:lnSpc>
                <a:spcPct val="150000"/>
              </a:lnSpc>
            </a:pPr>
            <a:r>
              <a:rPr lang="en-ZA" sz="2400" dirty="0">
                <a:latin typeface="Arial" panose="020B0604020202020204" pitchFamily="34" charset="0"/>
                <a:cs typeface="Arial" panose="020B0604020202020204" pitchFamily="34" charset="0"/>
              </a:rPr>
              <a:t>An array is a data structure consisting of a collection of elements (values or variables), each identified by at least one array index or key (a field used to store data). </a:t>
            </a:r>
          </a:p>
          <a:p>
            <a:pPr>
              <a:lnSpc>
                <a:spcPct val="150000"/>
              </a:lnSpc>
            </a:pPr>
            <a:r>
              <a:rPr lang="en-ZA" sz="2400" dirty="0">
                <a:latin typeface="Arial" panose="020B0604020202020204" pitchFamily="34" charset="0"/>
                <a:cs typeface="Arial" panose="020B0604020202020204" pitchFamily="34" charset="0"/>
              </a:rPr>
              <a:t>A </a:t>
            </a:r>
            <a:r>
              <a:rPr lang="en-ZA" sz="2400" i="1" dirty="0">
                <a:latin typeface="Arial" panose="020B0604020202020204" pitchFamily="34" charset="0"/>
                <a:cs typeface="Arial" panose="020B0604020202020204" pitchFamily="34" charset="0"/>
              </a:rPr>
              <a:t>dictionary</a:t>
            </a:r>
            <a:r>
              <a:rPr lang="en-ZA" sz="2400" dirty="0">
                <a:latin typeface="Arial" panose="020B0604020202020204" pitchFamily="34" charset="0"/>
                <a:cs typeface="Arial" panose="020B0604020202020204" pitchFamily="34" charset="0"/>
              </a:rPr>
              <a:t> uses key-value pairs to store data values, unlike other data types that hold only a single value.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463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67089</TotalTime>
  <Words>6248</Words>
  <Application>Microsoft Macintosh PowerPoint</Application>
  <PresentationFormat>Widescreen</PresentationFormat>
  <Paragraphs>469</Paragraphs>
  <Slides>93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314</cp:revision>
  <dcterms:created xsi:type="dcterms:W3CDTF">2018-09-18T08:47:31Z</dcterms:created>
  <dcterms:modified xsi:type="dcterms:W3CDTF">2023-07-28T12:02:01Z</dcterms:modified>
</cp:coreProperties>
</file>