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4" r:id="rId3"/>
    <p:sldId id="313" r:id="rId4"/>
    <p:sldId id="314" r:id="rId5"/>
    <p:sldId id="322" r:id="rId6"/>
    <p:sldId id="315" r:id="rId7"/>
    <p:sldId id="323" r:id="rId8"/>
    <p:sldId id="316" r:id="rId9"/>
    <p:sldId id="325" r:id="rId10"/>
    <p:sldId id="317" r:id="rId11"/>
    <p:sldId id="318" r:id="rId12"/>
    <p:sldId id="319" r:id="rId13"/>
    <p:sldId id="320" r:id="rId14"/>
    <p:sldId id="329" r:id="rId15"/>
    <p:sldId id="321" r:id="rId16"/>
    <p:sldId id="33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26"/>
    <p:restoredTop sz="94544"/>
  </p:normalViewPr>
  <p:slideViewPr>
    <p:cSldViewPr snapToGrid="0" snapToObjects="1">
      <p:cViewPr varScale="1">
        <p:scale>
          <a:sx n="76" d="100"/>
          <a:sy n="76" d="100"/>
        </p:scale>
        <p:origin x="62" y="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20/09/2022</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20/09/2022</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10;&#10;Description automatically generated with low confidence">
            <a:extLst>
              <a:ext uri="{FF2B5EF4-FFF2-40B4-BE49-F238E27FC236}">
                <a16:creationId xmlns:a16="http://schemas.microsoft.com/office/drawing/2014/main" id="{E24564BA-ECA1-D446-A02A-4287391405A4}"/>
              </a:ext>
            </a:extLst>
          </p:cNvPr>
          <p:cNvPicPr>
            <a:picLocks noChangeAspect="1"/>
          </p:cNvPicPr>
          <p:nvPr/>
        </p:nvPicPr>
        <p:blipFill rotWithShape="1">
          <a:blip r:embed="rId3"/>
          <a:srcRect t="15054" b="44908"/>
          <a:stretch/>
        </p:blipFill>
        <p:spPr>
          <a:xfrm>
            <a:off x="-1020" y="0"/>
            <a:ext cx="12190978"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Strength of Materials and Structures</a:t>
            </a:r>
          </a:p>
          <a:p>
            <a:pPr algn="r"/>
            <a:r>
              <a:rPr lang="en-GB" sz="5400" b="1" dirty="0">
                <a:solidFill>
                  <a:schemeClr val="bg1"/>
                </a:solidFill>
                <a:latin typeface="Brandon Grotesque Medium" panose="020B0603020203060202" pitchFamily="34" charset="77"/>
              </a:rPr>
              <a:t>N6</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DIRECT AND BENDING STRESSES</a:t>
            </a:r>
          </a:p>
          <a:p>
            <a:pPr>
              <a:lnSpc>
                <a:spcPct val="150000"/>
              </a:lnSpc>
            </a:pPr>
            <a:r>
              <a:rPr lang="en-ZA" sz="2400" dirty="0">
                <a:latin typeface="Arial" panose="020B0604020202020204" pitchFamily="34" charset="0"/>
                <a:cs typeface="Arial" panose="020B0604020202020204" pitchFamily="34" charset="0"/>
              </a:rPr>
              <a:t>When axial forces are applied it causes direct stress as the load is applied directly on the cross section of the member. </a:t>
            </a:r>
          </a:p>
          <a:p>
            <a:pPr>
              <a:lnSpc>
                <a:spcPct val="150000"/>
              </a:lnSpc>
            </a:pPr>
            <a:r>
              <a:rPr lang="en-ZA" sz="2400" dirty="0">
                <a:latin typeface="Arial" panose="020B0604020202020204" pitchFamily="34" charset="0"/>
                <a:cs typeface="Arial" panose="020B0604020202020204" pitchFamily="34" charset="0"/>
              </a:rPr>
              <a:t>Bending stress will occur when the load is applied in such a position that it causes bending to the member, like lateral forces applied to a beam.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Combined direct and bending stress</a:t>
            </a:r>
          </a:p>
        </p:txBody>
      </p:sp>
    </p:spTree>
    <p:extLst>
      <p:ext uri="{BB962C8B-B14F-4D97-AF65-F5344CB8AC3E}">
        <p14:creationId xmlns:p14="http://schemas.microsoft.com/office/powerpoint/2010/main" val="319105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GENERAL SHEAR STRESS</a:t>
            </a:r>
          </a:p>
          <a:p>
            <a:pPr>
              <a:lnSpc>
                <a:spcPct val="150000"/>
              </a:lnSpc>
            </a:pPr>
            <a:r>
              <a:rPr lang="en-ZA" sz="2400" dirty="0">
                <a:latin typeface="Arial" panose="020B0604020202020204" pitchFamily="34" charset="0"/>
                <a:cs typeface="Arial" panose="020B0604020202020204" pitchFamily="34" charset="0"/>
              </a:rPr>
              <a:t>The shearing force at a particular section of a beam is the resultant force of all forces acting on either side of that section.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Shear stress in beams</a:t>
            </a:r>
          </a:p>
        </p:txBody>
      </p:sp>
    </p:spTree>
    <p:extLst>
      <p:ext uri="{BB962C8B-B14F-4D97-AF65-F5344CB8AC3E}">
        <p14:creationId xmlns:p14="http://schemas.microsoft.com/office/powerpoint/2010/main" val="322813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SINGLE SPRING INDEX</a:t>
            </a:r>
          </a:p>
          <a:p>
            <a:pPr>
              <a:lnSpc>
                <a:spcPct val="150000"/>
              </a:lnSpc>
            </a:pPr>
            <a:r>
              <a:rPr lang="en-ZA" sz="2400">
                <a:latin typeface="Arial" panose="020B0604020202020204" pitchFamily="34" charset="0"/>
                <a:cs typeface="Arial" panose="020B0604020202020204" pitchFamily="34" charset="0"/>
              </a:rPr>
              <a:t>The spring </a:t>
            </a:r>
            <a:r>
              <a:rPr lang="en-ZA" sz="2400" dirty="0">
                <a:latin typeface="Arial" panose="020B0604020202020204" pitchFamily="34" charset="0"/>
                <a:cs typeface="Arial" panose="020B0604020202020204" pitchFamily="34" charset="0"/>
              </a:rPr>
              <a:t>index is the ratio between the effective diameter, mean diameter, and the wire diameter.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Closed-coiled helical springs</a:t>
            </a:r>
          </a:p>
        </p:txBody>
      </p:sp>
    </p:spTree>
    <p:extLst>
      <p:ext uri="{BB962C8B-B14F-4D97-AF65-F5344CB8AC3E}">
        <p14:creationId xmlns:p14="http://schemas.microsoft.com/office/powerpoint/2010/main" val="227587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PLANE STRESSES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Tensile stress: Arrows going outwards (taken as positive).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Compressive stresses: Arrows inwards (taken as negative).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Shear stress, which are two pairs of stresses: </a:t>
            </a:r>
          </a:p>
          <a:p>
            <a:pPr marL="800100" lvl="1"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One pair is clockwise and negative.</a:t>
            </a:r>
          </a:p>
          <a:p>
            <a:pPr marL="800100" lvl="1"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One pair is counter-clockwise and positive.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Transformation of stress</a:t>
            </a:r>
          </a:p>
        </p:txBody>
      </p:sp>
    </p:spTree>
    <p:extLst>
      <p:ext uri="{BB962C8B-B14F-4D97-AF65-F5344CB8AC3E}">
        <p14:creationId xmlns:p14="http://schemas.microsoft.com/office/powerpoint/2010/main" val="291215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Transformation of stress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MOHR’S CIRCLE FOR PLANE STRESSES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Stresses are used to draw a stress circle which can determine stresses.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circle is based on the stress transformation equations and provide a graphical solution to the problem of determining.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Using Mohr’s circle involves: </a:t>
            </a:r>
          </a:p>
          <a:p>
            <a:pPr marL="800100" lvl="1"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Principal stresses;	</a:t>
            </a:r>
          </a:p>
          <a:p>
            <a:pPr marL="800100" lvl="1"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Principal planes; and</a:t>
            </a:r>
          </a:p>
          <a:p>
            <a:pPr marL="800100" lvl="1"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Maximum shear stresses. </a:t>
            </a:r>
          </a:p>
        </p:txBody>
      </p:sp>
    </p:spTree>
    <p:extLst>
      <p:ext uri="{BB962C8B-B14F-4D97-AF65-F5344CB8AC3E}">
        <p14:creationId xmlns:p14="http://schemas.microsoft.com/office/powerpoint/2010/main" val="306071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SHEERLEGS AND TRIPODS</a:t>
            </a:r>
          </a:p>
          <a:p>
            <a:pPr>
              <a:lnSpc>
                <a:spcPct val="150000"/>
              </a:lnSpc>
            </a:pPr>
            <a:r>
              <a:rPr lang="en-ZA" sz="2400" dirty="0">
                <a:latin typeface="Arial" panose="020B0604020202020204" pitchFamily="34" charset="0"/>
                <a:cs typeface="Arial" panose="020B0604020202020204" pitchFamily="34" charset="0"/>
              </a:rPr>
              <a:t>A sheerleg (or shear leg) is a type of crane which consists of two legs of equal length and a backstay, which is longer than the legs. </a:t>
            </a:r>
          </a:p>
          <a:p>
            <a:pPr>
              <a:lnSpc>
                <a:spcPct val="150000"/>
              </a:lnSpc>
            </a:pPr>
            <a:r>
              <a:rPr lang="en-ZA" sz="2400" dirty="0">
                <a:latin typeface="Arial" panose="020B0604020202020204" pitchFamily="34" charset="0"/>
                <a:cs typeface="Arial" panose="020B0604020202020204" pitchFamily="34" charset="0"/>
              </a:rPr>
              <a:t>Tripods differ from sheerlegs as they have three legs and no backstay. A tripod is static with regards to the displacement of the load as it can only lift or lower a load in the same position.</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9: Forces in structural frameworks</a:t>
            </a:r>
          </a:p>
        </p:txBody>
      </p:sp>
    </p:spTree>
    <p:extLst>
      <p:ext uri="{BB962C8B-B14F-4D97-AF65-F5344CB8AC3E}">
        <p14:creationId xmlns:p14="http://schemas.microsoft.com/office/powerpoint/2010/main" val="76610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Forces in structural frameworks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DERRICK CRANES</a:t>
            </a:r>
          </a:p>
          <a:p>
            <a:pPr>
              <a:lnSpc>
                <a:spcPct val="150000"/>
              </a:lnSpc>
            </a:pPr>
            <a:r>
              <a:rPr lang="en-ZA" sz="2400" dirty="0">
                <a:latin typeface="Arial" panose="020B0604020202020204" pitchFamily="34" charset="0"/>
                <a:cs typeface="Arial" panose="020B0604020202020204" pitchFamily="34" charset="0"/>
              </a:rPr>
              <a:t>Derrick cranes usually consist of a distinctive vertical mast that can </a:t>
            </a:r>
            <a:r>
              <a:rPr lang="en-ZA" sz="2400">
                <a:latin typeface="Arial" panose="020B0604020202020204" pitchFamily="34" charset="0"/>
                <a:cs typeface="Arial" panose="020B0604020202020204" pitchFamily="34" charset="0"/>
              </a:rPr>
              <a:t>rotate, and </a:t>
            </a:r>
            <a:r>
              <a:rPr lang="en-ZA" sz="2400" dirty="0">
                <a:latin typeface="Arial" panose="020B0604020202020204" pitchFamily="34" charset="0"/>
                <a:cs typeface="Arial" panose="020B0604020202020204" pitchFamily="34" charset="0"/>
              </a:rPr>
              <a:t>a jib connected at the foot of the mast. By using cables, the crane raises and lowers loads, and this is limited only by the height of the jib. The mast is usually stabilised using guys (cables) that limit the crane’s range of rotation.</a:t>
            </a:r>
          </a:p>
        </p:txBody>
      </p:sp>
    </p:spTree>
    <p:extLst>
      <p:ext uri="{BB962C8B-B14F-4D97-AF65-F5344CB8AC3E}">
        <p14:creationId xmlns:p14="http://schemas.microsoft.com/office/powerpoint/2010/main" val="360239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SINGLE CYLINDERS</a:t>
            </a:r>
          </a:p>
          <a:p>
            <a:pPr>
              <a:lnSpc>
                <a:spcPct val="150000"/>
              </a:lnSpc>
            </a:pPr>
            <a:r>
              <a:rPr lang="en-ZA" sz="2400" dirty="0">
                <a:latin typeface="Arial" panose="020B0604020202020204" pitchFamily="34" charset="0"/>
                <a:cs typeface="Arial" panose="020B0604020202020204" pitchFamily="34" charset="0"/>
              </a:rPr>
              <a:t>When a cylinder shell is subjected to an internal pressure or external pressure three stresses will develop in the cylinder wall. The three principal stresses at work are radial stress, hoop stress, and longitudinal stress.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Thick cylinders</a:t>
            </a:r>
          </a:p>
        </p:txBody>
      </p:sp>
    </p:spTree>
    <p:extLst>
      <p:ext uri="{BB962C8B-B14F-4D97-AF65-F5344CB8AC3E}">
        <p14:creationId xmlns:p14="http://schemas.microsoft.com/office/powerpoint/2010/main" val="101251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Thick cylinders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COMPOUND CYLINDERS</a:t>
            </a:r>
          </a:p>
          <a:p>
            <a:pPr>
              <a:lnSpc>
                <a:spcPct val="150000"/>
              </a:lnSpc>
            </a:pPr>
            <a:r>
              <a:rPr lang="en-ZA" sz="2400" dirty="0">
                <a:latin typeface="Arial" panose="020B0604020202020204" pitchFamily="34" charset="0"/>
                <a:cs typeface="Arial" panose="020B0604020202020204" pitchFamily="34" charset="0"/>
              </a:rPr>
              <a:t>A compound cylinder consists of two cylinders which are shrunk together to form an inner and outer cylinder. The two cylinders will be shrinking together and can be used like a hub which is shrunk onto a shaft, setting up stresses throughout the cylinder wall thickness.</a:t>
            </a:r>
          </a:p>
        </p:txBody>
      </p:sp>
    </p:spTree>
    <p:extLst>
      <p:ext uri="{BB962C8B-B14F-4D97-AF65-F5344CB8AC3E}">
        <p14:creationId xmlns:p14="http://schemas.microsoft.com/office/powerpoint/2010/main" val="407767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 TO SIMPLE CATENARY CABLES</a:t>
            </a:r>
          </a:p>
          <a:p>
            <a:pPr>
              <a:lnSpc>
                <a:spcPct val="150000"/>
              </a:lnSpc>
            </a:pPr>
            <a:r>
              <a:rPr lang="en-ZA" sz="2400" dirty="0">
                <a:latin typeface="Arial" panose="020B0604020202020204" pitchFamily="34" charset="0"/>
                <a:cs typeface="Arial" panose="020B0604020202020204" pitchFamily="34" charset="0"/>
              </a:rPr>
              <a:t>A catenary is the U-shaped curve formed by a heavy inextensible cable, chain or rope of uniform density suspended from its endpoints.</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Tension in cables</a:t>
            </a:r>
          </a:p>
        </p:txBody>
      </p:sp>
    </p:spTree>
    <p:extLst>
      <p:ext uri="{BB962C8B-B14F-4D97-AF65-F5344CB8AC3E}">
        <p14:creationId xmlns:p14="http://schemas.microsoft.com/office/powerpoint/2010/main" val="160411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Tension in cables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PARABOLIC CATENARIES</a:t>
            </a:r>
          </a:p>
          <a:p>
            <a:pPr>
              <a:lnSpc>
                <a:spcPct val="150000"/>
              </a:lnSpc>
            </a:pPr>
            <a:r>
              <a:rPr lang="en-ZA" sz="2400" dirty="0">
                <a:latin typeface="Arial" panose="020B0604020202020204" pitchFamily="34" charset="0"/>
                <a:cs typeface="Arial" panose="020B0604020202020204" pitchFamily="34" charset="0"/>
              </a:rPr>
              <a:t>A parabolic catenary is formed when a cable carries a horizontal uniformly distributed load. One such example is a suspension bridge.</a:t>
            </a:r>
          </a:p>
        </p:txBody>
      </p:sp>
    </p:spTree>
    <p:extLst>
      <p:ext uri="{BB962C8B-B14F-4D97-AF65-F5344CB8AC3E}">
        <p14:creationId xmlns:p14="http://schemas.microsoft.com/office/powerpoint/2010/main" val="150159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There are many examples where shafts are subjected to bending moments and torque simultaneously. One example is a shaft with a pulley, driven by </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V-belts or a flat belt. The cause of the bending can be due to: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weight of the pulley;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Tension in the belt;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weight of the shaft.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Combined bending and twisting of shafts</a:t>
            </a:r>
          </a:p>
        </p:txBody>
      </p:sp>
    </p:spTree>
    <p:extLst>
      <p:ext uri="{BB962C8B-B14F-4D97-AF65-F5344CB8AC3E}">
        <p14:creationId xmlns:p14="http://schemas.microsoft.com/office/powerpoint/2010/main" val="65332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Combined bending and twisting of shafts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BENDING MOMENTS IN SHAFTS</a:t>
            </a:r>
          </a:p>
          <a:p>
            <a:pPr>
              <a:lnSpc>
                <a:spcPct val="150000"/>
              </a:lnSpc>
            </a:pPr>
            <a:r>
              <a:rPr lang="en-ZA" sz="2400" dirty="0">
                <a:latin typeface="Arial" panose="020B0604020202020204" pitchFamily="34" charset="0"/>
                <a:cs typeface="Arial" panose="020B0604020202020204" pitchFamily="34" charset="0"/>
              </a:rPr>
              <a:t>Shafts are treated as standard beams with loads located at different places on the shaft. Forces which cause bending moments: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weight of the shaft;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weight of the pulley;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belt tension.</a:t>
            </a:r>
          </a:p>
        </p:txBody>
      </p:sp>
    </p:spTree>
    <p:extLst>
      <p:ext uri="{BB962C8B-B14F-4D97-AF65-F5344CB8AC3E}">
        <p14:creationId xmlns:p14="http://schemas.microsoft.com/office/powerpoint/2010/main" val="249646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13363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BENDING OF BEAMS</a:t>
                </a:r>
              </a:p>
              <a:p>
                <a:pPr>
                  <a:lnSpc>
                    <a:spcPct val="150000"/>
                  </a:lnSpc>
                </a:pPr>
                <a:r>
                  <a:rPr lang="en-ZA" sz="2400" dirty="0">
                    <a:latin typeface="Arial" panose="020B0604020202020204" pitchFamily="34" charset="0"/>
                    <a:cs typeface="Arial" panose="020B0604020202020204" pitchFamily="34" charset="0"/>
                  </a:rPr>
                  <a:t>When selecting beams, there are two limits to consider: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bending moment in the beam must be such that the bending stress does not exceed the material’s proportional limit. The bending stress must be within the limit of proportionality.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deflection of the beam must be within the safe limit of </a:t>
                </a:r>
                <a14:m>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360</m:t>
                        </m:r>
                      </m:den>
                    </m:f>
                    <m:r>
                      <a:rPr lang="en-US" sz="2400" b="0" i="1" smtClean="0">
                        <a:latin typeface="Cambria Math" panose="02040503050406030204" pitchFamily="18" charset="0"/>
                        <a:cs typeface="Arial" panose="020B0604020202020204" pitchFamily="34" charset="0"/>
                      </a:rPr>
                      <m:t> </m:t>
                    </m:r>
                  </m:oMath>
                </a14:m>
                <a:r>
                  <a:rPr lang="en-ZA" sz="2400" dirty="0">
                    <a:latin typeface="Arial" panose="020B0604020202020204" pitchFamily="34" charset="0"/>
                    <a:cs typeface="Arial" panose="020B0604020202020204" pitchFamily="34" charset="0"/>
                  </a:rPr>
                  <a:t>of the beam’s length. </a:t>
                </a:r>
              </a:p>
            </p:txBody>
          </p:sp>
        </mc:Choice>
        <mc:Fallback xmlns="">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4133632"/>
              </a:xfrm>
              <a:prstGeom prst="rect">
                <a:avLst/>
              </a:prstGeom>
              <a:blipFill>
                <a:blip r:embed="rId3"/>
                <a:stretch>
                  <a:fillRect l="-958" r="-599" b="-245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Bending and deflection of beams</a:t>
            </a:r>
          </a:p>
        </p:txBody>
      </p:sp>
    </p:spTree>
    <p:extLst>
      <p:ext uri="{BB962C8B-B14F-4D97-AF65-F5344CB8AC3E}">
        <p14:creationId xmlns:p14="http://schemas.microsoft.com/office/powerpoint/2010/main" val="259667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Bending and deflection of beams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DEFLECTION AND SLOPE</a:t>
            </a:r>
          </a:p>
          <a:p>
            <a:pPr>
              <a:lnSpc>
                <a:spcPct val="150000"/>
              </a:lnSpc>
            </a:pPr>
            <a:r>
              <a:rPr lang="en-ZA" sz="2400" dirty="0">
                <a:latin typeface="Arial" panose="020B0604020202020204" pitchFamily="34" charset="0"/>
                <a:cs typeface="Arial" panose="020B0604020202020204" pitchFamily="34" charset="0"/>
              </a:rPr>
              <a:t>The effect of load on deflection: If the load increases the deflection will increase, therefore the deflection is directly proportional to the load. </a:t>
            </a:r>
          </a:p>
        </p:txBody>
      </p:sp>
    </p:spTree>
    <p:extLst>
      <p:ext uri="{BB962C8B-B14F-4D97-AF65-F5344CB8AC3E}">
        <p14:creationId xmlns:p14="http://schemas.microsoft.com/office/powerpoint/2010/main" val="737369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43839</TotalTime>
  <Words>895</Words>
  <Application>Microsoft Office PowerPoint</Application>
  <PresentationFormat>Widescreen</PresentationFormat>
  <Paragraphs>82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Brandon Grotesque Medium</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286</cp:revision>
  <dcterms:created xsi:type="dcterms:W3CDTF">2018-09-18T08:47:31Z</dcterms:created>
  <dcterms:modified xsi:type="dcterms:W3CDTF">2022-09-20T09:05:27Z</dcterms:modified>
</cp:coreProperties>
</file>