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14" r:id="rId3"/>
    <p:sldId id="437" r:id="rId4"/>
    <p:sldId id="462" r:id="rId5"/>
    <p:sldId id="463" r:id="rId6"/>
    <p:sldId id="461" r:id="rId7"/>
    <p:sldId id="443" r:id="rId8"/>
    <p:sldId id="438" r:id="rId9"/>
    <p:sldId id="444" r:id="rId10"/>
    <p:sldId id="464" r:id="rId11"/>
    <p:sldId id="465" r:id="rId12"/>
    <p:sldId id="466" r:id="rId13"/>
    <p:sldId id="445" r:id="rId14"/>
    <p:sldId id="467" r:id="rId15"/>
    <p:sldId id="468" r:id="rId16"/>
    <p:sldId id="439" r:id="rId17"/>
    <p:sldId id="447" r:id="rId18"/>
    <p:sldId id="470" r:id="rId19"/>
    <p:sldId id="471" r:id="rId20"/>
    <p:sldId id="472" r:id="rId21"/>
    <p:sldId id="449" r:id="rId22"/>
    <p:sldId id="440" r:id="rId23"/>
    <p:sldId id="450" r:id="rId24"/>
    <p:sldId id="474" r:id="rId25"/>
    <p:sldId id="473" r:id="rId26"/>
    <p:sldId id="451" r:id="rId27"/>
    <p:sldId id="453" r:id="rId28"/>
    <p:sldId id="441" r:id="rId29"/>
    <p:sldId id="476" r:id="rId30"/>
    <p:sldId id="454" r:id="rId31"/>
    <p:sldId id="475" r:id="rId32"/>
    <p:sldId id="477" r:id="rId33"/>
    <p:sldId id="455" r:id="rId34"/>
    <p:sldId id="478" r:id="rId35"/>
    <p:sldId id="442" r:id="rId36"/>
    <p:sldId id="456" r:id="rId37"/>
    <p:sldId id="479" r:id="rId38"/>
    <p:sldId id="457" r:id="rId39"/>
    <p:sldId id="458" r:id="rId40"/>
    <p:sldId id="4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7"/>
    <p:restoredTop sz="94536"/>
  </p:normalViewPr>
  <p:slideViewPr>
    <p:cSldViewPr snapToGrid="0" snapToObjects="1">
      <p:cViewPr varScale="1">
        <p:scale>
          <a:sx n="98" d="100"/>
          <a:sy n="98" d="100"/>
        </p:scale>
        <p:origin x="140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13/07/2023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13/07/2023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ic design of a compass&#10;&#10;Description automatically generated">
            <a:extLst>
              <a:ext uri="{FF2B5EF4-FFF2-40B4-BE49-F238E27FC236}">
                <a16:creationId xmlns:a16="http://schemas.microsoft.com/office/drawing/2014/main" id="{48CFDD3E-0D4C-CA32-82E5-E05494C09B00}"/>
              </a:ext>
            </a:extLst>
          </p:cNvPr>
          <p:cNvPicPr>
            <a:picLocks noChangeAspect="1"/>
          </p:cNvPicPr>
          <p:nvPr/>
        </p:nvPicPr>
        <p:blipFill rotWithShape="1">
          <a:blip r:embed="rId3"/>
          <a:srcRect l="-8" t="20180" r="8" b="39789"/>
          <a:stretch/>
        </p:blipFill>
        <p:spPr>
          <a:xfrm>
            <a:off x="-2041" y="1"/>
            <a:ext cx="1219302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Building and Structural Surveying</a:t>
            </a:r>
          </a:p>
          <a:p>
            <a:pPr algn="r"/>
            <a:r>
              <a:rPr lang="en-GB" sz="5400" b="1" dirty="0">
                <a:solidFill>
                  <a:schemeClr val="bg1"/>
                </a:solidFill>
                <a:latin typeface="Brandon Grotesque Medium" panose="020B0603020203060202" pitchFamily="34" charset="77"/>
              </a:rPr>
              <a:t>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THEODOLITE TRAVERSING</a:t>
            </a:r>
          </a:p>
          <a:p>
            <a:pPr>
              <a:lnSpc>
                <a:spcPct val="150000"/>
              </a:lnSpc>
            </a:pPr>
            <a:r>
              <a:rPr lang="en-ZA" sz="2400" dirty="0">
                <a:latin typeface="Arial" panose="020B0604020202020204" pitchFamily="34" charset="0"/>
                <a:cs typeface="Arial" panose="020B0604020202020204" pitchFamily="34" charset="0"/>
              </a:rPr>
              <a:t>In a theodolite traverse, the direction of the survey lines is measured with a theodolite and the lengths of the lines are measured with a chain or tape. The direction of the magnetic meridian is established independently at each traverse station.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18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COMPASS TRAVERSING</a:t>
            </a:r>
          </a:p>
          <a:p>
            <a:pPr>
              <a:lnSpc>
                <a:spcPct val="150000"/>
              </a:lnSpc>
            </a:pPr>
            <a:r>
              <a:rPr lang="en-ZA" sz="2400" dirty="0">
                <a:latin typeface="Arial" panose="020B0604020202020204" pitchFamily="34" charset="0"/>
                <a:cs typeface="Arial" panose="020B0604020202020204" pitchFamily="34" charset="0"/>
              </a:rPr>
              <a:t>In a compass traverse, the magnetic bearings of the survey lines are measured by a compass and the lengths of the lines are measured with a chain or tape. The direction of the magnetic meridian is established independently at each traverse station.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25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TACHEOMETRIC TRAVERSING</a:t>
            </a:r>
          </a:p>
          <a:p>
            <a:pPr>
              <a:lnSpc>
                <a:spcPct val="150000"/>
              </a:lnSpc>
            </a:pPr>
            <a:r>
              <a:rPr lang="en-ZA" sz="2400" dirty="0">
                <a:latin typeface="Arial" panose="020B0604020202020204" pitchFamily="34" charset="0"/>
                <a:cs typeface="Arial" panose="020B0604020202020204" pitchFamily="34" charset="0"/>
              </a:rPr>
              <a:t>A tacheometric traverse is a survey of a series of stations in which the horizontal and vertical distances from the instrument to the staff stations are determined from instrumental observation only.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2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PLOTTING</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There are two principal methods of plotting a traverse, namely the: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Coordinate method;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Bearing and distance method.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90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PLOTTING</a:t>
            </a:r>
            <a:r>
              <a:rPr lang="en-ZA" sz="2400" b="1" dirty="0">
                <a:solidFill>
                  <a:schemeClr val="accent2"/>
                </a:solidFill>
                <a:latin typeface="Arial" panose="020B0604020202020204" pitchFamily="34" charset="0"/>
                <a:cs typeface="Arial" panose="020B0604020202020204" pitchFamily="34" charset="0"/>
              </a:rPr>
              <a:t>: COORDINATE METHOD</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This method is generally used for plotting precise work, mainly a theodolite traverse, in both closed and open traverses. In this method, if the length and direction of a line are known, the coordinates of the point can be calculated and plotted. This method is by far the most practical and accurate for plotting traverses or any other extensive system of horizontal controls.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85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PLOTTING A COMPASS TRAVERSE</a:t>
            </a:r>
            <a:endParaRPr lang="en-ZA"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 compass traverse method is a method of filling in details on a topographic, geologic or other kind of map. It is a method of surveying a route such as a stream, path or the edge of an outcrop by means of a series of traverse legs, of which the bearing of each is observed by a compass and the length measured directly in the field.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27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Horizontal distances are generally measured by direct methods, but these methods are not always convenient if the ground is undulating, rough, difficult or inaccessible. It is under these circumstances that indirect methods are used to obtain distances, ad tacheometry is one of these indirect methods. It is a method of angular surveying in which the horizontal and vertical positions of a point are determined solely from instrument observation.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Tacheometry</a:t>
            </a:r>
          </a:p>
        </p:txBody>
      </p:sp>
    </p:spTree>
    <p:extLst>
      <p:ext uri="{BB962C8B-B14F-4D97-AF65-F5344CB8AC3E}">
        <p14:creationId xmlns:p14="http://schemas.microsoft.com/office/powerpoint/2010/main" val="40389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Tacheometry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TACHEOMETRY</a:t>
            </a:r>
          </a:p>
          <a:p>
            <a:pPr>
              <a:lnSpc>
                <a:spcPct val="150000"/>
              </a:lnSpc>
            </a:pPr>
            <a:r>
              <a:rPr lang="en-ZA" sz="2400" dirty="0">
                <a:latin typeface="Arial" panose="020B0604020202020204" pitchFamily="34" charset="0"/>
                <a:cs typeface="Arial" panose="020B0604020202020204" pitchFamily="34" charset="0"/>
              </a:rPr>
              <a:t>Tacheometry is a method of surveying by which the horizontal and vertical positions of points relative to one another are determined optically using surveying instruments. The purpose of tacheometry is to prepare contour maps and plans that require the horizontal and vertical controls, and to provide a check on surveys for higher accuracy, where distances are measured with a tape.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15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Tacheometry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ADVANTAGES OF TACHEOMETRY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method is more rapid than chaining.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It’s not tedious as taping and chaining.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is a low-cost way of surveying.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This method is useful where chain- and plane table surveying cannot be conducted.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precision of this method is good enough for the compilation of topographic maps and hydrological surveys.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69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Tacheometry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TACHEOMETRIC SURVEYING INSTRUMENTS</a:t>
            </a:r>
          </a:p>
          <a:p>
            <a:pPr>
              <a:lnSpc>
                <a:spcPct val="150000"/>
              </a:lnSpc>
            </a:pPr>
            <a:r>
              <a:rPr lang="en-ZA" sz="2400" b="1" dirty="0">
                <a:latin typeface="Arial" panose="020B0604020202020204" pitchFamily="34" charset="0"/>
                <a:cs typeface="Arial" panose="020B0604020202020204" pitchFamily="34" charset="0"/>
              </a:rPr>
              <a:t>Tacheometer: </a:t>
            </a:r>
            <a:r>
              <a:rPr lang="en-ZA" sz="2400" dirty="0">
                <a:latin typeface="Arial" panose="020B0604020202020204" pitchFamily="34" charset="0"/>
                <a:cs typeface="Arial" panose="020B0604020202020204" pitchFamily="34" charset="0"/>
              </a:rPr>
              <a:t>This is a transit theodolite fitted with a stadia diagram, which consists of two horizontal hairs called stadia hairs; there’s one above and one below and they are equidistant from the central hairs. </a:t>
            </a:r>
          </a:p>
          <a:p>
            <a:pPr>
              <a:lnSpc>
                <a:spcPct val="150000"/>
              </a:lnSpc>
            </a:pPr>
            <a:r>
              <a:rPr lang="en-ZA" sz="2400" b="1" dirty="0">
                <a:latin typeface="Arial" panose="020B0604020202020204" pitchFamily="34" charset="0"/>
                <a:cs typeface="Arial" panose="020B0604020202020204" pitchFamily="34" charset="0"/>
              </a:rPr>
              <a:t>Stadia rod: </a:t>
            </a:r>
            <a:r>
              <a:rPr lang="en-ZA" sz="2400" dirty="0">
                <a:latin typeface="Arial" panose="020B0604020202020204" pitchFamily="34" charset="0"/>
                <a:cs typeface="Arial" panose="020B0604020202020204" pitchFamily="34" charset="0"/>
              </a:rPr>
              <a:t>A stadia rod is a special staff that is graduated with bold markings, making it easy to read even from a long distance. It is used with an instrument with stadia hairs to measure the distance from the observation point to the place where the rod is positioned.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88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Angular measurement comprises the measurement of angles in both horizontal and vertical planes.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Angular measurement</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Tacheometry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SYSTEMS OF TACHEOMETRIC MEASUREMENT</a:t>
            </a:r>
          </a:p>
          <a:p>
            <a:pPr>
              <a:lnSpc>
                <a:spcPct val="150000"/>
              </a:lnSpc>
            </a:pPr>
            <a:r>
              <a:rPr lang="en-ZA" sz="2400" dirty="0">
                <a:latin typeface="Arial" panose="020B0604020202020204" pitchFamily="34" charset="0"/>
                <a:cs typeface="Arial" panose="020B0604020202020204" pitchFamily="34" charset="0"/>
              </a:rPr>
              <a:t>The underlying principle common to the different systems of tacheometry is that the horizontal distance between the instrument station and the point, as well as the elevation of the point relative to the instrument are determined from the angle subtended at the instrument station by a known short distance along the staff, which is kept at the point, and the vertical angle from the instrument to the point.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10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Tacheometry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TANGENTIAL TACHEOMETRY</a:t>
            </a:r>
          </a:p>
          <a:p>
            <a:pPr>
              <a:lnSpc>
                <a:spcPct val="150000"/>
              </a:lnSpc>
            </a:pPr>
            <a:r>
              <a:rPr lang="en-ZA" sz="2400" dirty="0">
                <a:latin typeface="Arial" panose="020B0604020202020204" pitchFamily="34" charset="0"/>
                <a:cs typeface="Arial" panose="020B0604020202020204" pitchFamily="34" charset="0"/>
              </a:rPr>
              <a:t>Errors can occur when conducting surveys. Errors can be the result of incorrect readings of staffs, vertical angles, incorrect bookings, as well as differential refraction and non-</a:t>
            </a:r>
            <a:r>
              <a:rPr lang="en-ZA" sz="2400" dirty="0" err="1">
                <a:latin typeface="Arial" panose="020B0604020202020204" pitchFamily="34" charset="0"/>
                <a:cs typeface="Arial" panose="020B0604020202020204" pitchFamily="34" charset="0"/>
              </a:rPr>
              <a:t>perpendicularity</a:t>
            </a:r>
            <a:r>
              <a:rPr lang="en-ZA" sz="2400" dirty="0">
                <a:latin typeface="Arial" panose="020B0604020202020204" pitchFamily="34" charset="0"/>
                <a:cs typeface="Arial" panose="020B0604020202020204" pitchFamily="34" charset="0"/>
              </a:rPr>
              <a:t> of staffs.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71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A contour or contour line is defined as an imaginary line connecting points of equal elevation on the ground surface. It can also be defined as the line of intersection of a level surface with the surface of the earth. These lines depict relief of terrain in a two-dimensional plan.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Contouring</a:t>
            </a:r>
          </a:p>
        </p:txBody>
      </p:sp>
    </p:spTree>
    <p:extLst>
      <p:ext uri="{BB962C8B-B14F-4D97-AF65-F5344CB8AC3E}">
        <p14:creationId xmlns:p14="http://schemas.microsoft.com/office/powerpoint/2010/main" val="403596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Contouring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CONTOURING DEFINITIONS </a:t>
            </a:r>
            <a:r>
              <a:rPr lang="en-ZA" sz="2400" dirty="0">
                <a:latin typeface="Arial" panose="020B0604020202020204" pitchFamily="34" charset="0"/>
                <a:cs typeface="Arial" panose="020B0604020202020204" pitchFamily="34" charset="0"/>
              </a:rPr>
              <a:t> </a:t>
            </a:r>
          </a:p>
          <a:p>
            <a:pPr>
              <a:lnSpc>
                <a:spcPct val="150000"/>
              </a:lnSpc>
            </a:pPr>
            <a:r>
              <a:rPr lang="en-ZA" sz="2400" b="1" dirty="0">
                <a:latin typeface="Arial" panose="020B0604020202020204" pitchFamily="34" charset="0"/>
                <a:cs typeface="Arial" panose="020B0604020202020204" pitchFamily="34" charset="0"/>
              </a:rPr>
              <a:t>Contouring: </a:t>
            </a:r>
            <a:r>
              <a:rPr lang="en-ZA" sz="2400" dirty="0">
                <a:latin typeface="Arial" panose="020B0604020202020204" pitchFamily="34" charset="0"/>
                <a:cs typeface="Arial" panose="020B0604020202020204" pitchFamily="34" charset="0"/>
              </a:rPr>
              <a:t>The process of determining the elevation of various points on the ground and plotting these points in the same horizontal position on the contour map. </a:t>
            </a:r>
          </a:p>
          <a:p>
            <a:pPr>
              <a:lnSpc>
                <a:spcPct val="150000"/>
              </a:lnSpc>
            </a:pPr>
            <a:r>
              <a:rPr lang="en-ZA" sz="2400" b="1" dirty="0">
                <a:latin typeface="Arial" panose="020B0604020202020204" pitchFamily="34" charset="0"/>
                <a:cs typeface="Arial" panose="020B0604020202020204" pitchFamily="34" charset="0"/>
              </a:rPr>
              <a:t>Contour line: </a:t>
            </a:r>
            <a:r>
              <a:rPr lang="en-ZA" sz="2400" dirty="0">
                <a:latin typeface="Arial" panose="020B0604020202020204" pitchFamily="34" charset="0"/>
                <a:cs typeface="Arial" panose="020B0604020202020204" pitchFamily="34" charset="0"/>
              </a:rPr>
              <a:t>A line on a map joining points of equal height above and below sea level. </a:t>
            </a:r>
          </a:p>
        </p:txBody>
      </p:sp>
    </p:spTree>
    <p:extLst>
      <p:ext uri="{BB962C8B-B14F-4D97-AF65-F5344CB8AC3E}">
        <p14:creationId xmlns:p14="http://schemas.microsoft.com/office/powerpoint/2010/main" val="393063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Contouring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CONTOURING DEFINITIONS (CONT)</a:t>
            </a:r>
            <a:endParaRPr lang="en-ZA"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Vertical interval (contour interval): </a:t>
            </a:r>
            <a:r>
              <a:rPr lang="en-ZA" sz="2400" dirty="0">
                <a:latin typeface="Arial" panose="020B0604020202020204" pitchFamily="34" charset="0"/>
                <a:cs typeface="Arial" panose="020B0604020202020204" pitchFamily="34" charset="0"/>
              </a:rPr>
              <a:t>The vertical distance or difference in </a:t>
            </a:r>
          </a:p>
          <a:p>
            <a:pPr>
              <a:lnSpc>
                <a:spcPct val="150000"/>
              </a:lnSpc>
            </a:pPr>
            <a:r>
              <a:rPr lang="en-ZA" sz="2400" dirty="0">
                <a:latin typeface="Arial" panose="020B0604020202020204" pitchFamily="34" charset="0"/>
                <a:cs typeface="Arial" panose="020B0604020202020204" pitchFamily="34" charset="0"/>
              </a:rPr>
              <a:t>elevation between contour lines. </a:t>
            </a:r>
          </a:p>
          <a:p>
            <a:pPr>
              <a:lnSpc>
                <a:spcPct val="150000"/>
              </a:lnSpc>
            </a:pPr>
            <a:r>
              <a:rPr lang="en-ZA" sz="2400" b="1" dirty="0">
                <a:latin typeface="Arial" panose="020B0604020202020204" pitchFamily="34" charset="0"/>
                <a:cs typeface="Arial" panose="020B0604020202020204" pitchFamily="34" charset="0"/>
              </a:rPr>
              <a:t>Horizontal interval (horizontal equivalent)</a:t>
            </a:r>
            <a:r>
              <a:rPr lang="en-ZA" sz="2400" dirty="0">
                <a:latin typeface="Arial" panose="020B0604020202020204" pitchFamily="34" charset="0"/>
                <a:cs typeface="Arial" panose="020B0604020202020204" pitchFamily="34" charset="0"/>
              </a:rPr>
              <a:t>: The horizontal distance between any two adjacent contours. </a:t>
            </a:r>
          </a:p>
          <a:p>
            <a:pPr>
              <a:lnSpc>
                <a:spcPct val="150000"/>
              </a:lnSpc>
            </a:pPr>
            <a:r>
              <a:rPr lang="en-ZA" sz="2400" b="1" dirty="0">
                <a:latin typeface="Arial" panose="020B0604020202020204" pitchFamily="34" charset="0"/>
                <a:cs typeface="Arial" panose="020B0604020202020204" pitchFamily="34" charset="0"/>
              </a:rPr>
              <a:t>Gradient</a:t>
            </a:r>
            <a:r>
              <a:rPr lang="en-ZA" sz="2400" dirty="0">
                <a:latin typeface="Arial" panose="020B0604020202020204" pitchFamily="34" charset="0"/>
                <a:cs typeface="Arial" panose="020B0604020202020204" pitchFamily="34" charset="0"/>
              </a:rPr>
              <a:t>: The rate of a slope’s rise or fall.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149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Contouring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PURPOSES OF CONTOURING</a:t>
            </a:r>
          </a:p>
          <a:p>
            <a:pPr>
              <a:lnSpc>
                <a:spcPct val="150000"/>
              </a:lnSpc>
            </a:pPr>
            <a:r>
              <a:rPr lang="en-ZA" sz="2400" dirty="0">
                <a:latin typeface="Arial" panose="020B0604020202020204" pitchFamily="34" charset="0"/>
                <a:cs typeface="Arial" panose="020B0604020202020204" pitchFamily="34" charset="0"/>
              </a:rPr>
              <a:t>The primary objective of contouring is the preparation of contour maps. </a:t>
            </a:r>
          </a:p>
          <a:p>
            <a:pPr>
              <a:lnSpc>
                <a:spcPct val="150000"/>
              </a:lnSpc>
            </a:pPr>
            <a:r>
              <a:rPr lang="en-ZA" sz="2400" dirty="0">
                <a:latin typeface="Arial" panose="020B0604020202020204" pitchFamily="34" charset="0"/>
                <a:cs typeface="Arial" panose="020B0604020202020204" pitchFamily="34" charset="0"/>
              </a:rPr>
              <a:t>Contour maps assist in studying the nature of the terrain or ground of a </a:t>
            </a:r>
          </a:p>
          <a:p>
            <a:pPr>
              <a:lnSpc>
                <a:spcPct val="150000"/>
              </a:lnSpc>
            </a:pPr>
            <a:r>
              <a:rPr lang="en-ZA" sz="2400" dirty="0">
                <a:latin typeface="Arial" panose="020B0604020202020204" pitchFamily="34" charset="0"/>
                <a:cs typeface="Arial" panose="020B0604020202020204" pitchFamily="34" charset="0"/>
              </a:rPr>
              <a:t>proposed site. They are also essential for determining the profile along the section line and working out the depth of cutting during the road alignment survey. They are important for determining the location of embankments, dams and identifying the flood levels.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5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Contouring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PLOTTING GROUND SECTIONS FROM CONTOUR DRAWINGS</a:t>
            </a:r>
          </a:p>
          <a:p>
            <a:pPr>
              <a:lnSpc>
                <a:spcPct val="150000"/>
              </a:lnSpc>
            </a:pPr>
            <a:r>
              <a:rPr lang="en-ZA" sz="2400" dirty="0">
                <a:latin typeface="Arial" panose="020B0604020202020204" pitchFamily="34" charset="0"/>
                <a:cs typeface="Arial" panose="020B0604020202020204" pitchFamily="34" charset="0"/>
              </a:rPr>
              <a:t>There are mainly two methods of contouring, namely: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Direct method;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Indirect method.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54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Contouring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OF CONTOUR MAPS</a:t>
            </a:r>
          </a:p>
          <a:p>
            <a:pPr>
              <a:lnSpc>
                <a:spcPct val="150000"/>
              </a:lnSpc>
            </a:pPr>
            <a:r>
              <a:rPr lang="en-ZA" sz="2400" dirty="0">
                <a:latin typeface="Arial" panose="020B0604020202020204" pitchFamily="34" charset="0"/>
                <a:cs typeface="Arial" panose="020B0604020202020204" pitchFamily="34" charset="0"/>
              </a:rPr>
              <a:t>The following has to be understood in order extract the correct data from a contour map.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Vertical sections;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Intersection of surfaces.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31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Setting out is the establishment of marks and lines to define the position and level of the elements for the construction work so that the works may proceed with reference to them. The aim of setting out is to ensure that all elements of the plan are correct in all three dimensions (both relatively and absolutely), and that each is its correct size, in its correct plan position and at the correct reduced level.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Setting out</a:t>
            </a:r>
          </a:p>
        </p:txBody>
      </p:sp>
    </p:spTree>
    <p:extLst>
      <p:ext uri="{BB962C8B-B14F-4D97-AF65-F5344CB8AC3E}">
        <p14:creationId xmlns:p14="http://schemas.microsoft.com/office/powerpoint/2010/main" val="218182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SETTING OUT DEFINITIONS</a:t>
            </a:r>
          </a:p>
          <a:p>
            <a:pPr>
              <a:lnSpc>
                <a:spcPct val="150000"/>
              </a:lnSpc>
            </a:pPr>
            <a:r>
              <a:rPr lang="en-ZA" sz="2400" b="1" dirty="0">
                <a:latin typeface="Arial" panose="020B0604020202020204" pitchFamily="34" charset="0"/>
                <a:cs typeface="Arial" panose="020B0604020202020204" pitchFamily="34" charset="0"/>
              </a:rPr>
              <a:t>Survey grid: </a:t>
            </a:r>
            <a:r>
              <a:rPr lang="en-ZA" sz="2400" dirty="0">
                <a:latin typeface="Arial" panose="020B0604020202020204" pitchFamily="34" charset="0"/>
                <a:cs typeface="Arial" panose="020B0604020202020204" pitchFamily="34" charset="0"/>
              </a:rPr>
              <a:t>This is a grid that is drawn on a survey plan, with the original traverse stations forming the control point of the grid. </a:t>
            </a:r>
          </a:p>
          <a:p>
            <a:pPr>
              <a:lnSpc>
                <a:spcPct val="150000"/>
              </a:lnSpc>
            </a:pPr>
            <a:r>
              <a:rPr lang="en-ZA" sz="2400" b="1" dirty="0">
                <a:latin typeface="Arial" panose="020B0604020202020204" pitchFamily="34" charset="0"/>
                <a:cs typeface="Arial" panose="020B0604020202020204" pitchFamily="34" charset="0"/>
              </a:rPr>
              <a:t>Site grid: </a:t>
            </a:r>
            <a:r>
              <a:rPr lang="en-ZA" sz="2400" dirty="0">
                <a:latin typeface="Arial" panose="020B0604020202020204" pitchFamily="34" charset="0"/>
                <a:cs typeface="Arial" panose="020B0604020202020204" pitchFamily="34" charset="0"/>
              </a:rPr>
              <a:t>This is the grid with which actual setting out is done. It should resemble the actual survey grid as much as possible. </a:t>
            </a:r>
          </a:p>
        </p:txBody>
      </p:sp>
    </p:spTree>
    <p:extLst>
      <p:ext uri="{BB962C8B-B14F-4D97-AF65-F5344CB8AC3E}">
        <p14:creationId xmlns:p14="http://schemas.microsoft.com/office/powerpoint/2010/main" val="35410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THEODOLITES</a:t>
            </a:r>
          </a:p>
          <a:p>
            <a:pPr>
              <a:lnSpc>
                <a:spcPct val="150000"/>
              </a:lnSpc>
            </a:pPr>
            <a:r>
              <a:rPr lang="en-ZA" sz="2400" dirty="0">
                <a:latin typeface="Arial" panose="020B0604020202020204" pitchFamily="34" charset="0"/>
                <a:cs typeface="Arial" panose="020B0604020202020204" pitchFamily="34" charset="0"/>
              </a:rPr>
              <a:t>Theodolites are the precision instrument used for these measurements. There are two types of theodolites used for these angular measurements:</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With an </a:t>
            </a:r>
            <a:r>
              <a:rPr lang="en-ZA" sz="2400" b="1" dirty="0">
                <a:latin typeface="Arial" panose="020B0604020202020204" pitchFamily="34" charset="0"/>
                <a:cs typeface="Arial" panose="020B0604020202020204" pitchFamily="34" charset="0"/>
              </a:rPr>
              <a:t>optical theodolite</a:t>
            </a:r>
            <a:r>
              <a:rPr lang="en-ZA" sz="2400" dirty="0">
                <a:latin typeface="Arial" panose="020B0604020202020204" pitchFamily="34" charset="0"/>
                <a:cs typeface="Arial" panose="020B0604020202020204" pitchFamily="34" charset="0"/>
              </a:rPr>
              <a:t>, the observer reads the angle values against graduated scales. </a:t>
            </a:r>
          </a:p>
          <a:p>
            <a:pPr>
              <a:lnSpc>
                <a:spcPct val="150000"/>
              </a:lnSpc>
            </a:pPr>
            <a:r>
              <a:rPr lang="en-ZA" sz="2400" dirty="0">
                <a:latin typeface="Arial" panose="020B0604020202020204" pitchFamily="34" charset="0"/>
                <a:cs typeface="Arial" panose="020B0604020202020204" pitchFamily="34" charset="0"/>
              </a:rPr>
              <a:t>With </a:t>
            </a:r>
            <a:r>
              <a:rPr lang="en-ZA" sz="2400" b="1" dirty="0">
                <a:latin typeface="Arial" panose="020B0604020202020204" pitchFamily="34" charset="0"/>
                <a:cs typeface="Arial" panose="020B0604020202020204" pitchFamily="34" charset="0"/>
              </a:rPr>
              <a:t>electronic theodolites</a:t>
            </a:r>
            <a:r>
              <a:rPr lang="en-ZA" sz="2400" dirty="0">
                <a:latin typeface="Arial" panose="020B0604020202020204" pitchFamily="34" charset="0"/>
                <a:cs typeface="Arial" panose="020B0604020202020204" pitchFamily="34" charset="0"/>
              </a:rPr>
              <a:t>, the observer levels up and manually points the theodolite, which determines the angle values electronically and displays the reading on a digital screen.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SETTING OUT DEFINITIONS (CONT)</a:t>
            </a:r>
          </a:p>
          <a:p>
            <a:pPr>
              <a:lnSpc>
                <a:spcPct val="150000"/>
              </a:lnSpc>
            </a:pPr>
            <a:r>
              <a:rPr lang="en-ZA" sz="2400" b="1" dirty="0">
                <a:latin typeface="Arial" panose="020B0604020202020204" pitchFamily="34" charset="0"/>
                <a:cs typeface="Arial" panose="020B0604020202020204" pitchFamily="34" charset="0"/>
              </a:rPr>
              <a:t>Structural grid: </a:t>
            </a:r>
            <a:r>
              <a:rPr lang="en-ZA" sz="2400" dirty="0">
                <a:latin typeface="Arial" panose="020B0604020202020204" pitchFamily="34" charset="0"/>
                <a:cs typeface="Arial" panose="020B0604020202020204" pitchFamily="34" charset="0"/>
              </a:rPr>
              <a:t>The structural grid is used when the components of a building are high in number and cannot be set out from the site grid with sufficient accuracy, which is due to its positioning. </a:t>
            </a:r>
          </a:p>
          <a:p>
            <a:pPr>
              <a:lnSpc>
                <a:spcPct val="150000"/>
              </a:lnSpc>
            </a:pPr>
            <a:r>
              <a:rPr lang="en-ZA" sz="2400" b="1" dirty="0">
                <a:latin typeface="Arial" panose="020B0604020202020204" pitchFamily="34" charset="0"/>
                <a:cs typeface="Arial" panose="020B0604020202020204" pitchFamily="34" charset="0"/>
              </a:rPr>
              <a:t>Secondary grid: </a:t>
            </a:r>
            <a:r>
              <a:rPr lang="en-ZA" sz="2400" dirty="0">
                <a:latin typeface="Arial" panose="020B0604020202020204" pitchFamily="34" charset="0"/>
                <a:cs typeface="Arial" panose="020B0604020202020204" pitchFamily="34" charset="0"/>
              </a:rPr>
              <a:t>Secondary grids are established inside the structure to establish the internal details of a building, which are not directly visible from the structural grid.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92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VERTICAL CONTROLS</a:t>
            </a:r>
          </a:p>
          <a:p>
            <a:pPr>
              <a:lnSpc>
                <a:spcPct val="150000"/>
              </a:lnSpc>
            </a:pPr>
            <a:r>
              <a:rPr lang="en-ZA" sz="2400" dirty="0">
                <a:latin typeface="Arial" panose="020B0604020202020204" pitchFamily="34" charset="0"/>
                <a:cs typeface="Arial" panose="020B0604020202020204" pitchFamily="34" charset="0"/>
              </a:rPr>
              <a:t>A vertical control point is defined as a survey point whose elevation has been determined previously. A vertical control survey determines the elevation of points with respect to sea level. These surveys are also used as benchmarks upon which other surveys are based, and a higher degree of accuracy is required. All levels at the site are normally reduced to a benchmark nearby.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6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VERTICAL ALIGNMENT CONTROLS</a:t>
            </a:r>
          </a:p>
          <a:p>
            <a:pPr>
              <a:lnSpc>
                <a:spcPct val="150000"/>
              </a:lnSpc>
            </a:pPr>
            <a:r>
              <a:rPr lang="en-ZA" sz="2400" dirty="0">
                <a:latin typeface="Arial" panose="020B0604020202020204" pitchFamily="34" charset="0"/>
                <a:cs typeface="Arial" panose="020B0604020202020204" pitchFamily="34" charset="0"/>
              </a:rPr>
              <a:t>Vertical alignment controls in construction works have a few distinct purposes. This is for the vertical transfer of control points or lines to a higher or lower level; the provision of vertical control lines and the checking of the verticality of construction elements. </a:t>
            </a:r>
          </a:p>
        </p:txBody>
      </p:sp>
    </p:spTree>
    <p:extLst>
      <p:ext uri="{BB962C8B-B14F-4D97-AF65-F5344CB8AC3E}">
        <p14:creationId xmlns:p14="http://schemas.microsoft.com/office/powerpoint/2010/main" val="152129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CHECKING VERTICALITY</a:t>
            </a:r>
          </a:p>
          <a:p>
            <a:pPr>
              <a:lnSpc>
                <a:spcPct val="150000"/>
              </a:lnSpc>
            </a:pPr>
            <a:r>
              <a:rPr lang="en-ZA" sz="2400" dirty="0">
                <a:latin typeface="Arial" panose="020B0604020202020204" pitchFamily="34" charset="0"/>
                <a:cs typeface="Arial" panose="020B0604020202020204" pitchFamily="34" charset="0"/>
              </a:rPr>
              <a:t>The purpose of checking verticality is to ensure that each of the structural elements, which were designed to be vertical, are actually vertical as required.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52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Setting out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FORMWORK</a:t>
            </a:r>
          </a:p>
          <a:p>
            <a:pPr>
              <a:lnSpc>
                <a:spcPct val="150000"/>
              </a:lnSpc>
            </a:pPr>
            <a:r>
              <a:rPr lang="en-ZA" sz="2400" dirty="0">
                <a:latin typeface="Arial" panose="020B0604020202020204" pitchFamily="34" charset="0"/>
                <a:cs typeface="Arial" panose="020B0604020202020204" pitchFamily="34" charset="0"/>
              </a:rPr>
              <a:t>The verticality of a column’s formwork, as shown in the figure below, is checked by measuring the distance from the formwork to the plumb line at the top and bottom. If the distances are the same, the column formwork is vertical.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85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Route surveys comprise all the survey operations required for the design and construction of engineering work, such as highways, pipelines, canals or railroads. After design, approval, planning, legal and environmental considerations are addressed, the surveyor sets out the alignment of the road.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Road construction</a:t>
            </a:r>
          </a:p>
        </p:txBody>
      </p:sp>
    </p:spTree>
    <p:extLst>
      <p:ext uri="{BB962C8B-B14F-4D97-AF65-F5344CB8AC3E}">
        <p14:creationId xmlns:p14="http://schemas.microsoft.com/office/powerpoint/2010/main" val="339801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Road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ROAD CONSTRUCTION SETTING OUT</a:t>
            </a:r>
          </a:p>
          <a:p>
            <a:pPr>
              <a:lnSpc>
                <a:spcPct val="150000"/>
              </a:lnSpc>
            </a:pPr>
            <a:r>
              <a:rPr lang="en-ZA" sz="2400" dirty="0">
                <a:latin typeface="Arial" panose="020B0604020202020204" pitchFamily="34" charset="0"/>
                <a:cs typeface="Arial" panose="020B0604020202020204" pitchFamily="34" charset="0"/>
              </a:rPr>
              <a:t>Setting out roads involves three processes:</a:t>
            </a:r>
          </a:p>
          <a:p>
            <a:pPr>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initial horizontal control </a:t>
            </a:r>
            <a:r>
              <a:rPr lang="en-ZA" sz="2400" dirty="0">
                <a:latin typeface="Arial" panose="020B0604020202020204" pitchFamily="34" charset="0"/>
                <a:cs typeface="Arial" panose="020B0604020202020204" pitchFamily="34" charset="0"/>
              </a:rPr>
              <a:t>setting-out process involves physically pegging the centre line of the road onto the ground. </a:t>
            </a:r>
          </a:p>
          <a:p>
            <a:pPr>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vertical control </a:t>
            </a:r>
            <a:r>
              <a:rPr lang="en-ZA" sz="2400" dirty="0">
                <a:latin typeface="Arial" panose="020B0604020202020204" pitchFamily="34" charset="0"/>
                <a:cs typeface="Arial" panose="020B0604020202020204" pitchFamily="34" charset="0"/>
              </a:rPr>
              <a:t>is required at all stages of the work. </a:t>
            </a:r>
          </a:p>
          <a:p>
            <a:pPr>
              <a:lnSpc>
                <a:spcPct val="150000"/>
              </a:lnSpc>
            </a:pPr>
            <a:r>
              <a:rPr lang="en-ZA" sz="2400" b="1" dirty="0">
                <a:latin typeface="Arial" panose="020B0604020202020204" pitchFamily="34" charset="0"/>
                <a:cs typeface="Arial" panose="020B0604020202020204" pitchFamily="34" charset="0"/>
              </a:rPr>
              <a:t>Reference marks</a:t>
            </a:r>
            <a:r>
              <a:rPr lang="en-ZA" sz="2400" dirty="0">
                <a:latin typeface="Arial" panose="020B0604020202020204" pitchFamily="34" charset="0"/>
                <a:cs typeface="Arial" panose="020B0604020202020204" pitchFamily="34" charset="0"/>
              </a:rPr>
              <a:t> are usually established at the likes of tangent points, road intersections and bridge control points.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576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Road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CIRCULAR CURVES</a:t>
            </a:r>
          </a:p>
          <a:p>
            <a:pPr>
              <a:lnSpc>
                <a:spcPct val="150000"/>
              </a:lnSpc>
            </a:pPr>
            <a:r>
              <a:rPr lang="en-ZA" sz="2400" dirty="0">
                <a:latin typeface="Arial" panose="020B0604020202020204" pitchFamily="34" charset="0"/>
                <a:cs typeface="Arial" panose="020B0604020202020204" pitchFamily="34" charset="0"/>
              </a:rPr>
              <a:t>Curves are provided whenever a road changes its direction from right to left (and vice versa) or changes its alignment from up to down (and vice versa). Curves are generally circular arcs, but parabolic arcs are often used. </a:t>
            </a:r>
          </a:p>
          <a:p>
            <a:pPr>
              <a:lnSpc>
                <a:spcPct val="150000"/>
              </a:lnSpc>
            </a:pPr>
            <a:r>
              <a:rPr lang="en-ZA" sz="2400" dirty="0">
                <a:latin typeface="Arial" panose="020B0604020202020204" pitchFamily="34" charset="0"/>
                <a:cs typeface="Arial" panose="020B0604020202020204" pitchFamily="34" charset="0"/>
              </a:rPr>
              <a:t>The purpose of the curves is to provide a transition between two tangent strips of roadway, allowing a vehicle to negotiate a turn at a gradual rate rather than a sharp cut.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172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Road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SETTING OUT HORIZONTAL CURVES</a:t>
            </a:r>
          </a:p>
          <a:p>
            <a:pPr>
              <a:lnSpc>
                <a:spcPct val="150000"/>
              </a:lnSpc>
            </a:pPr>
            <a:r>
              <a:rPr lang="en-ZA" sz="2400" dirty="0">
                <a:latin typeface="Arial" panose="020B0604020202020204" pitchFamily="34" charset="0"/>
                <a:cs typeface="Arial" panose="020B0604020202020204" pitchFamily="34" charset="0"/>
              </a:rPr>
              <a:t>Setting out horizontal circular curves involves determining the horizontal position of the curve points of the ground, so that they form the required curves when connected.</a:t>
            </a:r>
          </a:p>
        </p:txBody>
      </p:sp>
    </p:spTree>
    <p:extLst>
      <p:ext uri="{BB962C8B-B14F-4D97-AF65-F5344CB8AC3E}">
        <p14:creationId xmlns:p14="http://schemas.microsoft.com/office/powerpoint/2010/main" val="1400844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Road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CUTTINGS AND EMBANKMENTS</a:t>
            </a:r>
          </a:p>
          <a:p>
            <a:pPr>
              <a:lnSpc>
                <a:spcPct val="150000"/>
              </a:lnSpc>
            </a:pPr>
            <a:r>
              <a:rPr lang="en-ZA" sz="2400" dirty="0">
                <a:latin typeface="Arial" panose="020B0604020202020204" pitchFamily="34" charset="0"/>
                <a:cs typeface="Arial" panose="020B0604020202020204" pitchFamily="34" charset="0"/>
              </a:rPr>
              <a:t>In instances where the ground level is higher than the required reduced level, a cut may be made to avoid changing the required reduced level of the road.  An embankment is a fill made of compacted soil, which could be clay or rock- based, and it’s used to raise the road level at a bridge approach or a ditch to keep the level of the road the same.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57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THEODOLITE TERMINOLOGY</a:t>
            </a:r>
          </a:p>
          <a:p>
            <a:pPr>
              <a:lnSpc>
                <a:spcPct val="150000"/>
              </a:lnSpc>
            </a:pPr>
            <a:r>
              <a:rPr lang="en-ZA" sz="2400" dirty="0">
                <a:latin typeface="Arial" panose="020B0604020202020204" pitchFamily="34" charset="0"/>
                <a:cs typeface="Arial" panose="020B0604020202020204" pitchFamily="34" charset="0"/>
              </a:rPr>
              <a:t>Swinging: Rotating and turning a telescope about the vertical axis in a horizontal plane.</a:t>
            </a:r>
          </a:p>
          <a:p>
            <a:pPr>
              <a:lnSpc>
                <a:spcPct val="150000"/>
              </a:lnSpc>
            </a:pPr>
            <a:r>
              <a:rPr lang="en-ZA" sz="2400" dirty="0">
                <a:latin typeface="Arial" panose="020B0604020202020204" pitchFamily="34" charset="0"/>
                <a:cs typeface="Arial" panose="020B0604020202020204" pitchFamily="34" charset="0"/>
              </a:rPr>
              <a:t>Transiting: Turning a telescope about its horizontal axis in a vertical plane through 180°. </a:t>
            </a:r>
          </a:p>
          <a:p>
            <a:pPr>
              <a:lnSpc>
                <a:spcPct val="150000"/>
              </a:lnSpc>
            </a:pPr>
            <a:r>
              <a:rPr lang="en-ZA" sz="2400" dirty="0">
                <a:latin typeface="Arial" panose="020B0604020202020204" pitchFamily="34" charset="0"/>
                <a:cs typeface="Arial" panose="020B0604020202020204" pitchFamily="34" charset="0"/>
              </a:rPr>
              <a:t>Bisection: The division or cutting of something into two parts.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97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Road construction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LONGITUDINAL AND CROSS-SECTIONS</a:t>
            </a:r>
          </a:p>
          <a:p>
            <a:pPr>
              <a:lnSpc>
                <a:spcPct val="150000"/>
              </a:lnSpc>
            </a:pPr>
            <a:r>
              <a:rPr lang="en-ZA" sz="2400" dirty="0">
                <a:latin typeface="Arial" panose="020B0604020202020204" pitchFamily="34" charset="0"/>
                <a:cs typeface="Arial" panose="020B0604020202020204" pitchFamily="34" charset="0"/>
              </a:rPr>
              <a:t>Longitudinal- and cross-sections are essential for determining volumes of earthworks. If the area of a cross section and the longitudinal length are known, the volume of the material to be excavated or to use for fill, can be determined.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66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ERRORS IN ANGULAR MEASUREMENT</a:t>
            </a:r>
          </a:p>
          <a:p>
            <a:pPr>
              <a:lnSpc>
                <a:spcPct val="150000"/>
              </a:lnSpc>
            </a:pPr>
            <a:r>
              <a:rPr lang="en-ZA" sz="2400" b="1" dirty="0">
                <a:latin typeface="Arial" panose="020B0604020202020204" pitchFamily="34" charset="0"/>
                <a:cs typeface="Arial" panose="020B0604020202020204" pitchFamily="34" charset="0"/>
              </a:rPr>
              <a:t>Operational errors</a:t>
            </a:r>
            <a:r>
              <a:rPr lang="en-ZA" sz="2400" dirty="0">
                <a:latin typeface="Arial" panose="020B0604020202020204" pitchFamily="34" charset="0"/>
                <a:cs typeface="Arial" panose="020B0604020202020204" pitchFamily="34" charset="0"/>
              </a:rPr>
              <a:t> are errors that arise due to improper handling of instruments or improper noting of observations by an observer. </a:t>
            </a:r>
          </a:p>
          <a:p>
            <a:pPr>
              <a:lnSpc>
                <a:spcPct val="150000"/>
              </a:lnSpc>
            </a:pPr>
            <a:r>
              <a:rPr lang="en-ZA" sz="2400" b="1" dirty="0">
                <a:latin typeface="Arial" panose="020B0604020202020204" pitchFamily="34" charset="0"/>
                <a:cs typeface="Arial" panose="020B0604020202020204" pitchFamily="34" charset="0"/>
              </a:rPr>
              <a:t>Natural errors</a:t>
            </a:r>
            <a:r>
              <a:rPr lang="en-ZA" sz="2400" dirty="0">
                <a:latin typeface="Arial" panose="020B0604020202020204" pitchFamily="34" charset="0"/>
                <a:cs typeface="Arial" panose="020B0604020202020204" pitchFamily="34" charset="0"/>
              </a:rPr>
              <a:t> are errors that may occur due to natural causes. </a:t>
            </a:r>
          </a:p>
        </p:txBody>
      </p:sp>
    </p:spTree>
    <p:extLst>
      <p:ext uri="{BB962C8B-B14F-4D97-AF65-F5344CB8AC3E}">
        <p14:creationId xmlns:p14="http://schemas.microsoft.com/office/powerpoint/2010/main" val="116825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MEASURING HORIZONTAL ANGLES</a:t>
            </a:r>
          </a:p>
          <a:p>
            <a:pPr>
              <a:lnSpc>
                <a:spcPct val="150000"/>
              </a:lnSpc>
            </a:pPr>
            <a:r>
              <a:rPr lang="en-ZA" sz="2400" dirty="0">
                <a:latin typeface="Arial" panose="020B0604020202020204" pitchFamily="34" charset="0"/>
                <a:cs typeface="Arial" panose="020B0604020202020204" pitchFamily="34" charset="0"/>
              </a:rPr>
              <a:t>When consecutive horizontal angles have to be measured from one instrument station, the reiteration method is used as it provides checks. This is another precise and, comparatively, less tedious method. This process consists of two sets of circle readings, namely circle left and circle right.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28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Angular measurement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MEASURING VERTICAL ANGLES</a:t>
            </a:r>
          </a:p>
          <a:p>
            <a:pPr>
              <a:lnSpc>
                <a:spcPct val="150000"/>
              </a:lnSpc>
            </a:pPr>
            <a:r>
              <a:rPr lang="en-ZA" sz="2400" dirty="0">
                <a:latin typeface="Arial" panose="020B0604020202020204" pitchFamily="34" charset="0"/>
                <a:cs typeface="Arial" panose="020B0604020202020204" pitchFamily="34" charset="0"/>
              </a:rPr>
              <a:t>A vertical angle is an angle in a vertical plane. One of the directions which forms a vertical angle is the direction of the vertical (zenith), in which the angle is called the zenith distance. The other is the line of intersection of the vertical plane, in which the angle lies with the plane of the horizontal in which the angle is called the angle of elevation or angle of depression.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83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Traversing involves conducting a survey in which the lengths and directions of a series of straight lines are measured. The points along the traverse are known as stations and the lines joining the points (distances between) are known as legs.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Traversing</a:t>
            </a:r>
          </a:p>
        </p:txBody>
      </p:sp>
    </p:spTree>
    <p:extLst>
      <p:ext uri="{BB962C8B-B14F-4D97-AF65-F5344CB8AC3E}">
        <p14:creationId xmlns:p14="http://schemas.microsoft.com/office/powerpoint/2010/main" val="399548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Traversing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TRAVERSING CONCEPTS</a:t>
            </a:r>
          </a:p>
          <a:p>
            <a:pPr>
              <a:lnSpc>
                <a:spcPct val="150000"/>
              </a:lnSpc>
            </a:pPr>
            <a:r>
              <a:rPr lang="en-ZA" sz="2400" dirty="0">
                <a:latin typeface="Arial" panose="020B0604020202020204" pitchFamily="34" charset="0"/>
                <a:cs typeface="Arial" panose="020B0604020202020204" pitchFamily="34" charset="0"/>
              </a:rPr>
              <a:t>There are three types of traverse surveys, each with its own geometrical properties: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Open traverse (geometrically and mathematically open);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Closed loop traverse (geometrically and mathematically closed);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Closed link traverse (geometrically open and mathematically closed).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18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72621</TotalTime>
  <Words>2606</Words>
  <Application>Microsoft Macintosh PowerPoint</Application>
  <PresentationFormat>Widescreen</PresentationFormat>
  <Paragraphs>189</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317</cp:revision>
  <dcterms:created xsi:type="dcterms:W3CDTF">2018-09-18T08:47:31Z</dcterms:created>
  <dcterms:modified xsi:type="dcterms:W3CDTF">2023-07-14T12:27:38Z</dcterms:modified>
</cp:coreProperties>
</file>