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314" r:id="rId3"/>
    <p:sldId id="437" r:id="rId4"/>
    <p:sldId id="522" r:id="rId5"/>
    <p:sldId id="523" r:id="rId6"/>
    <p:sldId id="524" r:id="rId7"/>
    <p:sldId id="504" r:id="rId8"/>
    <p:sldId id="525" r:id="rId9"/>
    <p:sldId id="505" r:id="rId10"/>
    <p:sldId id="506" r:id="rId11"/>
    <p:sldId id="526" r:id="rId12"/>
    <p:sldId id="527" r:id="rId13"/>
    <p:sldId id="528" r:id="rId14"/>
    <p:sldId id="529" r:id="rId15"/>
    <p:sldId id="530" r:id="rId16"/>
    <p:sldId id="531" r:id="rId17"/>
    <p:sldId id="532" r:id="rId18"/>
    <p:sldId id="533" r:id="rId19"/>
    <p:sldId id="534" r:id="rId20"/>
    <p:sldId id="535" r:id="rId21"/>
    <p:sldId id="507" r:id="rId22"/>
    <p:sldId id="508" r:id="rId23"/>
    <p:sldId id="509" r:id="rId24"/>
    <p:sldId id="537" r:id="rId25"/>
    <p:sldId id="536" r:id="rId26"/>
    <p:sldId id="538" r:id="rId27"/>
    <p:sldId id="539" r:id="rId28"/>
    <p:sldId id="540" r:id="rId29"/>
    <p:sldId id="541" r:id="rId30"/>
    <p:sldId id="510" r:id="rId31"/>
    <p:sldId id="542" r:id="rId32"/>
    <p:sldId id="543" r:id="rId33"/>
    <p:sldId id="544" r:id="rId34"/>
    <p:sldId id="511" r:id="rId35"/>
    <p:sldId id="545" r:id="rId36"/>
    <p:sldId id="546" r:id="rId37"/>
    <p:sldId id="547" r:id="rId38"/>
    <p:sldId id="512" r:id="rId39"/>
    <p:sldId id="517" r:id="rId40"/>
    <p:sldId id="549" r:id="rId41"/>
    <p:sldId id="548" r:id="rId42"/>
    <p:sldId id="550" r:id="rId43"/>
    <p:sldId id="551" r:id="rId44"/>
    <p:sldId id="514" r:id="rId45"/>
    <p:sldId id="518" r:id="rId46"/>
    <p:sldId id="552" r:id="rId47"/>
    <p:sldId id="519" r:id="rId48"/>
    <p:sldId id="553" r:id="rId49"/>
    <p:sldId id="554" r:id="rId50"/>
    <p:sldId id="515" r:id="rId51"/>
    <p:sldId id="520" r:id="rId52"/>
    <p:sldId id="521" r:id="rId53"/>
    <p:sldId id="555" r:id="rId54"/>
    <p:sldId id="556" r:id="rId55"/>
    <p:sldId id="557" r:id="rId56"/>
    <p:sldId id="55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639"/>
    <p:restoredTop sz="94569"/>
  </p:normalViewPr>
  <p:slideViewPr>
    <p:cSldViewPr snapToGrid="0" snapToObjects="1">
      <p:cViewPr varScale="1">
        <p:scale>
          <a:sx n="77" d="100"/>
          <a:sy n="77" d="100"/>
        </p:scale>
        <p:origin x="149" y="6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CA953-F36A-7745-8BCA-30559A3D510C}" type="datetimeFigureOut">
              <a:rPr lang="en-GB" smtClean="0"/>
              <a:t>25/06/2024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55403-8A3A-DA4F-934B-8B456A5D664E}" type="slidenum">
              <a:rPr lang="en-GB" smtClean="0"/>
              <a:t>‹#›</a:t>
            </a:fld>
            <a:endParaRPr lang="en-GB"/>
          </a:p>
        </p:txBody>
      </p:sp>
    </p:spTree>
    <p:extLst>
      <p:ext uri="{BB962C8B-B14F-4D97-AF65-F5344CB8AC3E}">
        <p14:creationId xmlns:p14="http://schemas.microsoft.com/office/powerpoint/2010/main" val="341105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855403-8A3A-DA4F-934B-8B456A5D664E}" type="slidenum">
              <a:rPr lang="en-GB" smtClean="0"/>
              <a:t>1</a:t>
            </a:fld>
            <a:endParaRPr lang="en-GB"/>
          </a:p>
        </p:txBody>
      </p:sp>
    </p:spTree>
    <p:extLst>
      <p:ext uri="{BB962C8B-B14F-4D97-AF65-F5344CB8AC3E}">
        <p14:creationId xmlns:p14="http://schemas.microsoft.com/office/powerpoint/2010/main" val="66471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25/06/2024</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25/06/2024</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machine&#10;&#10;Description automatically generated">
            <a:extLst>
              <a:ext uri="{FF2B5EF4-FFF2-40B4-BE49-F238E27FC236}">
                <a16:creationId xmlns:a16="http://schemas.microsoft.com/office/drawing/2014/main" id="{292D0CD1-9F59-1704-AD63-73D16802F194}"/>
              </a:ext>
            </a:extLst>
          </p:cNvPr>
          <p:cNvPicPr>
            <a:picLocks noChangeAspect="1"/>
          </p:cNvPicPr>
          <p:nvPr/>
        </p:nvPicPr>
        <p:blipFill>
          <a:blip r:embed="rId3"/>
          <a:stretch>
            <a:fillRect/>
          </a:stretch>
        </p:blipFill>
        <p:spPr>
          <a:xfrm>
            <a:off x="-5255" y="2953"/>
            <a:ext cx="12197255" cy="6855047"/>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N5 </a:t>
            </a:r>
            <a:r>
              <a:rPr lang="en-GB" sz="5400" b="1">
                <a:solidFill>
                  <a:schemeClr val="bg1"/>
                </a:solidFill>
                <a:latin typeface="Brandon Grotesque Medium" panose="020B0603020203060202" pitchFamily="34" charset="77"/>
              </a:rPr>
              <a:t>Power Machines</a:t>
            </a:r>
          </a:p>
          <a:p>
            <a:pPr algn="r"/>
            <a:endParaRPr lang="en-GB" sz="5400" b="1" dirty="0">
              <a:solidFill>
                <a:schemeClr val="bg1"/>
              </a:solidFill>
              <a:latin typeface="Brandon Grotesque Medium" panose="020B0603020203060202" pitchFamily="34" charset="77"/>
            </a:endParaRPr>
          </a:p>
        </p:txBody>
      </p:sp>
      <p:pic>
        <p:nvPicPr>
          <p:cNvPr id="8" name="Picture 7" descr="A yellow circle with black text&#10;&#10;Description automatically generated">
            <a:extLst>
              <a:ext uri="{FF2B5EF4-FFF2-40B4-BE49-F238E27FC236}">
                <a16:creationId xmlns:a16="http://schemas.microsoft.com/office/drawing/2014/main" id="{AEAFD9B4-3832-9845-B14D-BFFC5D28A267}"/>
              </a:ext>
            </a:extLst>
          </p:cNvPr>
          <p:cNvPicPr>
            <a:picLocks noChangeAspect="1"/>
          </p:cNvPicPr>
          <p:nvPr/>
        </p:nvPicPr>
        <p:blipFill>
          <a:blip r:embed="rId4"/>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AIR COMPRESSORS</a:t>
            </a:r>
          </a:p>
          <a:p>
            <a:pPr>
              <a:lnSpc>
                <a:spcPct val="150000"/>
              </a:lnSpc>
            </a:pPr>
            <a:r>
              <a:rPr lang="en-US" sz="2400" dirty="0">
                <a:latin typeface="Arial" panose="020B0604020202020204" pitchFamily="34" charset="0"/>
                <a:cs typeface="Arial" panose="020B0604020202020204" pitchFamily="34" charset="0"/>
              </a:rPr>
              <a:t>The most common air compressors are: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Reciprocating air compressors (low mass rate, high pressure);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Rotary screw compressors (high mass rate, low pressure);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Axial compressors (high mass rate, low pressure);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Centrifugal compressors (high mass rate, low pressure).</a:t>
            </a:r>
          </a:p>
        </p:txBody>
      </p:sp>
    </p:spTree>
    <p:extLst>
      <p:ext uri="{BB962C8B-B14F-4D97-AF65-F5344CB8AC3E}">
        <p14:creationId xmlns:p14="http://schemas.microsoft.com/office/powerpoint/2010/main" val="303497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75649"/>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CYLINDER VOLUME</a:t>
                </a:r>
              </a:p>
              <a:p>
                <a:pPr>
                  <a:lnSpc>
                    <a:spcPct val="150000"/>
                  </a:lnSpc>
                </a:pPr>
                <a:r>
                  <a:rPr lang="en-US" sz="2400" dirty="0">
                    <a:latin typeface="Arial" panose="020B0604020202020204" pitchFamily="34" charset="0"/>
                    <a:cs typeface="Arial" panose="020B0604020202020204" pitchFamily="34" charset="0"/>
                  </a:rPr>
                  <a:t>The volume of a cylinder without clearance and the stroke volume are the same at inlet conditions and it depends on its diameter and stroke length if the clearance volume is neglected.</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1</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𝑠</m:t>
                          </m:r>
                        </m:sub>
                      </m:sSub>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𝑙𝐴</m:t>
                      </m:r>
                    </m:oMath>
                  </m:oMathPara>
                </a14:m>
                <a:endParaRPr lang="en-US" sz="2400" b="0" dirty="0">
                  <a:latin typeface="Arial" panose="020B060402020202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1</m:t>
                          </m:r>
                        </m:sub>
                      </m:sSub>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𝑚𝑅</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𝑇</m:t>
                              </m:r>
                            </m:e>
                            <m:sub>
                              <m:r>
                                <a:rPr lang="en-US" sz="2400" b="0" i="1" smtClean="0">
                                  <a:latin typeface="Cambria Math" panose="02040503050406030204" pitchFamily="18" charset="0"/>
                                  <a:cs typeface="Arial" panose="020B0604020202020204" pitchFamily="34" charset="0"/>
                                </a:rPr>
                                <m:t>1</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1</m:t>
                              </m:r>
                            </m:sub>
                          </m:sSub>
                        </m:den>
                      </m:f>
                    </m:oMath>
                  </m:oMathPara>
                </a14:m>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4475649"/>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941444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88213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VOLUME DELIVERED</a:t>
                </a:r>
              </a:p>
              <a:p>
                <a:pPr>
                  <a:lnSpc>
                    <a:spcPct val="150000"/>
                  </a:lnSpc>
                </a:pPr>
                <a:r>
                  <a:rPr lang="en-US" sz="2400" dirty="0">
                    <a:latin typeface="Arial" panose="020B0604020202020204" pitchFamily="34" charset="0"/>
                    <a:cs typeface="Arial" panose="020B0604020202020204" pitchFamily="34" charset="0"/>
                  </a:rPr>
                  <a:t>The volume delivered depends on the pressure ratio and is the amount of</a:t>
                </a:r>
              </a:p>
              <a:p>
                <a:pPr>
                  <a:lnSpc>
                    <a:spcPct val="150000"/>
                  </a:lnSpc>
                </a:pPr>
                <a:r>
                  <a:rPr lang="en-US" sz="2400" dirty="0">
                    <a:latin typeface="Arial" panose="020B0604020202020204" pitchFamily="34" charset="0"/>
                    <a:cs typeface="Arial" panose="020B0604020202020204" pitchFamily="34" charset="0"/>
                  </a:rPr>
                  <a:t>volume that is delivered to the air receiver after polytropic compression.</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2</m:t>
                          </m:r>
                        </m:sub>
                      </m:sSub>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r>
                            <a:rPr lang="en-US" sz="2400" b="0" i="1" smtClean="0">
                              <a:latin typeface="Cambria Math" panose="02040503050406030204" pitchFamily="18" charset="0"/>
                              <a:cs typeface="Arial" panose="020B0604020202020204" pitchFamily="34" charset="0"/>
                            </a:rPr>
                            <m:t>𝑚𝑅</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𝑇</m:t>
                              </m:r>
                            </m:e>
                            <m:sub>
                              <m:r>
                                <a:rPr lang="en-US" sz="2400" b="0" i="1" smtClean="0">
                                  <a:latin typeface="Cambria Math" panose="02040503050406030204" pitchFamily="18" charset="0"/>
                                  <a:cs typeface="Arial" panose="020B0604020202020204" pitchFamily="34" charset="0"/>
                                </a:rPr>
                                <m:t>2</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2</m:t>
                              </m:r>
                            </m:sub>
                          </m:sSub>
                        </m:den>
                      </m:f>
                    </m:oMath>
                  </m:oMathPara>
                </a14:m>
                <a:endParaRPr lang="en-US" sz="2400" b="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2882136"/>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82308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43914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VOLUMETRIC EFFICIENCY FOR ATMOSPHERIC CONDITIONS</a:t>
                </a:r>
              </a:p>
              <a:p>
                <a:pPr>
                  <a:lnSpc>
                    <a:spcPct val="150000"/>
                  </a:lnSpc>
                </a:pPr>
                <a:r>
                  <a:rPr lang="en-US" sz="2400" dirty="0">
                    <a:latin typeface="Arial" panose="020B0604020202020204" pitchFamily="34" charset="0"/>
                    <a:cs typeface="Arial" panose="020B0604020202020204" pitchFamily="34" charset="0"/>
                  </a:rPr>
                  <a:t>The volumetric efficiency is the ratio of the free air volume compared to the</a:t>
                </a:r>
              </a:p>
              <a:p>
                <a:pPr>
                  <a:lnSpc>
                    <a:spcPct val="150000"/>
                  </a:lnSpc>
                </a:pPr>
                <a:r>
                  <a:rPr lang="en-US" sz="2400" dirty="0">
                    <a:latin typeface="Arial" panose="020B0604020202020204" pitchFamily="34" charset="0"/>
                    <a:cs typeface="Arial" panose="020B0604020202020204" pitchFamily="34" charset="0"/>
                  </a:rPr>
                  <a:t>volume drawn into the compressor.</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m:rPr>
                              <m:nor/>
                            </m:rPr>
                            <a:rPr lang="el-GR" sz="2400" i="1">
                              <a:latin typeface="Cambria Math" panose="02040503050406030204" pitchFamily="18" charset="0"/>
                              <a:cs typeface="Arial" panose="020B0604020202020204" pitchFamily="34" charset="0"/>
                            </a:rPr>
                            <m:t>η</m:t>
                          </m:r>
                          <m:r>
                            <m:rPr>
                              <m:nor/>
                            </m:rPr>
                            <a:rPr lang="el-GR" sz="2400" i="1">
                              <a:latin typeface="Cambria Math" panose="02040503050406030204" pitchFamily="18" charset="0"/>
                              <a:cs typeface="Arial" panose="020B0604020202020204" pitchFamily="34" charset="0"/>
                            </a:rPr>
                            <m:t> </m:t>
                          </m:r>
                        </m:e>
                        <m:sub>
                          <m:r>
                            <a:rPr lang="en-US" sz="2400" b="0" i="1" smtClean="0">
                              <a:latin typeface="Cambria Math" panose="02040503050406030204" pitchFamily="18" charset="0"/>
                              <a:cs typeface="Arial" panose="020B0604020202020204" pitchFamily="34" charset="0"/>
                            </a:rPr>
                            <m:t>𝑣</m:t>
                          </m:r>
                          <m:r>
                            <a:rPr lang="en-US" sz="2400" i="1">
                              <a:latin typeface="Cambria Math" panose="02040503050406030204" pitchFamily="18" charset="0"/>
                              <a:cs typeface="Arial" panose="020B0604020202020204" pitchFamily="34" charset="0"/>
                            </a:rPr>
                            <m:t>𝑎</m:t>
                          </m:r>
                        </m:sub>
                      </m:sSub>
                      <m:r>
                        <a:rPr lang="en-US" sz="2400" i="1">
                          <a:latin typeface="Cambria Math" panose="02040503050406030204" pitchFamily="18" charset="0"/>
                          <a:cs typeface="Arial" panose="020B0604020202020204" pitchFamily="34" charset="0"/>
                        </a:rPr>
                        <m:t>=</m:t>
                      </m:r>
                      <m:f>
                        <m:fPr>
                          <m:ctrlPr>
                            <a:rPr lang="en-US" sz="2400" i="1">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𝑎</m:t>
                              </m:r>
                            </m:sub>
                          </m:sSub>
                        </m:num>
                        <m:den>
                          <m:sSub>
                            <m:sSubPr>
                              <m:ctrlPr>
                                <a:rPr lang="en-US" sz="2400" i="1">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𝑠</m:t>
                              </m:r>
                            </m:sub>
                          </m:sSub>
                        </m:den>
                      </m:f>
                    </m:oMath>
                  </m:oMathPara>
                </a14:m>
                <a:endParaRPr lang="en-US" sz="2400" i="1" dirty="0">
                  <a:latin typeface="Cambria Math" panose="02040503050406030204" pitchFamily="18"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3439147"/>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3268252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VOLUME RATE</a:t>
                </a:r>
              </a:p>
              <a:p>
                <a:pPr>
                  <a:lnSpc>
                    <a:spcPct val="150000"/>
                  </a:lnSpc>
                </a:pPr>
                <a:r>
                  <a:rPr lang="en-US" sz="2400" dirty="0">
                    <a:latin typeface="Arial" panose="020B0604020202020204" pitchFamily="34" charset="0"/>
                    <a:cs typeface="Arial" panose="020B0604020202020204" pitchFamily="34" charset="0"/>
                  </a:rPr>
                  <a:t>The volume rate is the volume per second and it depends on the rotational</a:t>
                </a:r>
              </a:p>
              <a:p>
                <a:pPr>
                  <a:lnSpc>
                    <a:spcPct val="150000"/>
                  </a:lnSpc>
                </a:pPr>
                <a:r>
                  <a:rPr lang="en-US" sz="2400" dirty="0">
                    <a:latin typeface="Arial" panose="020B0604020202020204" pitchFamily="34" charset="0"/>
                    <a:cs typeface="Arial" panose="020B0604020202020204" pitchFamily="34" charset="0"/>
                  </a:rPr>
                  <a:t>frequency of the crank and if the cylinder is single or double acting. All the</a:t>
                </a:r>
              </a:p>
              <a:p>
                <a:pPr>
                  <a:lnSpc>
                    <a:spcPct val="150000"/>
                  </a:lnSpc>
                </a:pPr>
                <a:r>
                  <a:rPr lang="en-US" sz="2400" dirty="0">
                    <a:latin typeface="Arial" panose="020B0604020202020204" pitchFamily="34" charset="0"/>
                    <a:cs typeface="Arial" panose="020B0604020202020204" pitchFamily="34" charset="0"/>
                  </a:rPr>
                  <a:t>volumes can be converted to a rate by using the following conversion.</a:t>
                </a:r>
                <a:endParaRPr lang="en-US" sz="2400" i="1" dirty="0">
                  <a:latin typeface="Cambria Math" panose="020405030504060302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Arial" panose="020B0604020202020204" pitchFamily="34" charset="0"/>
                        </a:rPr>
                        <m:t>𝑉𝑜𝑙𝑢𝑚𝑒</m:t>
                      </m:r>
                      <m:r>
                        <a:rPr lang="en-US" sz="2400" b="0" i="1" smtClean="0">
                          <a:latin typeface="Cambria Math" panose="02040503050406030204" pitchFamily="18" charset="0"/>
                          <a:cs typeface="Arial" panose="020B0604020202020204" pitchFamily="34" charset="0"/>
                        </a:rPr>
                        <m:t> </m:t>
                      </m:r>
                      <m:r>
                        <a:rPr lang="en-US" sz="2400" b="0" i="1" smtClean="0">
                          <a:latin typeface="Cambria Math" panose="02040503050406030204" pitchFamily="18" charset="0"/>
                          <a:cs typeface="Arial" panose="020B0604020202020204" pitchFamily="34" charset="0"/>
                        </a:rPr>
                        <m:t>𝑟𝑎𝑡𝑒</m:t>
                      </m:r>
                      <m:r>
                        <a:rPr lang="en-US" sz="2400" b="0" i="1" smtClean="0">
                          <a:latin typeface="Cambria Math" panose="02040503050406030204" pitchFamily="18" charset="0"/>
                          <a:cs typeface="Arial" panose="020B0604020202020204" pitchFamily="34" charset="0"/>
                        </a:rPr>
                        <m:t> </m:t>
                      </m:r>
                      <m:r>
                        <a:rPr lang="en-US" sz="2400" b="0" i="1" smtClean="0">
                          <a:latin typeface="Cambria Math" panose="02040503050406030204" pitchFamily="18" charset="0"/>
                          <a:cs typeface="Arial" panose="020B0604020202020204" pitchFamily="34" charset="0"/>
                        </a:rPr>
                        <m:t>𝑑𝑒𝑙𝑖𝑣𝑒𝑟𝑒𝑑</m:t>
                      </m:r>
                      <m:r>
                        <a:rPr lang="en-US" sz="2400" i="1">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𝑉</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𝑁𝐸</m:t>
                      </m:r>
                    </m:oMath>
                  </m:oMathPara>
                </a14:m>
                <a:endParaRPr lang="en-US" sz="2400" i="1" dirty="0">
                  <a:latin typeface="Cambria Math" panose="02040503050406030204" pitchFamily="18"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2862322"/>
              </a:xfrm>
              <a:prstGeom prst="rect">
                <a:avLst/>
              </a:prstGeom>
              <a:blipFill>
                <a:blip r:embed="rId3"/>
                <a:stretch>
                  <a:fillRect l="-958" b="-442"/>
                </a:stretch>
              </a:blipFill>
            </p:spPr>
            <p:txBody>
              <a:bodyPr/>
              <a:lstStyle/>
              <a:p>
                <a:r>
                  <a:rPr lang="en-US">
                    <a:noFill/>
                  </a:rPr>
                  <a:t> </a:t>
                </a:r>
              </a:p>
            </p:txBody>
          </p:sp>
        </mc:Fallback>
      </mc:AlternateContent>
    </p:spTree>
    <p:extLst>
      <p:ext uri="{BB962C8B-B14F-4D97-AF65-F5344CB8AC3E}">
        <p14:creationId xmlns:p14="http://schemas.microsoft.com/office/powerpoint/2010/main" val="427538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MASS RATE</a:t>
                </a:r>
              </a:p>
              <a:p>
                <a:pPr>
                  <a:lnSpc>
                    <a:spcPct val="150000"/>
                  </a:lnSpc>
                </a:pPr>
                <a:r>
                  <a:rPr lang="en-US" sz="2400" dirty="0">
                    <a:latin typeface="Arial" panose="020B0604020202020204" pitchFamily="34" charset="0"/>
                    <a:cs typeface="Arial" panose="020B0604020202020204" pitchFamily="34" charset="0"/>
                  </a:rPr>
                  <a:t>Mass rate is the mass rate that is delivered per second and it depends on the</a:t>
                </a:r>
              </a:p>
              <a:p>
                <a:pPr>
                  <a:lnSpc>
                    <a:spcPct val="150000"/>
                  </a:lnSpc>
                </a:pPr>
                <a:r>
                  <a:rPr lang="en-US" sz="2400" dirty="0">
                    <a:latin typeface="Arial" panose="020B0604020202020204" pitchFamily="34" charset="0"/>
                    <a:cs typeface="Arial" panose="020B0604020202020204" pitchFamily="34" charset="0"/>
                  </a:rPr>
                  <a:t>rotational frequency of the crank and if the cylinder is single or double acting.</a:t>
                </a:r>
              </a:p>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Arial" panose="020B0604020202020204" pitchFamily="34" charset="0"/>
                        </a:rPr>
                        <m:t>𝑀𝑎𝑠𝑠</m:t>
                      </m:r>
                      <m:r>
                        <a:rPr lang="en-US" sz="2400" b="0" i="1" smtClean="0">
                          <a:latin typeface="Cambria Math" panose="02040503050406030204" pitchFamily="18" charset="0"/>
                          <a:cs typeface="Arial" panose="020B0604020202020204" pitchFamily="34" charset="0"/>
                        </a:rPr>
                        <m:t> </m:t>
                      </m:r>
                      <m:r>
                        <a:rPr lang="en-US" sz="2400" b="0" i="1" smtClean="0">
                          <a:latin typeface="Cambria Math" panose="02040503050406030204" pitchFamily="18" charset="0"/>
                          <a:cs typeface="Arial" panose="020B0604020202020204" pitchFamily="34" charset="0"/>
                        </a:rPr>
                        <m:t>𝑟𝑎𝑡𝑒</m:t>
                      </m:r>
                      <m:r>
                        <a:rPr lang="en-US" sz="2400" i="1">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𝑚</m:t>
                      </m:r>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𝑁𝐸</m:t>
                      </m:r>
                    </m:oMath>
                  </m:oMathPara>
                </a14:m>
                <a:endParaRPr lang="en-US" sz="2400" i="1" dirty="0">
                  <a:latin typeface="Cambria Math" panose="02040503050406030204" pitchFamily="18"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2308324"/>
              </a:xfrm>
              <a:prstGeom prst="rect">
                <a:avLst/>
              </a:prstGeom>
              <a:blipFill>
                <a:blip r:embed="rId3"/>
                <a:stretch>
                  <a:fillRect l="-958" r="-838" b="-549"/>
                </a:stretch>
              </a:blipFill>
            </p:spPr>
            <p:txBody>
              <a:bodyPr/>
              <a:lstStyle/>
              <a:p>
                <a:r>
                  <a:rPr lang="en-US">
                    <a:noFill/>
                  </a:rPr>
                  <a:t> </a:t>
                </a:r>
              </a:p>
            </p:txBody>
          </p:sp>
        </mc:Fallback>
      </mc:AlternateContent>
    </p:spTree>
    <p:extLst>
      <p:ext uri="{BB962C8B-B14F-4D97-AF65-F5344CB8AC3E}">
        <p14:creationId xmlns:p14="http://schemas.microsoft.com/office/powerpoint/2010/main" val="348308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WORK DONE BY THE COMPRESSOR</a:t>
            </a:r>
          </a:p>
          <a:p>
            <a:pPr>
              <a:lnSpc>
                <a:spcPct val="150000"/>
              </a:lnSpc>
            </a:pPr>
            <a:r>
              <a:rPr lang="en-US" sz="2400" dirty="0">
                <a:latin typeface="Arial" panose="020B0604020202020204" pitchFamily="34" charset="0"/>
                <a:cs typeface="Arial" panose="020B0604020202020204" pitchFamily="34" charset="0"/>
              </a:rPr>
              <a:t>The cycle work done (work done by the compressor) is the sum of all the areas under the curves (</a:t>
            </a:r>
            <a:r>
              <a:rPr lang="en-US" sz="2400" dirty="0" err="1">
                <a:latin typeface="Arial" panose="020B0604020202020204" pitchFamily="34" charset="0"/>
                <a:cs typeface="Arial" panose="020B0604020202020204" pitchFamily="34" charset="0"/>
              </a:rPr>
              <a:t>bc</a:t>
            </a:r>
            <a:r>
              <a:rPr lang="en-US" sz="2400" dirty="0">
                <a:latin typeface="Arial" panose="020B0604020202020204" pitchFamily="34" charset="0"/>
                <a:cs typeface="Arial" panose="020B0604020202020204" pitchFamily="34" charset="0"/>
              </a:rPr>
              <a:t>) for polytropic compression (+), (cd) for constant pressure delivery stroke (+) and (ab) constant pressure suction stroke (–) from the PV-diagram.</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458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POWER OF COMPRESSOR</a:t>
                </a:r>
              </a:p>
              <a:p>
                <a:pPr>
                  <a:lnSpc>
                    <a:spcPct val="150000"/>
                  </a:lnSpc>
                </a:pPr>
                <a:r>
                  <a:rPr lang="en-US" sz="2400" dirty="0">
                    <a:latin typeface="Arial" panose="020B0604020202020204" pitchFamily="34" charset="0"/>
                    <a:cs typeface="Arial" panose="020B0604020202020204" pitchFamily="34" charset="0"/>
                  </a:rPr>
                  <a:t>The power developed is the rate of work done by the compressor.</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𝐶</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𝑊</m:t>
                          </m:r>
                        </m:e>
                        <m:sub>
                          <m:r>
                            <a:rPr lang="en-US" sz="2400" b="0" i="1" smtClean="0">
                              <a:latin typeface="Cambria Math" panose="02040503050406030204" pitchFamily="18" charset="0"/>
                              <a:cs typeface="Arial" panose="020B0604020202020204" pitchFamily="34" charset="0"/>
                            </a:rPr>
                            <m:t>𝐶</m:t>
                          </m:r>
                        </m:sub>
                      </m:sSub>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𝑁𝐸</m:t>
                      </m:r>
                    </m:oMath>
                  </m:oMathPara>
                </a14:m>
                <a:endParaRPr lang="en-US"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2308324"/>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3162187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75432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ISOTHERMAL POWER</a:t>
                </a:r>
              </a:p>
              <a:p>
                <a:pPr>
                  <a:lnSpc>
                    <a:spcPct val="150000"/>
                  </a:lnSpc>
                </a:pPr>
                <a:r>
                  <a:rPr lang="en-US" sz="2400" dirty="0">
                    <a:latin typeface="Arial" panose="020B0604020202020204" pitchFamily="34" charset="0"/>
                    <a:cs typeface="Arial" panose="020B0604020202020204" pitchFamily="34" charset="0"/>
                  </a:rPr>
                  <a:t>The isothermal power is the rate of isothermal work done.</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𝑖</m:t>
                          </m:r>
                        </m:sub>
                      </m:sSub>
                      <m:r>
                        <a:rPr lang="en-US" sz="2400" b="0" i="1" smtClean="0">
                          <a:latin typeface="Cambria Math" panose="02040503050406030204" pitchFamily="18" charset="0"/>
                          <a:cs typeface="Arial" panose="020B0604020202020204" pitchFamily="34" charset="0"/>
                        </a:rPr>
                        <m:t>=</m:t>
                      </m:r>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𝑊</m:t>
                          </m:r>
                        </m:e>
                        <m:sub>
                          <m:r>
                            <a:rPr lang="en-US" sz="2400" b="0" i="1" smtClean="0">
                              <a:latin typeface="Cambria Math" panose="02040503050406030204" pitchFamily="18" charset="0"/>
                              <a:cs typeface="Arial" panose="020B0604020202020204" pitchFamily="34" charset="0"/>
                            </a:rPr>
                            <m:t>𝑖</m:t>
                          </m:r>
                        </m:sub>
                      </m:sSub>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𝑁𝐸</m:t>
                      </m:r>
                    </m:oMath>
                  </m:oMathPara>
                </a14:m>
                <a:endParaRPr lang="en-US"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1754326"/>
              </a:xfrm>
              <a:prstGeom prst="rect">
                <a:avLst/>
              </a:prstGeom>
              <a:blipFill>
                <a:blip r:embed="rId3"/>
                <a:stretch>
                  <a:fillRect l="-958" r="-240"/>
                </a:stretch>
              </a:blipFill>
            </p:spPr>
            <p:txBody>
              <a:bodyPr/>
              <a:lstStyle/>
              <a:p>
                <a:r>
                  <a:rPr lang="en-US">
                    <a:noFill/>
                  </a:rPr>
                  <a:t> </a:t>
                </a:r>
              </a:p>
            </p:txBody>
          </p:sp>
        </mc:Fallback>
      </mc:AlternateContent>
    </p:spTree>
    <p:extLst>
      <p:ext uri="{BB962C8B-B14F-4D97-AF65-F5344CB8AC3E}">
        <p14:creationId xmlns:p14="http://schemas.microsoft.com/office/powerpoint/2010/main" val="149255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43914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ISOTHERMAL EFFICIENCY</a:t>
                </a:r>
              </a:p>
              <a:p>
                <a:pPr>
                  <a:lnSpc>
                    <a:spcPct val="150000"/>
                  </a:lnSpc>
                </a:pPr>
                <a:r>
                  <a:rPr lang="en-US" sz="2400" dirty="0">
                    <a:latin typeface="Arial" panose="020B0604020202020204" pitchFamily="34" charset="0"/>
                    <a:cs typeface="Arial" panose="020B0604020202020204" pitchFamily="34" charset="0"/>
                  </a:rPr>
                  <a:t>Isothermal efficiency is a ratio to see how close the polytropic compressor cycle is to an ideal isothermal cycle.</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l-GR" sz="2400" i="1">
                              <a:latin typeface="Cambria Math" panose="02040503050406030204" pitchFamily="18" charset="0"/>
                              <a:cs typeface="Arial" panose="020B0604020202020204" pitchFamily="34" charset="0"/>
                            </a:rPr>
                            <m:t>𝜂</m:t>
                          </m:r>
                        </m:e>
                        <m:sub>
                          <m:r>
                            <a:rPr lang="en-US" sz="2400" b="0" i="1" smtClean="0">
                              <a:latin typeface="Cambria Math" panose="02040503050406030204" pitchFamily="18" charset="0"/>
                              <a:cs typeface="Arial" panose="020B0604020202020204" pitchFamily="34" charset="0"/>
                            </a:rPr>
                            <m:t>𝑖</m:t>
                          </m:r>
                        </m:sub>
                      </m:sSub>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𝑊</m:t>
                              </m:r>
                            </m:e>
                            <m:sub>
                              <m:r>
                                <a:rPr lang="en-US" sz="2400" b="0" i="1" smtClean="0">
                                  <a:latin typeface="Cambria Math" panose="02040503050406030204" pitchFamily="18" charset="0"/>
                                  <a:cs typeface="Arial" panose="020B0604020202020204" pitchFamily="34" charset="0"/>
                                </a:rPr>
                                <m:t>𝑖</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𝑊</m:t>
                              </m:r>
                            </m:e>
                            <m:sub>
                              <m:r>
                                <a:rPr lang="en-US" sz="2400" b="0" i="1" smtClean="0">
                                  <a:latin typeface="Cambria Math" panose="02040503050406030204" pitchFamily="18" charset="0"/>
                                  <a:cs typeface="Arial" panose="020B0604020202020204" pitchFamily="34" charset="0"/>
                                </a:rPr>
                                <m:t>𝑐</m:t>
                              </m:r>
                            </m:sub>
                          </m:sSub>
                        </m:den>
                      </m:f>
                    </m:oMath>
                  </m:oMathPara>
                </a14:m>
                <a:endParaRPr lang="en-US"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3439147"/>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223455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“Thermodynamics” is the study of forces due to heat or heat due to forces. Thermodynamics is a branch of physics that studies the relationship between heat, work, and energy.</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1: Thermodynamics</a:t>
            </a:r>
          </a:p>
        </p:txBody>
      </p:sp>
    </p:spTree>
    <p:extLst>
      <p:ext uri="{BB962C8B-B14F-4D97-AF65-F5344CB8AC3E}">
        <p14:creationId xmlns:p14="http://schemas.microsoft.com/office/powerpoint/2010/main" val="257124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Air compressors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49057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CALCULATIONS ON WORK DONE AND POWER: MECHANICAL EFFICIENCY</a:t>
                </a:r>
              </a:p>
              <a:p>
                <a:pPr>
                  <a:lnSpc>
                    <a:spcPct val="150000"/>
                  </a:lnSpc>
                </a:pPr>
                <a:r>
                  <a:rPr lang="en-US" sz="2400" dirty="0">
                    <a:latin typeface="Arial" panose="020B0604020202020204" pitchFamily="34" charset="0"/>
                    <a:cs typeface="Arial" panose="020B0604020202020204" pitchFamily="34" charset="0"/>
                  </a:rPr>
                  <a:t>Mechanical efficiency is the ratio between output and input. It compares the</a:t>
                </a:r>
              </a:p>
              <a:p>
                <a:pPr>
                  <a:lnSpc>
                    <a:spcPct val="150000"/>
                  </a:lnSpc>
                </a:pPr>
                <a:r>
                  <a:rPr lang="en-US" sz="2400" dirty="0">
                    <a:latin typeface="Arial" panose="020B0604020202020204" pitchFamily="34" charset="0"/>
                    <a:cs typeface="Arial" panose="020B0604020202020204" pitchFamily="34" charset="0"/>
                  </a:rPr>
                  <a:t>power developed by the compressor to the power of the driving motor.</a:t>
                </a:r>
              </a:p>
              <a:p>
                <a:pPr>
                  <a:lnSpc>
                    <a:spcPct val="150000"/>
                  </a:lnSpc>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cs typeface="Arial" panose="020B0604020202020204" pitchFamily="34" charset="0"/>
                            </a:rPr>
                          </m:ctrlPr>
                        </m:sSubPr>
                        <m:e>
                          <m:r>
                            <a:rPr lang="el-GR" sz="2400" i="1">
                              <a:latin typeface="Cambria Math" panose="02040503050406030204" pitchFamily="18" charset="0"/>
                              <a:cs typeface="Arial" panose="020B0604020202020204" pitchFamily="34" charset="0"/>
                            </a:rPr>
                            <m:t>𝜂</m:t>
                          </m:r>
                        </m:e>
                        <m:sub>
                          <m:r>
                            <a:rPr lang="en-US" sz="2400" b="0" i="1" smtClean="0">
                              <a:latin typeface="Cambria Math" panose="02040503050406030204" pitchFamily="18" charset="0"/>
                              <a:cs typeface="Arial" panose="020B0604020202020204" pitchFamily="34" charset="0"/>
                            </a:rPr>
                            <m:t>𝑚</m:t>
                          </m:r>
                        </m:sub>
                      </m:sSub>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𝑜𝑢𝑡</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𝑖𝑛</m:t>
                              </m:r>
                            </m:sub>
                          </m:sSub>
                        </m:den>
                      </m:f>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𝑐</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𝑚</m:t>
                              </m:r>
                            </m:sub>
                          </m:sSub>
                        </m:den>
                      </m:f>
                    </m:oMath>
                  </m:oMathPara>
                </a14:m>
                <a:endParaRPr lang="en-US"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3490571"/>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310414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process of steam generation involves boiling water to produce steam, which undergoes a phase change from liquid to gas due to applied heat. This heat must be consistently supplied for the conversion to occur. A basic steam generation setup includes a kettle type boiler that heats a specific amount of water. As heat is applied, the water temperature rises until it reaches the boiling (saturation) point, leading to the formation of steam bubbles.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3: Steam generation and nuclear power plant</a:t>
            </a:r>
          </a:p>
        </p:txBody>
      </p:sp>
    </p:spTree>
    <p:extLst>
      <p:ext uri="{BB962C8B-B14F-4D97-AF65-F5344CB8AC3E}">
        <p14:creationId xmlns:p14="http://schemas.microsoft.com/office/powerpoint/2010/main" val="383476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ELEMENTS OF STEAM PLANTS</a:t>
            </a:r>
          </a:p>
          <a:p>
            <a:pPr>
              <a:lnSpc>
                <a:spcPct val="150000"/>
              </a:lnSpc>
            </a:pPr>
            <a:r>
              <a:rPr lang="en-US" sz="2400" dirty="0">
                <a:latin typeface="Arial" panose="020B0604020202020204" pitchFamily="34" charset="0"/>
                <a:cs typeface="Arial" panose="020B0604020202020204" pitchFamily="34" charset="0"/>
              </a:rPr>
              <a:t>The typical arrangement of the basic elements of a steam plant is illustrated:</a:t>
            </a:r>
          </a:p>
          <a:p>
            <a:pPr>
              <a:lnSpc>
                <a:spcPct val="150000"/>
              </a:lnSpc>
            </a:pPr>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6A4356F-3DEA-70EC-4F62-AB36A08C14B2}"/>
              </a:ext>
            </a:extLst>
          </p:cNvPr>
          <p:cNvPicPr>
            <a:picLocks noChangeAspect="1"/>
          </p:cNvPicPr>
          <p:nvPr/>
        </p:nvPicPr>
        <p:blipFill>
          <a:blip r:embed="rId3"/>
          <a:stretch>
            <a:fillRect/>
          </a:stretch>
        </p:blipFill>
        <p:spPr>
          <a:xfrm>
            <a:off x="3730471" y="3016183"/>
            <a:ext cx="4722091" cy="2955636"/>
          </a:xfrm>
          <a:prstGeom prst="rect">
            <a:avLst/>
          </a:prstGeom>
        </p:spPr>
      </p:pic>
    </p:spTree>
    <p:extLst>
      <p:ext uri="{BB962C8B-B14F-4D97-AF65-F5344CB8AC3E}">
        <p14:creationId xmlns:p14="http://schemas.microsoft.com/office/powerpoint/2010/main" val="110352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STEAM GENERATION (IDEAL RANKINE CYCLE)</a:t>
            </a:r>
          </a:p>
          <a:p>
            <a:pPr>
              <a:lnSpc>
                <a:spcPct val="150000"/>
              </a:lnSpc>
            </a:pPr>
            <a:r>
              <a:rPr lang="en-US" sz="2400" dirty="0">
                <a:latin typeface="Arial" panose="020B0604020202020204" pitchFamily="34" charset="0"/>
                <a:cs typeface="Arial" panose="020B0604020202020204" pitchFamily="34" charset="0"/>
              </a:rPr>
              <a:t>The Rankine cycle is the process widely used by power plants such as coal-fired power plants or nuclear reactors. A fuel is used to produce heat within a boiler, converting water into steam which then expands through a turbine producing useful work.</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421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INTERNAL ENERGY</a:t>
            </a:r>
          </a:p>
          <a:p>
            <a:pPr>
              <a:lnSpc>
                <a:spcPct val="150000"/>
              </a:lnSpc>
            </a:pPr>
            <a:r>
              <a:rPr lang="en-US" sz="2400" dirty="0">
                <a:latin typeface="Arial" panose="020B0604020202020204" pitchFamily="34" charset="0"/>
                <a:cs typeface="Arial" panose="020B0604020202020204" pitchFamily="34" charset="0"/>
              </a:rPr>
              <a:t>The actual energy stored in the steam is called internal energy. It is defined</a:t>
            </a:r>
          </a:p>
          <a:p>
            <a:pPr>
              <a:lnSpc>
                <a:spcPct val="150000"/>
              </a:lnSpc>
            </a:pPr>
            <a:r>
              <a:rPr lang="en-US" sz="2400" dirty="0">
                <a:latin typeface="Arial" panose="020B0604020202020204" pitchFamily="34" charset="0"/>
                <a:cs typeface="Arial" panose="020B0604020202020204" pitchFamily="34" charset="0"/>
              </a:rPr>
              <a:t>as the difference between the enthalpy of the steam and the external work of</a:t>
            </a:r>
          </a:p>
          <a:p>
            <a:pPr>
              <a:lnSpc>
                <a:spcPct val="150000"/>
              </a:lnSpc>
            </a:pPr>
            <a:r>
              <a:rPr lang="en-US" sz="2400" dirty="0">
                <a:latin typeface="Arial" panose="020B0604020202020204" pitchFamily="34" charset="0"/>
                <a:cs typeface="Arial" panose="020B0604020202020204" pitchFamily="34" charset="0"/>
              </a:rPr>
              <a:t>evaporation.</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312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QUALITY OF STEAM</a:t>
            </a:r>
          </a:p>
          <a:p>
            <a:pPr>
              <a:lnSpc>
                <a:spcPct val="150000"/>
              </a:lnSpc>
            </a:pPr>
            <a:r>
              <a:rPr lang="en-US" sz="2400" dirty="0">
                <a:latin typeface="Arial" panose="020B0604020202020204" pitchFamily="34" charset="0"/>
                <a:cs typeface="Arial" panose="020B0604020202020204" pitchFamily="34" charset="0"/>
              </a:rPr>
              <a:t>Steam quality is a measure of moisture in the steam expressed as the percentage of steam </a:t>
            </a:r>
            <a:r>
              <a:rPr lang="en-US" sz="2400" dirty="0" err="1">
                <a:latin typeface="Arial" panose="020B0604020202020204" pitchFamily="34" charset="0"/>
                <a:cs typeface="Arial" panose="020B0604020202020204" pitchFamily="34" charset="0"/>
              </a:rPr>
              <a:t>vapour</a:t>
            </a:r>
            <a:r>
              <a:rPr lang="en-US" sz="2400" dirty="0">
                <a:latin typeface="Arial" panose="020B0604020202020204" pitchFamily="34" charset="0"/>
                <a:cs typeface="Arial" panose="020B0604020202020204" pitchFamily="34" charset="0"/>
              </a:rPr>
              <a:t> in the steam/water mixture. For example, 90% steam quality contains 10% liquid water.</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117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BARREL CALORIMETER</a:t>
            </a:r>
          </a:p>
          <a:p>
            <a:pPr>
              <a:lnSpc>
                <a:spcPct val="150000"/>
              </a:lnSpc>
            </a:pPr>
            <a:r>
              <a:rPr lang="en-US" sz="2400" dirty="0">
                <a:latin typeface="Arial" panose="020B0604020202020204" pitchFamily="34" charset="0"/>
                <a:cs typeface="Arial" panose="020B0604020202020204" pitchFamily="34" charset="0"/>
              </a:rPr>
              <a:t>Calorimeter is a device that measures the amount of heat involved in a</a:t>
            </a:r>
          </a:p>
          <a:p>
            <a:pPr>
              <a:lnSpc>
                <a:spcPct val="150000"/>
              </a:lnSpc>
            </a:pPr>
            <a:r>
              <a:rPr lang="en-US" sz="2400" dirty="0">
                <a:latin typeface="Arial" panose="020B0604020202020204" pitchFamily="34" charset="0"/>
                <a:cs typeface="Arial" panose="020B0604020202020204" pitchFamily="34" charset="0"/>
              </a:rPr>
              <a:t>chemical reaction or process. A barrel calorimeter is used to determine the approximate dryness fraction of steam.</a:t>
            </a:r>
          </a:p>
        </p:txBody>
      </p:sp>
    </p:spTree>
    <p:extLst>
      <p:ext uri="{BB962C8B-B14F-4D97-AF65-F5344CB8AC3E}">
        <p14:creationId xmlns:p14="http://schemas.microsoft.com/office/powerpoint/2010/main" val="3510309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SEPERATING CALORIMETER</a:t>
            </a:r>
          </a:p>
          <a:p>
            <a:pPr>
              <a:lnSpc>
                <a:spcPct val="150000"/>
              </a:lnSpc>
            </a:pPr>
            <a:r>
              <a:rPr lang="en-US" sz="2400" dirty="0">
                <a:latin typeface="Arial" panose="020B0604020202020204" pitchFamily="34" charset="0"/>
                <a:cs typeface="Arial" panose="020B0604020202020204" pitchFamily="34" charset="0"/>
              </a:rPr>
              <a:t>It is used to determine the dryness fraction of steam with a high moisture content. </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0717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THROTTLING CALORIMETER</a:t>
            </a:r>
          </a:p>
          <a:p>
            <a:pPr>
              <a:lnSpc>
                <a:spcPct val="150000"/>
              </a:lnSpc>
            </a:pPr>
            <a:r>
              <a:rPr lang="en-US" sz="2400" dirty="0">
                <a:latin typeface="Arial" panose="020B0604020202020204" pitchFamily="34" charset="0"/>
                <a:cs typeface="Arial" panose="020B0604020202020204" pitchFamily="34" charset="0"/>
              </a:rPr>
              <a:t>It is used to determine the dryness fraction of steam with a low water content.</a:t>
            </a:r>
          </a:p>
        </p:txBody>
      </p:sp>
    </p:spTree>
    <p:extLst>
      <p:ext uri="{BB962C8B-B14F-4D97-AF65-F5344CB8AC3E}">
        <p14:creationId xmlns:p14="http://schemas.microsoft.com/office/powerpoint/2010/main" val="402183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COMBINED SEPERATING AND THROTTLING CALORIMETER</a:t>
            </a:r>
          </a:p>
          <a:p>
            <a:pPr>
              <a:lnSpc>
                <a:spcPct val="150000"/>
              </a:lnSpc>
            </a:pPr>
            <a:r>
              <a:rPr lang="en-US" sz="2400" dirty="0">
                <a:latin typeface="Arial" panose="020B0604020202020204" pitchFamily="34" charset="0"/>
                <a:cs typeface="Arial" panose="020B0604020202020204" pitchFamily="34" charset="0"/>
              </a:rPr>
              <a:t>If a separating calorimeter is connected in series with a throttling calorimeter, even very wet steam can theoretically be handled. The separating calorimeter will nearly dry the steam and the throttling calorimeter can handle this nearly dry steam in order to ensure superheated steam after throttling. A condenser is provided after the passage through the throttling calorimeter in order to condense the steam and record its mass.</a:t>
            </a:r>
          </a:p>
        </p:txBody>
      </p:sp>
    </p:spTree>
    <p:extLst>
      <p:ext uri="{BB962C8B-B14F-4D97-AF65-F5344CB8AC3E}">
        <p14:creationId xmlns:p14="http://schemas.microsoft.com/office/powerpoint/2010/main" val="1846210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Thermodynamics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THERMODYNAMICS OF GASES: JOULE’S LAW</a:t>
            </a:r>
          </a:p>
          <a:p>
            <a:pPr>
              <a:lnSpc>
                <a:spcPct val="150000"/>
              </a:lnSpc>
            </a:pPr>
            <a:r>
              <a:rPr lang="en-US" sz="2400" dirty="0">
                <a:latin typeface="Arial" panose="020B0604020202020204" pitchFamily="34" charset="0"/>
                <a:cs typeface="Arial" panose="020B0604020202020204" pitchFamily="34" charset="0"/>
              </a:rPr>
              <a:t>The first law of thermodynamics is a basic principle of physics that describes</a:t>
            </a:r>
          </a:p>
          <a:p>
            <a:pPr>
              <a:lnSpc>
                <a:spcPct val="150000"/>
              </a:lnSpc>
            </a:pPr>
            <a:r>
              <a:rPr lang="en-US" sz="2400" dirty="0">
                <a:latin typeface="Arial" panose="020B0604020202020204" pitchFamily="34" charset="0"/>
                <a:cs typeface="Arial" panose="020B0604020202020204" pitchFamily="34" charset="0"/>
              </a:rPr>
              <a:t>the relationship between energy and heat. It states that energy cannot be created or destroyed, it can only be transferred or converted from one form to another.</a:t>
            </a:r>
          </a:p>
        </p:txBody>
      </p:sp>
    </p:spTree>
    <p:extLst>
      <p:ext uri="{BB962C8B-B14F-4D97-AF65-F5344CB8AC3E}">
        <p14:creationId xmlns:p14="http://schemas.microsoft.com/office/powerpoint/2010/main" val="4236341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STEAM PLANT CONCEPTS</a:t>
            </a:r>
          </a:p>
          <a:p>
            <a:pPr>
              <a:lnSpc>
                <a:spcPct val="150000"/>
              </a:lnSpc>
            </a:pPr>
            <a:r>
              <a:rPr lang="en-US" sz="2400" dirty="0">
                <a:latin typeface="Arial" panose="020B0604020202020204" pitchFamily="34" charset="0"/>
                <a:cs typeface="Arial" panose="020B0604020202020204" pitchFamily="34" charset="0"/>
              </a:rPr>
              <a:t>The main types of steam power plants are thermal power plant, gas turbine</a:t>
            </a:r>
          </a:p>
          <a:p>
            <a:pPr>
              <a:lnSpc>
                <a:spcPct val="150000"/>
              </a:lnSpc>
            </a:pPr>
            <a:r>
              <a:rPr lang="en-US" sz="2400" dirty="0">
                <a:latin typeface="Arial" panose="020B0604020202020204" pitchFamily="34" charset="0"/>
                <a:cs typeface="Arial" panose="020B0604020202020204" pitchFamily="34" charset="0"/>
              </a:rPr>
              <a:t>power plant and nuclear power plant. Thermal power plant or coal fired thermal power plant is the most conventional plant for generating electric power by means of steam driving a turbine which in turn then drives a generator to produce electrical energy.</a:t>
            </a:r>
          </a:p>
        </p:txBody>
      </p:sp>
    </p:spTree>
    <p:extLst>
      <p:ext uri="{BB962C8B-B14F-4D97-AF65-F5344CB8AC3E}">
        <p14:creationId xmlns:p14="http://schemas.microsoft.com/office/powerpoint/2010/main" val="1956888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MAIN COMPONENTS</a:t>
            </a:r>
          </a:p>
          <a:p>
            <a:pPr>
              <a:lnSpc>
                <a:spcPct val="150000"/>
              </a:lnSpc>
            </a:pPr>
            <a:r>
              <a:rPr lang="en-US" sz="2400" dirty="0">
                <a:latin typeface="Arial" panose="020B0604020202020204" pitchFamily="34" charset="0"/>
                <a:cs typeface="Arial" panose="020B0604020202020204" pitchFamily="34" charset="0"/>
              </a:rPr>
              <a:t>The main components that has to do with the steam generation process are:</a:t>
            </a:r>
          </a:p>
          <a:p>
            <a:pPr>
              <a:lnSpc>
                <a:spcPct val="150000"/>
              </a:lnSpc>
            </a:pPr>
            <a:endParaRPr lang="en-US" sz="2400" dirty="0">
              <a:latin typeface="Arial" panose="020B0604020202020204" pitchFamily="34" charset="0"/>
              <a:cs typeface="Arial" panose="020B0604020202020204" pitchFamily="34" charset="0"/>
            </a:endParaRPr>
          </a:p>
        </p:txBody>
      </p:sp>
      <p:pic>
        <p:nvPicPr>
          <p:cNvPr id="3" name="Picture 2" descr="Diagram of a process of a turbine&#10;&#10;Description automatically generated">
            <a:extLst>
              <a:ext uri="{FF2B5EF4-FFF2-40B4-BE49-F238E27FC236}">
                <a16:creationId xmlns:a16="http://schemas.microsoft.com/office/drawing/2014/main" id="{349E45CB-DD94-1601-1F2F-13E74ACE55E7}"/>
              </a:ext>
            </a:extLst>
          </p:cNvPr>
          <p:cNvPicPr>
            <a:picLocks noChangeAspect="1"/>
          </p:cNvPicPr>
          <p:nvPr/>
        </p:nvPicPr>
        <p:blipFill>
          <a:blip r:embed="rId3"/>
          <a:stretch>
            <a:fillRect/>
          </a:stretch>
        </p:blipFill>
        <p:spPr>
          <a:xfrm>
            <a:off x="2870307" y="3186657"/>
            <a:ext cx="6423471" cy="2448032"/>
          </a:xfrm>
          <a:prstGeom prst="rect">
            <a:avLst/>
          </a:prstGeom>
        </p:spPr>
      </p:pic>
    </p:spTree>
    <p:extLst>
      <p:ext uri="{BB962C8B-B14F-4D97-AF65-F5344CB8AC3E}">
        <p14:creationId xmlns:p14="http://schemas.microsoft.com/office/powerpoint/2010/main" val="292238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HEAT ABSORBED BY EACH COMPONENT</a:t>
            </a:r>
          </a:p>
          <a:p>
            <a:pPr>
              <a:lnSpc>
                <a:spcPct val="150000"/>
              </a:lnSpc>
            </a:pPr>
            <a:r>
              <a:rPr lang="en-US" sz="2400" dirty="0">
                <a:latin typeface="Arial" panose="020B0604020202020204" pitchFamily="34" charset="0"/>
                <a:cs typeface="Arial" panose="020B0604020202020204" pitchFamily="34" charset="0"/>
              </a:rPr>
              <a:t>In order to calculate the heat absorbed by the four main components in the steam plant it needs to be understood that the heat that is absorbed by each component is assumed to be the same as the heat that is rejected by the flue gas flowing over each component.</a:t>
            </a:r>
          </a:p>
        </p:txBody>
      </p:sp>
    </p:spTree>
    <p:extLst>
      <p:ext uri="{BB962C8B-B14F-4D97-AF65-F5344CB8AC3E}">
        <p14:creationId xmlns:p14="http://schemas.microsoft.com/office/powerpoint/2010/main" val="2900100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EFFICIENCY AND EQUIVALENT EVAPORATION</a:t>
            </a:r>
          </a:p>
          <a:p>
            <a:pPr>
              <a:lnSpc>
                <a:spcPct val="150000"/>
              </a:lnSpc>
            </a:pPr>
            <a:r>
              <a:rPr lang="en-US" sz="2400" dirty="0">
                <a:latin typeface="Arial" panose="020B0604020202020204" pitchFamily="34" charset="0"/>
                <a:cs typeface="Arial" panose="020B0604020202020204" pitchFamily="34" charset="0"/>
              </a:rPr>
              <a:t>Boiler efficiency (</a:t>
            </a:r>
            <a:r>
              <a:rPr lang="el-GR" sz="2400" dirty="0">
                <a:latin typeface="Arial" panose="020B0604020202020204" pitchFamily="34" charset="0"/>
                <a:cs typeface="Arial" panose="020B0604020202020204" pitchFamily="34" charset="0"/>
              </a:rPr>
              <a:t>η) </a:t>
            </a:r>
            <a:r>
              <a:rPr lang="en-US" sz="2400" dirty="0">
                <a:latin typeface="Arial" panose="020B0604020202020204" pitchFamily="34" charset="0"/>
                <a:cs typeface="Arial" panose="020B0604020202020204" pitchFamily="34" charset="0"/>
              </a:rPr>
              <a:t>is a measure of how well a boiler converts combustion heat from the fuel into useful heat in the steam delivered to the turbine. It is calculated by dividing the useful heat output of the steam by the energy input of the fuel.</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1882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NUCLEAR POWER PLANTS</a:t>
            </a:r>
          </a:p>
          <a:p>
            <a:pPr>
              <a:lnSpc>
                <a:spcPct val="150000"/>
              </a:lnSpc>
            </a:pPr>
            <a:r>
              <a:rPr lang="en-US" sz="2400" dirty="0">
                <a:latin typeface="Arial" panose="020B0604020202020204" pitchFamily="34" charset="0"/>
                <a:cs typeface="Arial" panose="020B0604020202020204" pitchFamily="34" charset="0"/>
              </a:rPr>
              <a:t>A nuclear power plant works to a large extent like a conventional thermal power plant. The only difference is that the heat, which converts water into steam, is produced by nuclear fission and not by burning coal, natural gas or liquid fuel.</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759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ENVIRONMENTAL IMPACT: ADVANTAGES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Cleaner than burning fossil fuels;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High energy supply;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Reliability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Resists climate change;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Long life;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Low fuel cost.</a:t>
            </a:r>
          </a:p>
          <a:p>
            <a:pPr marL="342900" indent="-342900">
              <a:lnSpc>
                <a:spcPct val="150000"/>
              </a:lnSpc>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0566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ENVIRONMENTAL IMPACT: DISADVANTAGES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Unethical use of power;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Radioactive waste;</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Accidents;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Thermal pollution;</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Slow production;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Building and safety cost.</a:t>
            </a:r>
          </a:p>
        </p:txBody>
      </p:sp>
    </p:spTree>
    <p:extLst>
      <p:ext uri="{BB962C8B-B14F-4D97-AF65-F5344CB8AC3E}">
        <p14:creationId xmlns:p14="http://schemas.microsoft.com/office/powerpoint/2010/main" val="973962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Steam generation and nuclear power plant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NUCLEAR REACTOR SAFETY SYSTEMS</a:t>
            </a:r>
          </a:p>
          <a:p>
            <a:pPr>
              <a:lnSpc>
                <a:spcPct val="150000"/>
              </a:lnSpc>
            </a:pPr>
            <a:r>
              <a:rPr lang="en-US" sz="2400" dirty="0">
                <a:latin typeface="Arial" panose="020B0604020202020204" pitchFamily="34" charset="0"/>
                <a:cs typeface="Arial" panose="020B0604020202020204" pitchFamily="34" charset="0"/>
              </a:rPr>
              <a:t>Each nuclear power plant has multiple, robust safety systems designed to prevent accidents, and reduce its effects should one occur. These are: </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Controlling the reactor;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Cooling the fuel;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Containing radiation.</a:t>
            </a:r>
          </a:p>
        </p:txBody>
      </p:sp>
    </p:spTree>
    <p:extLst>
      <p:ext uri="{BB962C8B-B14F-4D97-AF65-F5344CB8AC3E}">
        <p14:creationId xmlns:p14="http://schemas.microsoft.com/office/powerpoint/2010/main" val="174821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steam condenser in a power plant is a device used to convert the low-</a:t>
            </a:r>
          </a:p>
          <a:p>
            <a:pPr>
              <a:lnSpc>
                <a:spcPct val="150000"/>
              </a:lnSpc>
            </a:pPr>
            <a:r>
              <a:rPr lang="en-ZA" sz="2400" dirty="0">
                <a:latin typeface="Arial" panose="020B0604020202020204" pitchFamily="34" charset="0"/>
                <a:cs typeface="Arial" panose="020B0604020202020204" pitchFamily="34" charset="0"/>
              </a:rPr>
              <a:t>pressure exhaust steam from the turbine into water in order to be reused in the generation of steam.</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4: Condensers</a:t>
            </a:r>
          </a:p>
        </p:txBody>
      </p:sp>
    </p:spTree>
    <p:extLst>
      <p:ext uri="{BB962C8B-B14F-4D97-AF65-F5344CB8AC3E}">
        <p14:creationId xmlns:p14="http://schemas.microsoft.com/office/powerpoint/2010/main" val="613530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Condensers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CONDENSER FUNCTIONS</a:t>
            </a:r>
          </a:p>
          <a:p>
            <a:pPr>
              <a:lnSpc>
                <a:spcPct val="150000"/>
              </a:lnSpc>
            </a:pPr>
            <a:r>
              <a:rPr lang="en-US" sz="2400" dirty="0">
                <a:latin typeface="Arial" panose="020B0604020202020204" pitchFamily="34" charset="0"/>
                <a:cs typeface="Arial" panose="020B0604020202020204" pitchFamily="34" charset="0"/>
              </a:rPr>
              <a:t>The main function of a condenser is to maintain a low pressure (below atmospheric pressure) at the outlet of the turbine to obtain maximum possible energy. It is typically a large heat exchanger that uses cooling water to condense the steam back into water.</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8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Thermodynamics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THERMODYNAMICS OF GASES: CLAUSIUS’S LAW</a:t>
            </a:r>
          </a:p>
          <a:p>
            <a:pPr>
              <a:lnSpc>
                <a:spcPct val="150000"/>
              </a:lnSpc>
            </a:pPr>
            <a:r>
              <a:rPr lang="en-US" sz="2400" dirty="0">
                <a:latin typeface="Arial" panose="020B0604020202020204" pitchFamily="34" charset="0"/>
                <a:cs typeface="Arial" panose="020B0604020202020204" pitchFamily="34" charset="0"/>
              </a:rPr>
              <a:t>The second law of thermodynamics is a basic principle of physics that describes the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of heat and the direction in which heat will flow. It states that heat will always flow from a hotter object to a colder one, and that this process is irreversible.</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76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Condensers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STEAM CONDENSERS</a:t>
            </a:r>
          </a:p>
          <a:p>
            <a:pPr>
              <a:lnSpc>
                <a:spcPct val="150000"/>
              </a:lnSpc>
            </a:pPr>
            <a:r>
              <a:rPr lang="en-ZA" sz="2400" b="1" dirty="0">
                <a:latin typeface="Arial" panose="020B0604020202020204" pitchFamily="34" charset="0"/>
                <a:cs typeface="Arial" panose="020B0604020202020204" pitchFamily="34" charset="0"/>
              </a:rPr>
              <a:t>Jet condenser</a:t>
            </a:r>
            <a:r>
              <a:rPr lang="en-ZA" sz="2400" dirty="0">
                <a:latin typeface="Arial" panose="020B0604020202020204" pitchFamily="34" charset="0"/>
                <a:cs typeface="Arial" panose="020B0604020202020204" pitchFamily="34" charset="0"/>
              </a:rPr>
              <a:t>: It is known as a direct contact condenser because the exhaust steam from the turbine and the cooling water supplied are in direct contact when condensation takes place.</a:t>
            </a:r>
          </a:p>
          <a:p>
            <a:pPr>
              <a:lnSpc>
                <a:spcPct val="150000"/>
              </a:lnSpc>
            </a:pPr>
            <a:r>
              <a:rPr lang="en-ZA" sz="2400" b="1" dirty="0">
                <a:latin typeface="Arial" panose="020B0604020202020204" pitchFamily="34" charset="0"/>
                <a:cs typeface="Arial" panose="020B0604020202020204" pitchFamily="34" charset="0"/>
              </a:rPr>
              <a:t>Surface condenser</a:t>
            </a:r>
            <a:r>
              <a:rPr lang="en-ZA" sz="2400" dirty="0">
                <a:latin typeface="Arial" panose="020B0604020202020204" pitchFamily="34" charset="0"/>
                <a:cs typeface="Arial" panose="020B0604020202020204" pitchFamily="34" charset="0"/>
              </a:rPr>
              <a:t>: It is known as an indirect contact condenser because the condensate does not mix with the cooling water.</a:t>
            </a:r>
          </a:p>
          <a:p>
            <a:pPr>
              <a:lnSpc>
                <a:spcPct val="150000"/>
              </a:lnSpc>
            </a:pPr>
            <a:endParaRPr lang="en-US" sz="2400" dirty="0">
              <a:latin typeface="Arial" panose="020B0604020202020204" pitchFamily="34" charset="0"/>
              <a:cs typeface="Arial" panose="020B0604020202020204" pitchFamily="34" charset="0"/>
            </a:endParaRP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000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Condensers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AIR PUMPS</a:t>
            </a:r>
          </a:p>
          <a:p>
            <a:pPr>
              <a:lnSpc>
                <a:spcPct val="150000"/>
              </a:lnSpc>
            </a:pPr>
            <a:r>
              <a:rPr lang="en-US" sz="2400" dirty="0">
                <a:latin typeface="Arial" panose="020B0604020202020204" pitchFamily="34" charset="0"/>
                <a:cs typeface="Arial" panose="020B0604020202020204" pitchFamily="34" charset="0"/>
              </a:rPr>
              <a:t>During the condensation process, the fluid changes from a gas to a liquid</a:t>
            </a:r>
          </a:p>
          <a:p>
            <a:pPr>
              <a:lnSpc>
                <a:spcPct val="150000"/>
              </a:lnSpc>
            </a:pPr>
            <a:r>
              <a:rPr lang="en-US" sz="2400" dirty="0">
                <a:latin typeface="Arial" panose="020B0604020202020204" pitchFamily="34" charset="0"/>
                <a:cs typeface="Arial" panose="020B0604020202020204" pitchFamily="34" charset="0"/>
              </a:rPr>
              <a:t>(condenses). Since liquids take up less volume as the same mass of a </a:t>
            </a:r>
            <a:r>
              <a:rPr lang="en-US" sz="2400" dirty="0" err="1">
                <a:latin typeface="Arial" panose="020B0604020202020204" pitchFamily="34" charset="0"/>
                <a:cs typeface="Arial" panose="020B0604020202020204" pitchFamily="34" charset="0"/>
              </a:rPr>
              <a:t>vapour</a:t>
            </a:r>
            <a:r>
              <a:rPr lang="en-US" sz="2400" dirty="0">
                <a:latin typeface="Arial" panose="020B0604020202020204" pitchFamily="34" charset="0"/>
                <a:cs typeface="Arial" panose="020B0604020202020204" pitchFamily="34" charset="0"/>
              </a:rPr>
              <a:t>, the volume is drastically reduced, depending on the pressure in the condenser. This big reduction in volume creates the vacuum inside the condenser. In other words, the specific volume of water at a given pressure is many times lower than that of steam (can be read from a steam table).</a:t>
            </a:r>
          </a:p>
        </p:txBody>
      </p:sp>
    </p:spTree>
    <p:extLst>
      <p:ext uri="{BB962C8B-B14F-4D97-AF65-F5344CB8AC3E}">
        <p14:creationId xmlns:p14="http://schemas.microsoft.com/office/powerpoint/2010/main" val="3805102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Condensers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6744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AIR PUMPS</a:t>
            </a:r>
          </a:p>
          <a:p>
            <a:pPr>
              <a:lnSpc>
                <a:spcPct val="150000"/>
              </a:lnSpc>
            </a:pPr>
            <a:r>
              <a:rPr lang="en-ZA" sz="2400" b="1" dirty="0">
                <a:solidFill>
                  <a:srgbClr val="000000"/>
                </a:solidFill>
                <a:effectLst/>
                <a:latin typeface="Helvetica" pitchFamily="2" charset="0"/>
              </a:rPr>
              <a:t>Edwards air pump</a:t>
            </a:r>
            <a:r>
              <a:rPr lang="en-ZA" sz="2400" dirty="0">
                <a:solidFill>
                  <a:srgbClr val="000000"/>
                </a:solidFill>
                <a:effectLst/>
                <a:latin typeface="Helvetica" pitchFamily="2" charset="0"/>
              </a:rPr>
              <a:t>: This pump can remove condensate and air and is known as a wet air pump. It is a reciprocating pump.</a:t>
            </a:r>
          </a:p>
          <a:p>
            <a:pPr>
              <a:lnSpc>
                <a:spcPct val="150000"/>
              </a:lnSpc>
            </a:pPr>
            <a:r>
              <a:rPr lang="en-ZA" sz="2400" b="1" dirty="0">
                <a:solidFill>
                  <a:srgbClr val="000000"/>
                </a:solidFill>
                <a:effectLst/>
                <a:latin typeface="Helvetica" pitchFamily="2" charset="0"/>
              </a:rPr>
              <a:t>Leblanc rotary air pump</a:t>
            </a:r>
            <a:r>
              <a:rPr lang="en-ZA" sz="2400" dirty="0">
                <a:solidFill>
                  <a:srgbClr val="000000"/>
                </a:solidFill>
                <a:effectLst/>
                <a:latin typeface="Helvetica" pitchFamily="2" charset="0"/>
              </a:rPr>
              <a:t>: This pump mainly removes vapour and air only and is known as a dry air pump.</a:t>
            </a:r>
          </a:p>
          <a:p>
            <a:pPr>
              <a:lnSpc>
                <a:spcPct val="150000"/>
              </a:lnSpc>
            </a:pPr>
            <a:r>
              <a:rPr lang="en-ZA" sz="2400" b="1" dirty="0">
                <a:solidFill>
                  <a:srgbClr val="000000"/>
                </a:solidFill>
                <a:effectLst/>
                <a:latin typeface="Helvetica" pitchFamily="2" charset="0"/>
              </a:rPr>
              <a:t>Air ejector</a:t>
            </a:r>
            <a:r>
              <a:rPr lang="en-ZA" sz="2400" dirty="0">
                <a:solidFill>
                  <a:srgbClr val="000000"/>
                </a:solidFill>
                <a:effectLst/>
                <a:latin typeface="Helvetica" pitchFamily="2" charset="0"/>
              </a:rPr>
              <a:t>: The air ejector is used to remove air when a wet pump is used to extract the condensate from the condenser. It is not a pump and consists of a convergent-divergent nozzle and a diffuser.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1506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Condensers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8087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DALTON’S LAW OF PARTIAL PRESSURE</a:t>
            </a:r>
          </a:p>
          <a:p>
            <a:pPr>
              <a:lnSpc>
                <a:spcPct val="150000"/>
              </a:lnSpc>
            </a:pPr>
            <a:r>
              <a:rPr lang="en-ZA" sz="2400" b="1" dirty="0">
                <a:solidFill>
                  <a:srgbClr val="000000"/>
                </a:solidFill>
                <a:latin typeface="Helvetica" pitchFamily="2" charset="0"/>
              </a:rPr>
              <a:t>Law 1:</a:t>
            </a:r>
            <a:r>
              <a:rPr lang="en-ZA" sz="2400" dirty="0">
                <a:solidFill>
                  <a:srgbClr val="000000"/>
                </a:solidFill>
                <a:effectLst/>
                <a:latin typeface="Helvetica" pitchFamily="2" charset="0"/>
              </a:rPr>
              <a:t> The total pressure exerted by a mixture of gases or vapours is equal to the sum of the partial pressures of each of the individual gases or vapours.</a:t>
            </a:r>
          </a:p>
          <a:p>
            <a:pPr>
              <a:lnSpc>
                <a:spcPct val="150000"/>
              </a:lnSpc>
            </a:pPr>
            <a:r>
              <a:rPr lang="en-ZA" sz="2400" b="1" dirty="0">
                <a:solidFill>
                  <a:srgbClr val="000000"/>
                </a:solidFill>
                <a:effectLst/>
                <a:latin typeface="Helvetica" pitchFamily="2" charset="0"/>
              </a:rPr>
              <a:t>Law 2:</a:t>
            </a:r>
            <a:r>
              <a:rPr lang="en-ZA" sz="2400" dirty="0">
                <a:solidFill>
                  <a:srgbClr val="000000"/>
                </a:solidFill>
                <a:effectLst/>
                <a:latin typeface="Helvetica" pitchFamily="2" charset="0"/>
              </a:rPr>
              <a:t> The mass of a vapour or gas that is required to saturate a given</a:t>
            </a:r>
          </a:p>
          <a:p>
            <a:pPr>
              <a:lnSpc>
                <a:spcPct val="150000"/>
              </a:lnSpc>
            </a:pPr>
            <a:r>
              <a:rPr lang="en-ZA" sz="2400" dirty="0">
                <a:solidFill>
                  <a:srgbClr val="000000"/>
                </a:solidFill>
                <a:effectLst/>
                <a:latin typeface="Helvetica" pitchFamily="2" charset="0"/>
              </a:rPr>
              <a:t>volume is the same, whether or not other gases or vapours are present.</a:t>
            </a:r>
          </a:p>
        </p:txBody>
      </p:sp>
    </p:spTree>
    <p:extLst>
      <p:ext uri="{BB962C8B-B14F-4D97-AF65-F5344CB8AC3E}">
        <p14:creationId xmlns:p14="http://schemas.microsoft.com/office/powerpoint/2010/main" val="2794029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The close connection between governors and steam turbines is vital. It helps power plants adjust smoothly to changes in demand in order to keep the plant running reliably and efficiently. This is important in today’s energy world where we face various challenges that need smart solutions.</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5: Gas turbines and governors</a:t>
            </a:r>
          </a:p>
        </p:txBody>
      </p:sp>
    </p:spTree>
    <p:extLst>
      <p:ext uri="{BB962C8B-B14F-4D97-AF65-F5344CB8AC3E}">
        <p14:creationId xmlns:p14="http://schemas.microsoft.com/office/powerpoint/2010/main" val="3913615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Gas turbines and governors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GOVERNORS</a:t>
            </a:r>
          </a:p>
          <a:p>
            <a:pPr>
              <a:lnSpc>
                <a:spcPct val="150000"/>
              </a:lnSpc>
            </a:pPr>
            <a:r>
              <a:rPr lang="en-US" sz="2400" dirty="0">
                <a:latin typeface="Arial" panose="020B0604020202020204" pitchFamily="34" charset="0"/>
                <a:cs typeface="Arial" panose="020B0604020202020204" pitchFamily="34" charset="0"/>
              </a:rPr>
              <a:t>A governor is a device generally used to determine and regulate the speed of</a:t>
            </a:r>
          </a:p>
          <a:p>
            <a:pPr>
              <a:lnSpc>
                <a:spcPct val="150000"/>
              </a:lnSpc>
            </a:pPr>
            <a:r>
              <a:rPr lang="en-US" sz="2400" dirty="0">
                <a:latin typeface="Arial" panose="020B0604020202020204" pitchFamily="34" charset="0"/>
                <a:cs typeface="Arial" panose="020B0604020202020204" pitchFamily="34" charset="0"/>
              </a:rPr>
              <a:t>an engine, turbine or generator to the desired level. It is a particular feedback</a:t>
            </a:r>
          </a:p>
          <a:p>
            <a:pPr>
              <a:lnSpc>
                <a:spcPct val="150000"/>
              </a:lnSpc>
            </a:pPr>
            <a:r>
              <a:rPr lang="en-US" sz="2400" dirty="0">
                <a:latin typeface="Arial" panose="020B0604020202020204" pitchFamily="34" charset="0"/>
                <a:cs typeface="Arial" panose="020B0604020202020204" pitchFamily="34" charset="0"/>
              </a:rPr>
              <a:t>system used where there is a need to control the load variation in the system. </a:t>
            </a:r>
          </a:p>
        </p:txBody>
      </p:sp>
    </p:spTree>
    <p:extLst>
      <p:ext uri="{BB962C8B-B14F-4D97-AF65-F5344CB8AC3E}">
        <p14:creationId xmlns:p14="http://schemas.microsoft.com/office/powerpoint/2010/main" val="3324107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Gas turbines and governors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GOVERNORS</a:t>
            </a:r>
          </a:p>
          <a:p>
            <a:pPr>
              <a:lnSpc>
                <a:spcPct val="150000"/>
              </a:lnSpc>
            </a:pPr>
            <a:r>
              <a:rPr lang="en-US" sz="2400" dirty="0">
                <a:latin typeface="Arial" panose="020B0604020202020204" pitchFamily="34" charset="0"/>
                <a:cs typeface="Arial" panose="020B0604020202020204" pitchFamily="34" charset="0"/>
              </a:rPr>
              <a:t>The governor can be classified in various ways depending on how they operate. Governors can be divided into two basic groups:</a:t>
            </a:r>
          </a:p>
          <a:p>
            <a:pPr>
              <a:lnSpc>
                <a:spcPct val="150000"/>
              </a:lnSpc>
            </a:pPr>
            <a:r>
              <a:rPr lang="en-US" sz="2400" b="1" dirty="0">
                <a:latin typeface="Arial" panose="020B0604020202020204" pitchFamily="34" charset="0"/>
                <a:cs typeface="Arial" panose="020B0604020202020204" pitchFamily="34" charset="0"/>
              </a:rPr>
              <a:t>Mechanical control:</a:t>
            </a:r>
            <a:r>
              <a:rPr lang="en-US" sz="2400" dirty="0">
                <a:latin typeface="Arial" panose="020B0604020202020204" pitchFamily="34" charset="0"/>
                <a:cs typeface="Arial" panose="020B0604020202020204" pitchFamily="34" charset="0"/>
              </a:rPr>
              <a:t> Older equipment use these control systems. The fuel</a:t>
            </a:r>
          </a:p>
          <a:p>
            <a:pPr>
              <a:lnSpc>
                <a:spcPct val="150000"/>
              </a:lnSpc>
            </a:pPr>
            <a:r>
              <a:rPr lang="en-US" sz="2400" dirty="0">
                <a:latin typeface="Arial" panose="020B0604020202020204" pitchFamily="34" charset="0"/>
                <a:cs typeface="Arial" panose="020B0604020202020204" pitchFamily="34" charset="0"/>
              </a:rPr>
              <a:t>system is controlled by mechanical governor.</a:t>
            </a:r>
          </a:p>
          <a:p>
            <a:pPr>
              <a:lnSpc>
                <a:spcPct val="150000"/>
              </a:lnSpc>
            </a:pPr>
            <a:r>
              <a:rPr lang="en-US" sz="2400" b="1" dirty="0">
                <a:latin typeface="Arial" panose="020B0604020202020204" pitchFamily="34" charset="0"/>
                <a:cs typeface="Arial" panose="020B0604020202020204" pitchFamily="34" charset="0"/>
              </a:rPr>
              <a:t>Electronic control</a:t>
            </a:r>
            <a:r>
              <a:rPr lang="en-US" sz="2400" dirty="0">
                <a:latin typeface="Arial" panose="020B0604020202020204" pitchFamily="34" charset="0"/>
                <a:cs typeface="Arial" panose="020B0604020202020204" pitchFamily="34" charset="0"/>
              </a:rPr>
              <a:t>: Newer equipment use an electronic control system.</a:t>
            </a:r>
          </a:p>
          <a:p>
            <a:pPr>
              <a:lnSpc>
                <a:spcPct val="150000"/>
              </a:lnSpc>
            </a:pPr>
            <a:r>
              <a:rPr lang="en-US" sz="2400" dirty="0">
                <a:latin typeface="Arial" panose="020B0604020202020204" pitchFamily="34" charset="0"/>
                <a:cs typeface="Arial" panose="020B0604020202020204" pitchFamily="34" charset="0"/>
              </a:rPr>
              <a:t>This system interfaces and controls engine and generator control functions</a:t>
            </a:r>
          </a:p>
          <a:p>
            <a:pPr>
              <a:lnSpc>
                <a:spcPct val="150000"/>
              </a:lnSpc>
            </a:pPr>
            <a:r>
              <a:rPr lang="en-US" sz="2400" dirty="0">
                <a:latin typeface="Arial" panose="020B0604020202020204" pitchFamily="34" charset="0"/>
                <a:cs typeface="Arial" panose="020B0604020202020204" pitchFamily="34" charset="0"/>
              </a:rPr>
              <a:t>to provide a constant, reliable power source.</a:t>
            </a:r>
          </a:p>
        </p:txBody>
      </p:sp>
    </p:spTree>
    <p:extLst>
      <p:ext uri="{BB962C8B-B14F-4D97-AF65-F5344CB8AC3E}">
        <p14:creationId xmlns:p14="http://schemas.microsoft.com/office/powerpoint/2010/main" val="31670230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Gas turbines and governors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GAS AND STEAM TURBINES</a:t>
            </a:r>
          </a:p>
          <a:p>
            <a:pPr>
              <a:lnSpc>
                <a:spcPct val="150000"/>
              </a:lnSpc>
            </a:pPr>
            <a:r>
              <a:rPr lang="en-US" sz="2400" dirty="0">
                <a:latin typeface="Arial" panose="020B0604020202020204" pitchFamily="34" charset="0"/>
                <a:cs typeface="Arial" panose="020B0604020202020204" pitchFamily="34" charset="0"/>
              </a:rPr>
              <a:t>A steam turbine is powered by the energy in hot, gaseous steam and works like a cross between a wind turbine and a water turbine. It resembles a wind turbine because it has spinning blades that turn when steam blows past them; and it is like a water turbine because the blades fit snugly inside a sealed outer container so the steam is constrained and forced past them at speed.</a:t>
            </a:r>
          </a:p>
        </p:txBody>
      </p:sp>
    </p:spTree>
    <p:extLst>
      <p:ext uri="{BB962C8B-B14F-4D97-AF65-F5344CB8AC3E}">
        <p14:creationId xmlns:p14="http://schemas.microsoft.com/office/powerpoint/2010/main" val="1922663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Gas turbines and governors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TYPES OF STEAM TURBINES</a:t>
            </a:r>
          </a:p>
          <a:p>
            <a:pPr>
              <a:lnSpc>
                <a:spcPct val="150000"/>
              </a:lnSpc>
            </a:pPr>
            <a:r>
              <a:rPr lang="en-US" sz="2400" dirty="0">
                <a:latin typeface="Arial" panose="020B0604020202020204" pitchFamily="34" charset="0"/>
                <a:cs typeface="Arial" panose="020B0604020202020204" pitchFamily="34" charset="0"/>
              </a:rPr>
              <a:t>Steam turbines may be classified into different categories depending on their</a:t>
            </a:r>
          </a:p>
          <a:p>
            <a:pPr>
              <a:lnSpc>
                <a:spcPct val="150000"/>
              </a:lnSpc>
            </a:pPr>
            <a:r>
              <a:rPr lang="en-US" sz="2400" dirty="0">
                <a:latin typeface="Arial" panose="020B0604020202020204" pitchFamily="34" charset="0"/>
                <a:cs typeface="Arial" panose="020B0604020202020204" pitchFamily="34" charset="0"/>
              </a:rPr>
              <a:t>construction, working pressures, size and many other elements. But there</a:t>
            </a:r>
          </a:p>
          <a:p>
            <a:pPr>
              <a:lnSpc>
                <a:spcPct val="150000"/>
              </a:lnSpc>
            </a:pPr>
            <a:r>
              <a:rPr lang="en-US" sz="2400" dirty="0">
                <a:latin typeface="Arial" panose="020B0604020202020204" pitchFamily="34" charset="0"/>
                <a:cs typeface="Arial" panose="020B0604020202020204" pitchFamily="34" charset="0"/>
              </a:rPr>
              <a:t>are two basic types of steam turbines which are called impulse and reaction</a:t>
            </a:r>
          </a:p>
          <a:p>
            <a:pPr>
              <a:lnSpc>
                <a:spcPct val="150000"/>
              </a:lnSpc>
            </a:pPr>
            <a:r>
              <a:rPr lang="en-US" sz="2400" dirty="0">
                <a:latin typeface="Arial" panose="020B0604020202020204" pitchFamily="34" charset="0"/>
                <a:cs typeface="Arial" panose="020B0604020202020204" pitchFamily="34" charset="0"/>
              </a:rPr>
              <a:t>turbines. There are other types of steam turbines that are actually derivatives of these two main types.</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0176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Gas turbines and governors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VELOCITY DIAGRAMS</a:t>
            </a:r>
          </a:p>
          <a:p>
            <a:pPr>
              <a:lnSpc>
                <a:spcPct val="150000"/>
              </a:lnSpc>
            </a:pPr>
            <a:r>
              <a:rPr lang="en-US" sz="2400" dirty="0">
                <a:latin typeface="Arial" panose="020B0604020202020204" pitchFamily="34" charset="0"/>
                <a:cs typeface="Arial" panose="020B0604020202020204" pitchFamily="34" charset="0"/>
              </a:rPr>
              <a:t>The velocity diagram of a turbine consists mainly out of the following three</a:t>
            </a:r>
          </a:p>
          <a:p>
            <a:pPr>
              <a:lnSpc>
                <a:spcPct val="150000"/>
              </a:lnSpc>
            </a:pPr>
            <a:r>
              <a:rPr lang="en-US" sz="2400" dirty="0">
                <a:latin typeface="Arial" panose="020B0604020202020204" pitchFamily="34" charset="0"/>
                <a:cs typeface="Arial" panose="020B0604020202020204" pitchFamily="34" charset="0"/>
              </a:rPr>
              <a:t>velocity vectors: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Blade velocity;</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Steam velocity; and</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Relative velocity.</a:t>
            </a:r>
          </a:p>
        </p:txBody>
      </p:sp>
    </p:spTree>
    <p:extLst>
      <p:ext uri="{BB962C8B-B14F-4D97-AF65-F5344CB8AC3E}">
        <p14:creationId xmlns:p14="http://schemas.microsoft.com/office/powerpoint/2010/main" val="2917336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Thermodynamics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ABSOLUTE TEMPERATURE</a:t>
            </a:r>
          </a:p>
          <a:p>
            <a:pPr>
              <a:lnSpc>
                <a:spcPct val="150000"/>
              </a:lnSpc>
            </a:pPr>
            <a:r>
              <a:rPr lang="en-US" sz="2400" dirty="0">
                <a:latin typeface="Arial" panose="020B0604020202020204" pitchFamily="34" charset="0"/>
                <a:cs typeface="Arial" panose="020B0604020202020204" pitchFamily="34" charset="0"/>
              </a:rPr>
              <a:t>Absolute temperature is measured in Kelvin and not degrees Celsius. If the</a:t>
            </a:r>
          </a:p>
          <a:p>
            <a:pPr>
              <a:lnSpc>
                <a:spcPct val="150000"/>
              </a:lnSpc>
            </a:pPr>
            <a:r>
              <a:rPr lang="en-US" sz="2400" dirty="0">
                <a:latin typeface="Arial" panose="020B0604020202020204" pitchFamily="34" charset="0"/>
                <a:cs typeface="Arial" panose="020B0604020202020204" pitchFamily="34" charset="0"/>
              </a:rPr>
              <a:t>temperature of a gas is given in degrees Celsius, use the following conversion: K = °C + 273</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103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Renewable energy systems harness natural and renewable resources such as sunlight, wind, rain, tides, waves, and geothermal heat to generate power. These systems aim to provide sustainable, clean, and eco-friendly alternatives to traditional energy sources, which rely on limited fossil fuels and have harmful environmental impacts.</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6: Renewable energy systems</a:t>
            </a:r>
          </a:p>
        </p:txBody>
      </p:sp>
    </p:spTree>
    <p:extLst>
      <p:ext uri="{BB962C8B-B14F-4D97-AF65-F5344CB8AC3E}">
        <p14:creationId xmlns:p14="http://schemas.microsoft.com/office/powerpoint/2010/main" val="23231891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Renewable energy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ENVIRONMENTAL IMPACT</a:t>
            </a:r>
          </a:p>
          <a:p>
            <a:pPr>
              <a:lnSpc>
                <a:spcPct val="150000"/>
              </a:lnSpc>
            </a:pPr>
            <a:r>
              <a:rPr lang="en-US" sz="2400" dirty="0">
                <a:latin typeface="Arial" panose="020B0604020202020204" pitchFamily="34" charset="0"/>
                <a:cs typeface="Arial" panose="020B0604020202020204" pitchFamily="34" charset="0"/>
              </a:rPr>
              <a:t>Renewable energy generally has less impact on the environment than traditional fossil fuels, but it is not completely without environmental consequences. The environmental impact of renewable energy varies depending on the specific technology used, its scale, location, and the entire life cycle of the energy system.</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8707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Renewable energy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SOLAR PHOTOVOLTAIC CELLS AND SOLAR THERMAL ELECTRICITY GENERATION</a:t>
            </a:r>
          </a:p>
          <a:p>
            <a:pPr>
              <a:lnSpc>
                <a:spcPct val="150000"/>
              </a:lnSpc>
            </a:pPr>
            <a:r>
              <a:rPr lang="en-US" sz="2400" dirty="0">
                <a:latin typeface="Arial" panose="020B0604020202020204" pitchFamily="34" charset="0"/>
                <a:cs typeface="Arial" panose="020B0604020202020204" pitchFamily="34" charset="0"/>
              </a:rPr>
              <a:t>Solar energy can be harnessed through two main technologies:</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Solar thermal electricity generation: Uses mirrors or lenses to concentrate sunlight onto a small area, typically a receiver.</a:t>
            </a:r>
          </a:p>
          <a:p>
            <a:pPr marL="342900" indent="-342900">
              <a:lnSpc>
                <a:spcPct val="150000"/>
              </a:lnSpc>
              <a:buFont typeface="Arial" panose="020B0604020202020204" pitchFamily="34" charset="0"/>
              <a:buChar char="•"/>
            </a:pPr>
            <a:r>
              <a:rPr lang="en-US" sz="2400" dirty="0">
                <a:latin typeface="Arial" panose="020B0604020202020204" pitchFamily="34" charset="0"/>
                <a:cs typeface="Arial" panose="020B0604020202020204" pitchFamily="34" charset="0"/>
              </a:rPr>
              <a:t>Solar photovoltaic (PV) cells: Solar PV cells convert sunlight directly into electricity using the photovoltaic effect. </a:t>
            </a:r>
          </a:p>
        </p:txBody>
      </p:sp>
    </p:spTree>
    <p:extLst>
      <p:ext uri="{BB962C8B-B14F-4D97-AF65-F5344CB8AC3E}">
        <p14:creationId xmlns:p14="http://schemas.microsoft.com/office/powerpoint/2010/main" val="2789610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Renewable energy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OPERATION AND ANALYSIS OF CSP SYSTEMS </a:t>
            </a:r>
          </a:p>
          <a:p>
            <a:pPr>
              <a:lnSpc>
                <a:spcPct val="150000"/>
              </a:lnSpc>
            </a:pPr>
            <a:r>
              <a:rPr lang="en-US" sz="2400" dirty="0">
                <a:latin typeface="Arial" panose="020B0604020202020204" pitchFamily="34" charset="0"/>
                <a:cs typeface="Arial" panose="020B0604020202020204" pitchFamily="34" charset="0"/>
              </a:rPr>
              <a:t>Concentrating solar power (CSP) systems are an innovative technology that</a:t>
            </a:r>
          </a:p>
          <a:p>
            <a:pPr>
              <a:lnSpc>
                <a:spcPct val="150000"/>
              </a:lnSpc>
            </a:pPr>
            <a:r>
              <a:rPr lang="en-US" sz="2400" dirty="0" err="1">
                <a:latin typeface="Arial" panose="020B0604020202020204" pitchFamily="34" charset="0"/>
                <a:cs typeface="Arial" panose="020B0604020202020204" pitchFamily="34" charset="0"/>
              </a:rPr>
              <a:t>utilises</a:t>
            </a:r>
            <a:r>
              <a:rPr lang="en-US" sz="2400" dirty="0">
                <a:latin typeface="Arial" panose="020B0604020202020204" pitchFamily="34" charset="0"/>
                <a:cs typeface="Arial" panose="020B0604020202020204" pitchFamily="34" charset="0"/>
              </a:rPr>
              <a:t> mirrors or lenses to concentrate sunlight onto a small area, generating heat that can be converted into electricity. </a:t>
            </a:r>
          </a:p>
        </p:txBody>
      </p:sp>
    </p:spTree>
    <p:extLst>
      <p:ext uri="{BB962C8B-B14F-4D97-AF65-F5344CB8AC3E}">
        <p14:creationId xmlns:p14="http://schemas.microsoft.com/office/powerpoint/2010/main" val="743779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Renewable energy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COMPONENTS OF A PV POWER PLANT</a:t>
            </a:r>
          </a:p>
          <a:p>
            <a:pPr>
              <a:lnSpc>
                <a:spcPct val="150000"/>
              </a:lnSpc>
            </a:pPr>
            <a:r>
              <a:rPr lang="en-US" sz="2400" dirty="0">
                <a:latin typeface="Arial" panose="020B0604020202020204" pitchFamily="34" charset="0"/>
                <a:cs typeface="Arial" panose="020B0604020202020204" pitchFamily="34" charset="0"/>
              </a:rPr>
              <a:t>A solar photovoltaic (PV) power plant consists of various components that work together to capture sunlight and convert it into electricity. </a:t>
            </a:r>
          </a:p>
        </p:txBody>
      </p:sp>
    </p:spTree>
    <p:extLst>
      <p:ext uri="{BB962C8B-B14F-4D97-AF65-F5344CB8AC3E}">
        <p14:creationId xmlns:p14="http://schemas.microsoft.com/office/powerpoint/2010/main" val="1500367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Renewable energy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WORKING PRINCIPLE OF SOLAR THERMAL SYSTEMS</a:t>
            </a:r>
          </a:p>
          <a:p>
            <a:pPr>
              <a:lnSpc>
                <a:spcPct val="150000"/>
              </a:lnSpc>
            </a:pPr>
            <a:r>
              <a:rPr lang="en-US" sz="2400" dirty="0">
                <a:latin typeface="Arial" panose="020B0604020202020204" pitchFamily="34" charset="0"/>
                <a:cs typeface="Arial" panose="020B0604020202020204" pitchFamily="34" charset="0"/>
              </a:rPr>
              <a:t>Solar thermal systems harness the sun’s energy to produce heat, which can be used for various applications including electricity generation, water heating, and space heating. There are several types of solar thermal systems, but the basic working principle involves concentrating sunlight to generate high temperatures.</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5106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Renewable energy systems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LAYOUT OF A SIMPLIFIED SOLAR POWER PLANT WITH DIRECT STEAM AND RANKINE CYCLE</a:t>
            </a:r>
          </a:p>
        </p:txBody>
      </p:sp>
      <p:pic>
        <p:nvPicPr>
          <p:cNvPr id="3" name="Picture 2" descr="Diagram of a solar power plant&#10;&#10;Description automatically generated">
            <a:extLst>
              <a:ext uri="{FF2B5EF4-FFF2-40B4-BE49-F238E27FC236}">
                <a16:creationId xmlns:a16="http://schemas.microsoft.com/office/drawing/2014/main" id="{EC735FEA-A6A2-56C0-B470-3F0E39FE79E7}"/>
              </a:ext>
            </a:extLst>
          </p:cNvPr>
          <p:cNvPicPr>
            <a:picLocks noChangeAspect="1"/>
          </p:cNvPicPr>
          <p:nvPr/>
        </p:nvPicPr>
        <p:blipFill>
          <a:blip r:embed="rId3"/>
          <a:stretch>
            <a:fillRect/>
          </a:stretch>
        </p:blipFill>
        <p:spPr>
          <a:xfrm>
            <a:off x="3783361" y="3027942"/>
            <a:ext cx="4597364" cy="3192132"/>
          </a:xfrm>
          <a:prstGeom prst="rect">
            <a:avLst/>
          </a:prstGeom>
        </p:spPr>
      </p:pic>
    </p:spTree>
    <p:extLst>
      <p:ext uri="{BB962C8B-B14F-4D97-AF65-F5344CB8AC3E}">
        <p14:creationId xmlns:p14="http://schemas.microsoft.com/office/powerpoint/2010/main" val="227016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Thermodynamics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SPECIFIC HEAT CAPACITY AND GAS CONSTANTS</a:t>
            </a:r>
          </a:p>
          <a:p>
            <a:pPr>
              <a:lnSpc>
                <a:spcPct val="150000"/>
              </a:lnSpc>
            </a:pPr>
            <a:r>
              <a:rPr lang="en-US" sz="2400" dirty="0">
                <a:latin typeface="Arial" panose="020B0604020202020204" pitchFamily="34" charset="0"/>
                <a:cs typeface="Arial" panose="020B0604020202020204" pitchFamily="34" charset="0"/>
              </a:rPr>
              <a:t>Specific heat capacity is the amount of heat required to raise or lower the</a:t>
            </a:r>
          </a:p>
          <a:p>
            <a:pPr>
              <a:lnSpc>
                <a:spcPct val="150000"/>
              </a:lnSpc>
            </a:pPr>
            <a:r>
              <a:rPr lang="en-US" sz="2400" dirty="0">
                <a:latin typeface="Arial" panose="020B0604020202020204" pitchFamily="34" charset="0"/>
                <a:cs typeface="Arial" panose="020B0604020202020204" pitchFamily="34" charset="0"/>
              </a:rPr>
              <a:t>temperature of a unit mass by one degree. Solids and liquids have only one</a:t>
            </a:r>
          </a:p>
          <a:p>
            <a:pPr>
              <a:lnSpc>
                <a:spcPct val="150000"/>
              </a:lnSpc>
            </a:pPr>
            <a:r>
              <a:rPr lang="en-US" sz="2400" dirty="0">
                <a:latin typeface="Arial" panose="020B0604020202020204" pitchFamily="34" charset="0"/>
                <a:cs typeface="Arial" panose="020B0604020202020204" pitchFamily="34" charset="0"/>
              </a:rPr>
              <a:t>specific heat capacity, but gases have two specific heat capacities.</a:t>
            </a:r>
          </a:p>
          <a:p>
            <a:pPr>
              <a:lnSpc>
                <a:spcPct val="150000"/>
              </a:lnSpc>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2514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Thermodynamics (continued)</a:t>
            </a:r>
          </a:p>
        </p:txBody>
      </p:sp>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HEATING AND THE EXPANSION AND COMPRESSION OF GASES</a:t>
            </a:r>
          </a:p>
          <a:p>
            <a:pPr>
              <a:lnSpc>
                <a:spcPct val="150000"/>
              </a:lnSpc>
            </a:pPr>
            <a:r>
              <a:rPr lang="en-US" sz="2400" dirty="0">
                <a:latin typeface="Arial" panose="020B0604020202020204" pitchFamily="34" charset="0"/>
                <a:cs typeface="Arial" panose="020B0604020202020204" pitchFamily="34" charset="0"/>
              </a:rPr>
              <a:t>The enlarging of the volume of a system is called expansion, while the reduction in the volume of a system is called compression. The gas expands when the pressure on the gas is removed and compresses when the pressure is imposed on the gas.</a:t>
            </a:r>
          </a:p>
        </p:txBody>
      </p:sp>
    </p:spTree>
    <p:extLst>
      <p:ext uri="{BB962C8B-B14F-4D97-AF65-F5344CB8AC3E}">
        <p14:creationId xmlns:p14="http://schemas.microsoft.com/office/powerpoint/2010/main" val="427697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Thermodynamics (continued)</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1D3548-63CF-B143-8E9D-B93E1CCC8481}"/>
                  </a:ext>
                </a:extLst>
              </p:cNvPr>
              <p:cNvSpPr txBox="1"/>
              <p:nvPr/>
            </p:nvSpPr>
            <p:spPr>
              <a:xfrm>
                <a:off x="793376" y="1802775"/>
                <a:ext cx="10596283" cy="288213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GAS PROCESSESS</a:t>
                </a:r>
              </a:p>
              <a:p>
                <a:pPr>
                  <a:lnSpc>
                    <a:spcPct val="150000"/>
                  </a:lnSpc>
                </a:pPr>
                <a:r>
                  <a:rPr lang="en-US" sz="2400" dirty="0">
                    <a:latin typeface="Arial" panose="020B0604020202020204" pitchFamily="34" charset="0"/>
                    <a:cs typeface="Arial" panose="020B0604020202020204" pitchFamily="34" charset="0"/>
                  </a:rPr>
                  <a:t>The general gas law is used to determine the relations between volume, pressure, temperature and mass in a system.</a:t>
                </a:r>
              </a:p>
              <a:p>
                <a:pPr>
                  <a:lnSpc>
                    <a:spcPct val="150000"/>
                  </a:lnSpc>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1</m:t>
                              </m:r>
                            </m:sub>
                          </m:sSub>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1</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𝑇</m:t>
                              </m:r>
                            </m:e>
                            <m:sub>
                              <m:r>
                                <a:rPr lang="en-US" sz="2400" b="0" i="1" smtClean="0">
                                  <a:latin typeface="Cambria Math" panose="02040503050406030204" pitchFamily="18" charset="0"/>
                                  <a:cs typeface="Arial" panose="020B0604020202020204" pitchFamily="34" charset="0"/>
                                </a:rPr>
                                <m:t>1</m:t>
                              </m:r>
                            </m:sub>
                          </m:sSub>
                        </m:den>
                      </m:f>
                      <m:r>
                        <a:rPr lang="en-US" sz="2400" b="0" i="1" smtClean="0">
                          <a:latin typeface="Cambria Math" panose="02040503050406030204" pitchFamily="18" charset="0"/>
                          <a:cs typeface="Arial" panose="020B0604020202020204" pitchFamily="34" charset="0"/>
                        </a:rPr>
                        <m:t>−</m:t>
                      </m:r>
                      <m:r>
                        <a:rPr lang="en-US" sz="2400" b="0" i="1" smtClean="0">
                          <a:latin typeface="Cambria Math" panose="02040503050406030204" pitchFamily="18" charset="0"/>
                          <a:cs typeface="Arial" panose="020B0604020202020204" pitchFamily="34" charset="0"/>
                        </a:rPr>
                        <m:t>𝑚𝑅</m:t>
                      </m:r>
                      <m:r>
                        <a:rPr lang="en-US" sz="2400" b="0" i="1" smtClean="0">
                          <a:latin typeface="Cambria Math" panose="02040503050406030204" pitchFamily="18" charset="0"/>
                          <a:cs typeface="Arial" panose="020B0604020202020204" pitchFamily="34" charset="0"/>
                        </a:rPr>
                        <m:t>=</m:t>
                      </m:r>
                      <m:f>
                        <m:fPr>
                          <m:ctrlPr>
                            <a:rPr lang="en-US" sz="2400" b="0" i="1" smtClean="0">
                              <a:latin typeface="Cambria Math" panose="02040503050406030204" pitchFamily="18" charset="0"/>
                              <a:cs typeface="Arial" panose="020B0604020202020204" pitchFamily="34" charset="0"/>
                            </a:rPr>
                          </m:ctrlPr>
                        </m:fPr>
                        <m:num>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𝑃</m:t>
                              </m:r>
                            </m:e>
                            <m:sub>
                              <m:r>
                                <a:rPr lang="en-US" sz="2400" b="0" i="1" smtClean="0">
                                  <a:latin typeface="Cambria Math" panose="02040503050406030204" pitchFamily="18" charset="0"/>
                                  <a:cs typeface="Arial" panose="020B0604020202020204" pitchFamily="34" charset="0"/>
                                </a:rPr>
                                <m:t>2</m:t>
                              </m:r>
                            </m:sub>
                          </m:sSub>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𝑉</m:t>
                              </m:r>
                            </m:e>
                            <m:sub>
                              <m:r>
                                <a:rPr lang="en-US" sz="2400" b="0" i="1" smtClean="0">
                                  <a:latin typeface="Cambria Math" panose="02040503050406030204" pitchFamily="18" charset="0"/>
                                  <a:cs typeface="Arial" panose="020B0604020202020204" pitchFamily="34" charset="0"/>
                                </a:rPr>
                                <m:t>2</m:t>
                              </m:r>
                            </m:sub>
                          </m:sSub>
                        </m:num>
                        <m:den>
                          <m:sSub>
                            <m:sSubPr>
                              <m:ctrlPr>
                                <a:rPr lang="en-US" sz="2400" b="0" i="1" smtClean="0">
                                  <a:latin typeface="Cambria Math" panose="02040503050406030204" pitchFamily="18" charset="0"/>
                                  <a:cs typeface="Arial" panose="020B0604020202020204" pitchFamily="34" charset="0"/>
                                </a:rPr>
                              </m:ctrlPr>
                            </m:sSubPr>
                            <m:e>
                              <m:r>
                                <a:rPr lang="en-US" sz="2400" b="0" i="1" smtClean="0">
                                  <a:latin typeface="Cambria Math" panose="02040503050406030204" pitchFamily="18" charset="0"/>
                                  <a:cs typeface="Arial" panose="020B0604020202020204" pitchFamily="34" charset="0"/>
                                </a:rPr>
                                <m:t>𝑇</m:t>
                              </m:r>
                            </m:e>
                            <m:sub>
                              <m:r>
                                <a:rPr lang="en-US" sz="2400" b="0" i="1" smtClean="0">
                                  <a:latin typeface="Cambria Math" panose="02040503050406030204" pitchFamily="18" charset="0"/>
                                  <a:cs typeface="Arial" panose="020B0604020202020204" pitchFamily="34" charset="0"/>
                                </a:rPr>
                                <m:t>2</m:t>
                              </m:r>
                            </m:sub>
                          </m:sSub>
                        </m:den>
                      </m:f>
                    </m:oMath>
                  </m:oMathPara>
                </a14:m>
                <a:endParaRPr lang="en-US"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411D3548-63CF-B143-8E9D-B93E1CCC8481}"/>
                  </a:ext>
                </a:extLst>
              </p:cNvPr>
              <p:cNvSpPr txBox="1">
                <a:spLocks noRot="1" noChangeAspect="1" noMove="1" noResize="1" noEditPoints="1" noAdjustHandles="1" noChangeArrowheads="1" noChangeShapeType="1" noTextEdit="1"/>
              </p:cNvSpPr>
              <p:nvPr/>
            </p:nvSpPr>
            <p:spPr>
              <a:xfrm>
                <a:off x="793376" y="1802775"/>
                <a:ext cx="10596283" cy="2882136"/>
              </a:xfrm>
              <a:prstGeom prst="rect">
                <a:avLst/>
              </a:prstGeom>
              <a:blipFill>
                <a:blip r:embed="rId3"/>
                <a:stretch>
                  <a:fillRect l="-958"/>
                </a:stretch>
              </a:blipFill>
            </p:spPr>
            <p:txBody>
              <a:bodyPr/>
              <a:lstStyle/>
              <a:p>
                <a:r>
                  <a:rPr lang="en-US">
                    <a:noFill/>
                  </a:rPr>
                  <a:t> </a:t>
                </a:r>
              </a:p>
            </p:txBody>
          </p:sp>
        </mc:Fallback>
      </mc:AlternateContent>
    </p:spTree>
    <p:extLst>
      <p:ext uri="{BB962C8B-B14F-4D97-AF65-F5344CB8AC3E}">
        <p14:creationId xmlns:p14="http://schemas.microsoft.com/office/powerpoint/2010/main" val="49308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Air compressors are mechanical devices that convert mechanical energy into</a:t>
            </a:r>
          </a:p>
          <a:p>
            <a:pPr>
              <a:lnSpc>
                <a:spcPct val="150000"/>
              </a:lnSpc>
            </a:pPr>
            <a:r>
              <a:rPr lang="en-ZA" sz="2400" dirty="0">
                <a:latin typeface="Arial" panose="020B0604020202020204" pitchFamily="34" charset="0"/>
                <a:cs typeface="Arial" panose="020B0604020202020204" pitchFamily="34" charset="0"/>
              </a:rPr>
              <a:t>compressed air, which is stored in reservoirs for various applications. They work by drawing in atmospheric air and then compressing it to a higher pressure, increasing its density and potential energy. A variety of compressors are used in the industry to provide functions such as powering air tools, paint sprayers and pumping refrigeration and air conditioning refrigerants.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lvl="1" algn="r"/>
            <a:r>
              <a:rPr lang="en-GB" sz="3600" b="1" dirty="0">
                <a:latin typeface="Arial" panose="020B0604020202020204" pitchFamily="34" charset="0"/>
                <a:cs typeface="Arial" panose="020B0604020202020204" pitchFamily="34" charset="0"/>
              </a:rPr>
              <a:t>Module 2: Air compressors</a:t>
            </a:r>
          </a:p>
        </p:txBody>
      </p:sp>
    </p:spTree>
    <p:extLst>
      <p:ext uri="{BB962C8B-B14F-4D97-AF65-F5344CB8AC3E}">
        <p14:creationId xmlns:p14="http://schemas.microsoft.com/office/powerpoint/2010/main" val="3685241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77250</TotalTime>
  <Words>3368</Words>
  <Application>Microsoft Office PowerPoint</Application>
  <PresentationFormat>Widescreen</PresentationFormat>
  <Paragraphs>289</Paragraphs>
  <Slides>56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Brandon Grotesque Medium</vt:lpstr>
      <vt:lpstr>Calibri</vt:lpstr>
      <vt:lpstr>Calibri Light</vt:lpstr>
      <vt:lpstr>Cambria Math</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Gabrielle Jacobs</cp:lastModifiedBy>
  <cp:revision>345</cp:revision>
  <dcterms:created xsi:type="dcterms:W3CDTF">2018-09-18T08:47:31Z</dcterms:created>
  <dcterms:modified xsi:type="dcterms:W3CDTF">2024-06-25T08:16:55Z</dcterms:modified>
</cp:coreProperties>
</file>