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448" r:id="rId3"/>
    <p:sldId id="437" r:id="rId4"/>
    <p:sldId id="449" r:id="rId5"/>
    <p:sldId id="450" r:id="rId6"/>
    <p:sldId id="451" r:id="rId7"/>
    <p:sldId id="452" r:id="rId8"/>
    <p:sldId id="438" r:id="rId9"/>
    <p:sldId id="453" r:id="rId10"/>
    <p:sldId id="454" r:id="rId11"/>
    <p:sldId id="455" r:id="rId12"/>
    <p:sldId id="439" r:id="rId13"/>
    <p:sldId id="456" r:id="rId14"/>
    <p:sldId id="457" r:id="rId15"/>
    <p:sldId id="458" r:id="rId16"/>
    <p:sldId id="459" r:id="rId17"/>
    <p:sldId id="440" r:id="rId18"/>
    <p:sldId id="460" r:id="rId19"/>
    <p:sldId id="468" r:id="rId20"/>
    <p:sldId id="441" r:id="rId21"/>
    <p:sldId id="461" r:id="rId22"/>
    <p:sldId id="469" r:id="rId23"/>
    <p:sldId id="470" r:id="rId24"/>
    <p:sldId id="471" r:id="rId25"/>
    <p:sldId id="442" r:id="rId26"/>
    <p:sldId id="462" r:id="rId27"/>
    <p:sldId id="472" r:id="rId28"/>
    <p:sldId id="473" r:id="rId29"/>
    <p:sldId id="474" r:id="rId30"/>
    <p:sldId id="475" r:id="rId31"/>
    <p:sldId id="443" r:id="rId32"/>
    <p:sldId id="463" r:id="rId33"/>
    <p:sldId id="478" r:id="rId34"/>
    <p:sldId id="479" r:id="rId35"/>
    <p:sldId id="476" r:id="rId36"/>
    <p:sldId id="477" r:id="rId37"/>
    <p:sldId id="444" r:id="rId38"/>
    <p:sldId id="464" r:id="rId39"/>
    <p:sldId id="480" r:id="rId40"/>
    <p:sldId id="481" r:id="rId41"/>
    <p:sldId id="482" r:id="rId42"/>
    <p:sldId id="445" r:id="rId43"/>
    <p:sldId id="465" r:id="rId44"/>
    <p:sldId id="483" r:id="rId45"/>
    <p:sldId id="484" r:id="rId46"/>
    <p:sldId id="446" r:id="rId47"/>
    <p:sldId id="466" r:id="rId48"/>
    <p:sldId id="485" r:id="rId49"/>
    <p:sldId id="486" r:id="rId50"/>
    <p:sldId id="487" r:id="rId51"/>
    <p:sldId id="447" r:id="rId52"/>
    <p:sldId id="467" r:id="rId53"/>
    <p:sldId id="488" r:id="rId54"/>
    <p:sldId id="489" r:id="rId55"/>
    <p:sldId id="490" r:id="rId56"/>
    <p:sldId id="491" r:id="rId57"/>
    <p:sldId id="492" r:id="rId58"/>
    <p:sldId id="493" r:id="rId59"/>
    <p:sldId id="494" r:id="rId60"/>
    <p:sldId id="495" r:id="rId61"/>
    <p:sldId id="496" r:id="rId62"/>
    <p:sldId id="497" r:id="rId63"/>
    <p:sldId id="49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986"/>
    <p:restoredTop sz="94561"/>
  </p:normalViewPr>
  <p:slideViewPr>
    <p:cSldViewPr snapToGrid="0" snapToObjects="1">
      <p:cViewPr varScale="1">
        <p:scale>
          <a:sx n="74" d="100"/>
          <a:sy n="74" d="100"/>
        </p:scale>
        <p:origin x="-53"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symbol on a blue background&#10;&#10;Description automatically generated">
            <a:extLst>
              <a:ext uri="{FF2B5EF4-FFF2-40B4-BE49-F238E27FC236}">
                <a16:creationId xmlns:a16="http://schemas.microsoft.com/office/drawing/2014/main" id="{BA18CBAC-2B16-AEA6-5DBA-2AE3B317A4C8}"/>
              </a:ext>
            </a:extLst>
          </p:cNvPr>
          <p:cNvPicPr>
            <a:picLocks noChangeAspect="1"/>
          </p:cNvPicPr>
          <p:nvPr/>
        </p:nvPicPr>
        <p:blipFill>
          <a:blip r:embed="rId3"/>
          <a:stretch>
            <a:fillRect/>
          </a:stretch>
        </p:blipFill>
        <p:spPr>
          <a:xfrm>
            <a:off x="-5255" y="0"/>
            <a:ext cx="1220251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N5 Fluid Mechanics</a:t>
            </a:r>
          </a:p>
          <a:p>
            <a:pPr algn="r"/>
            <a:endParaRPr lang="en-GB" sz="5400" b="1" dirty="0">
              <a:solidFill>
                <a:schemeClr val="bg1"/>
              </a:solidFill>
              <a:latin typeface="Brandon Grotesque Medium" panose="020B0603020203060202" pitchFamily="34" charset="77"/>
            </a:endParaRPr>
          </a:p>
        </p:txBody>
      </p:sp>
      <p:pic>
        <p:nvPicPr>
          <p:cNvPr id="8" name="Picture 7" descr="A yellow circle with black text&#10;&#10;Description automatically generated">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Pressure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PRESSURE</a:t>
            </a:r>
          </a:p>
          <a:p>
            <a:pPr>
              <a:lnSpc>
                <a:spcPct val="150000"/>
              </a:lnSpc>
            </a:pPr>
            <a:r>
              <a:rPr lang="en-US" sz="2400" dirty="0">
                <a:latin typeface="Arial" panose="020B0604020202020204" pitchFamily="34" charset="0"/>
                <a:cs typeface="Arial" panose="020B0604020202020204" pitchFamily="34" charset="0"/>
              </a:rPr>
              <a:t>The different types of pressure are: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Atmospheric pressure;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Gauge pressure;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Absolute pressure;</a:t>
            </a:r>
          </a:p>
          <a:p>
            <a:pPr marL="342900" indent="-342900">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pressure.</a:t>
            </a:r>
          </a:p>
        </p:txBody>
      </p:sp>
    </p:spTree>
    <p:extLst>
      <p:ext uri="{BB962C8B-B14F-4D97-AF65-F5344CB8AC3E}">
        <p14:creationId xmlns:p14="http://schemas.microsoft.com/office/powerpoint/2010/main" val="13561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Pressure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PRESSURE CALCULATIONS ON MANOMETERS AS PRESSURE</a:t>
            </a:r>
          </a:p>
          <a:p>
            <a:pPr>
              <a:lnSpc>
                <a:spcPct val="150000"/>
              </a:lnSpc>
            </a:pPr>
            <a:r>
              <a:rPr lang="en-GB" sz="2400" b="1" dirty="0">
                <a:solidFill>
                  <a:schemeClr val="accent2"/>
                </a:solidFill>
                <a:latin typeface="Arial" panose="020B0604020202020204" pitchFamily="34" charset="0"/>
                <a:cs typeface="Arial" panose="020B0604020202020204" pitchFamily="34" charset="0"/>
              </a:rPr>
              <a:t>MEASURING DEVICES</a:t>
            </a:r>
          </a:p>
          <a:p>
            <a:pPr>
              <a:lnSpc>
                <a:spcPct val="150000"/>
              </a:lnSpc>
            </a:pPr>
            <a:r>
              <a:rPr lang="en-US" sz="2400" dirty="0">
                <a:latin typeface="Arial" panose="020B0604020202020204" pitchFamily="34" charset="0"/>
                <a:cs typeface="Arial" panose="020B0604020202020204" pitchFamily="34" charset="0"/>
              </a:rPr>
              <a:t>Manometers are used for measuring pressures by balancing the fluid column of the fluid against another column of fluid with known density. Manometers can be classified and further </a:t>
            </a:r>
            <a:r>
              <a:rPr lang="en-US" sz="2400" dirty="0" err="1">
                <a:latin typeface="Arial" panose="020B0604020202020204" pitchFamily="34" charset="0"/>
                <a:cs typeface="Arial" panose="020B0604020202020204" pitchFamily="34" charset="0"/>
              </a:rPr>
              <a:t>categorised</a:t>
            </a:r>
            <a:r>
              <a:rPr lang="en-US" sz="2400" dirty="0">
                <a:latin typeface="Arial" panose="020B0604020202020204" pitchFamily="34" charset="0"/>
                <a:cs typeface="Arial" panose="020B0604020202020204" pitchFamily="34" charset="0"/>
              </a:rPr>
              <a:t> into two types: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Simple manometers;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Differential manometers.</a:t>
            </a:r>
          </a:p>
        </p:txBody>
      </p:sp>
    </p:spTree>
    <p:extLst>
      <p:ext uri="{BB962C8B-B14F-4D97-AF65-F5344CB8AC3E}">
        <p14:creationId xmlns:p14="http://schemas.microsoft.com/office/powerpoint/2010/main" val="59286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 simple hydraulic system refers to a basic mechanism that uses the principles of fluid dynamics to transmit force or energy. Hydraulic systems use a fluid, typically oil or water, to transmit power from one point to another. These systems are widely used in various applications, ranging from heavy machinery and industrial equipment to automotive systems and small tools.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Simple hydraulics systems</a:t>
            </a:r>
          </a:p>
        </p:txBody>
      </p:sp>
    </p:spTree>
    <p:extLst>
      <p:ext uri="{BB962C8B-B14F-4D97-AF65-F5344CB8AC3E}">
        <p14:creationId xmlns:p14="http://schemas.microsoft.com/office/powerpoint/2010/main" val="66971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Simple hydraulics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ACTUATING CYLINDERS</a:t>
            </a:r>
          </a:p>
          <a:p>
            <a:pPr>
              <a:lnSpc>
                <a:spcPct val="150000"/>
              </a:lnSpc>
            </a:pPr>
            <a:r>
              <a:rPr lang="en-US" sz="2400" dirty="0">
                <a:latin typeface="Arial" panose="020B0604020202020204" pitchFamily="34" charset="0"/>
                <a:cs typeface="Arial" panose="020B0604020202020204" pitchFamily="34" charset="0"/>
              </a:rPr>
              <a:t>Hydraulic systems like a single hydraulic cylinder, hydraulic jack, hydraulic lift, hydraulic brake system in a vehicle are all examples where Pascal’s principle is applied. Actuating means to start or put something into action.</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27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Simple hydraulics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HYDRAULIC JACKS</a:t>
            </a:r>
          </a:p>
          <a:p>
            <a:pPr>
              <a:lnSpc>
                <a:spcPct val="150000"/>
              </a:lnSpc>
            </a:pPr>
            <a:r>
              <a:rPr lang="en-US" sz="2400" dirty="0">
                <a:latin typeface="Arial" panose="020B0604020202020204" pitchFamily="34" charset="0"/>
                <a:cs typeface="Arial" panose="020B0604020202020204" pitchFamily="34" charset="0"/>
              </a:rPr>
              <a:t>The hydraulic jack, hydraulic lift and hydraulic brake system in a car are all</a:t>
            </a:r>
          </a:p>
          <a:p>
            <a:pPr>
              <a:lnSpc>
                <a:spcPct val="150000"/>
              </a:lnSpc>
            </a:pPr>
            <a:r>
              <a:rPr lang="en-US" sz="2400" dirty="0">
                <a:latin typeface="Arial" panose="020B0604020202020204" pitchFamily="34" charset="0"/>
                <a:cs typeface="Arial" panose="020B0604020202020204" pitchFamily="34" charset="0"/>
              </a:rPr>
              <a:t>examples where the hydraulic system with a mechanical advantage is used.</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62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Simple hydraulics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PRESSURE INTENSIFIERS</a:t>
            </a:r>
          </a:p>
          <a:p>
            <a:pPr>
              <a:lnSpc>
                <a:spcPct val="150000"/>
              </a:lnSpc>
            </a:pPr>
            <a:r>
              <a:rPr lang="en-US" sz="2400" dirty="0">
                <a:latin typeface="Arial" panose="020B0604020202020204" pitchFamily="34" charset="0"/>
                <a:cs typeface="Arial" panose="020B0604020202020204" pitchFamily="34" charset="0"/>
              </a:rPr>
              <a:t>A pressure intensifier boosts hydraulic pressure generating a small quantity of high-pressure fluid from a large quantity of low-pressure fluid.</a:t>
            </a:r>
          </a:p>
        </p:txBody>
      </p:sp>
    </p:spTree>
    <p:extLst>
      <p:ext uri="{BB962C8B-B14F-4D97-AF65-F5344CB8AC3E}">
        <p14:creationId xmlns:p14="http://schemas.microsoft.com/office/powerpoint/2010/main" val="260329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Simple hydraulics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ROTATING SHAFTS AND PISTONS</a:t>
            </a:r>
          </a:p>
          <a:p>
            <a:pPr>
              <a:lnSpc>
                <a:spcPct val="150000"/>
              </a:lnSpc>
            </a:pPr>
            <a:r>
              <a:rPr lang="en-US" sz="2400" dirty="0">
                <a:latin typeface="Arial" panose="020B0604020202020204" pitchFamily="34" charset="0"/>
                <a:cs typeface="Arial" panose="020B0604020202020204" pitchFamily="34" charset="0"/>
              </a:rPr>
              <a:t>When a shaft is rotating in journal bearings, there will be a viscous resistance</a:t>
            </a:r>
          </a:p>
          <a:p>
            <a:pPr>
              <a:lnSpc>
                <a:spcPct val="150000"/>
              </a:lnSpc>
            </a:pPr>
            <a:r>
              <a:rPr lang="en-US" sz="2400" dirty="0">
                <a:latin typeface="Arial" panose="020B0604020202020204" pitchFamily="34" charset="0"/>
                <a:cs typeface="Arial" panose="020B0604020202020204" pitchFamily="34" charset="0"/>
              </a:rPr>
              <a:t>acting against the rotation resulting in a loss in torque and power.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8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This can also be referred to as hydrostatic forces on rectangular and circular tanks containing only one type of fluid.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Hydrostatic forces on submerged areas</a:t>
            </a:r>
          </a:p>
        </p:txBody>
      </p:sp>
    </p:spTree>
    <p:extLst>
      <p:ext uri="{BB962C8B-B14F-4D97-AF65-F5344CB8AC3E}">
        <p14:creationId xmlns:p14="http://schemas.microsoft.com/office/powerpoint/2010/main" val="416131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Hydrostatic forces on submerged areas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HYDROSTATIC FORCE ON SIMPLE, FULL RECTANGULAR- AND CYLINDRICAL TANKS POSITIONED VERTICALLY CONTAINING THE SAME FLUID MEDIUM AND CENTRE OF PRESSURE</a:t>
            </a:r>
          </a:p>
          <a:p>
            <a:pPr>
              <a:lnSpc>
                <a:spcPct val="150000"/>
              </a:lnSpc>
            </a:pPr>
            <a:r>
              <a:rPr lang="en-US" sz="2400" dirty="0">
                <a:latin typeface="Arial" panose="020B0604020202020204" pitchFamily="34" charset="0"/>
                <a:cs typeface="Arial" panose="020B0604020202020204" pitchFamily="34" charset="0"/>
              </a:rPr>
              <a:t>This can also be referred to as hydrostatic forces on rectangular and circular tanks containing two types of fluid. If a tank contains two immiscible fluids, which means that the fluid with the least density will float on top of the denser fluid, the calculations becomes a bit more complicated.</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2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Hydrostatic forces on submerged areas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TOTAL FORCE ON RECTANGULAR AND CYLINDRICAL TANKS</a:t>
            </a:r>
          </a:p>
          <a:p>
            <a:pPr>
              <a:lnSpc>
                <a:spcPct val="150000"/>
              </a:lnSpc>
            </a:pPr>
            <a:r>
              <a:rPr lang="en-GB" sz="2400" b="1" dirty="0">
                <a:solidFill>
                  <a:schemeClr val="accent2"/>
                </a:solidFill>
                <a:latin typeface="Arial" panose="020B0604020202020204" pitchFamily="34" charset="0"/>
                <a:cs typeface="Arial" panose="020B0604020202020204" pitchFamily="34" charset="0"/>
              </a:rPr>
              <a:t>POSITIONED VERTICALLY AND CONTAINING ONLY TWO FLUID</a:t>
            </a:r>
          </a:p>
          <a:p>
            <a:pPr>
              <a:lnSpc>
                <a:spcPct val="150000"/>
              </a:lnSpc>
            </a:pPr>
            <a:r>
              <a:rPr lang="en-GB" sz="2400" b="1" dirty="0">
                <a:solidFill>
                  <a:schemeClr val="accent2"/>
                </a:solidFill>
                <a:latin typeface="Arial" panose="020B0604020202020204" pitchFamily="34" charset="0"/>
                <a:cs typeface="Arial" panose="020B0604020202020204" pitchFamily="34" charset="0"/>
              </a:rPr>
              <a:t>MEDIUMS AND THEIR CENTRES OF PRESSURE</a:t>
            </a:r>
          </a:p>
          <a:p>
            <a:pPr>
              <a:lnSpc>
                <a:spcPct val="150000"/>
              </a:lnSpc>
            </a:pPr>
            <a:r>
              <a:rPr lang="en-US" sz="2400" dirty="0">
                <a:latin typeface="Arial" panose="020B0604020202020204" pitchFamily="34" charset="0"/>
                <a:cs typeface="Arial" panose="020B0604020202020204" pitchFamily="34" charset="0"/>
              </a:rPr>
              <a:t>This can also be referred to as hydrostatic forces on plane submerged surfaces.</a:t>
            </a:r>
          </a:p>
        </p:txBody>
      </p:sp>
    </p:spTree>
    <p:extLst>
      <p:ext uri="{BB962C8B-B14F-4D97-AF65-F5344CB8AC3E}">
        <p14:creationId xmlns:p14="http://schemas.microsoft.com/office/powerpoint/2010/main" val="220573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A FLUID</a:t>
            </a:r>
          </a:p>
          <a:p>
            <a:pPr>
              <a:lnSpc>
                <a:spcPct val="150000"/>
              </a:lnSpc>
            </a:pPr>
            <a:r>
              <a:rPr lang="en-ZA" sz="2400" dirty="0">
                <a:latin typeface="Arial" panose="020B0604020202020204" pitchFamily="34" charset="0"/>
                <a:cs typeface="Arial" panose="020B0604020202020204" pitchFamily="34" charset="0"/>
              </a:rPr>
              <a:t>A substance in the liquid or gas phase is referred to as a fluid. A fluid differs from a solid in that a solid can resist an applied shear stress by deforming by a small amount, whereas a fluid deforms continuously (flows) under the influence of shear stress, no matter how small. The amount of flow that takes place is dependent on various properties of the fluid.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Properties of fluids</a:t>
            </a:r>
          </a:p>
        </p:txBody>
      </p:sp>
    </p:spTree>
    <p:extLst>
      <p:ext uri="{BB962C8B-B14F-4D97-AF65-F5344CB8AC3E}">
        <p14:creationId xmlns:p14="http://schemas.microsoft.com/office/powerpoint/2010/main" val="23761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 solid body dropped into a fluid will sink, float, or remain at rest at any point</a:t>
            </a:r>
          </a:p>
          <a:p>
            <a:pPr>
              <a:lnSpc>
                <a:spcPct val="150000"/>
              </a:lnSpc>
            </a:pPr>
            <a:r>
              <a:rPr lang="en-ZA" sz="2400" dirty="0">
                <a:latin typeface="Arial" panose="020B0604020202020204" pitchFamily="34" charset="0"/>
                <a:cs typeface="Arial" panose="020B0604020202020204" pitchFamily="34" charset="0"/>
              </a:rPr>
              <a:t>in the fluid, depending on its density relative to the density of the fluid. Note</a:t>
            </a:r>
          </a:p>
          <a:p>
            <a:pPr>
              <a:lnSpc>
                <a:spcPct val="150000"/>
              </a:lnSpc>
            </a:pPr>
            <a:r>
              <a:rPr lang="en-ZA" sz="2400" dirty="0">
                <a:latin typeface="Arial" panose="020B0604020202020204" pitchFamily="34" charset="0"/>
                <a:cs typeface="Arial" panose="020B0604020202020204" pitchFamily="34" charset="0"/>
              </a:rPr>
              <a:t>that when the relative density is equal to or greater than one, the floating body becomes completely submerged.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Buoyancy and stability of floating and immersed bodies</a:t>
            </a:r>
          </a:p>
        </p:txBody>
      </p:sp>
    </p:spTree>
    <p:extLst>
      <p:ext uri="{BB962C8B-B14F-4D97-AF65-F5344CB8AC3E}">
        <p14:creationId xmlns:p14="http://schemas.microsoft.com/office/powerpoint/2010/main" val="119812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Buoyancy and stability of floating and immersed bodies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ARCHIMEDES’ PRINCIPLE</a:t>
            </a:r>
          </a:p>
          <a:p>
            <a:pPr>
              <a:lnSpc>
                <a:spcPct val="150000"/>
              </a:lnSpc>
            </a:pPr>
            <a:r>
              <a:rPr lang="en-US" sz="2400" dirty="0">
                <a:latin typeface="Arial" panose="020B0604020202020204" pitchFamily="34" charset="0"/>
                <a:cs typeface="Arial" panose="020B0604020202020204" pitchFamily="34" charset="0"/>
              </a:rPr>
              <a:t>The magnitude of the buoyant force acting on an object that is floating or</a:t>
            </a:r>
          </a:p>
          <a:p>
            <a:pPr>
              <a:lnSpc>
                <a:spcPct val="150000"/>
              </a:lnSpc>
            </a:pPr>
            <a:r>
              <a:rPr lang="en-US" sz="2400" dirty="0">
                <a:latin typeface="Arial" panose="020B0604020202020204" pitchFamily="34" charset="0"/>
                <a:cs typeface="Arial" panose="020B0604020202020204" pitchFamily="34" charset="0"/>
              </a:rPr>
              <a:t>submerged in a fluid can be determined by Archimedes’ principle which states:</a:t>
            </a:r>
          </a:p>
          <a:p>
            <a:pPr>
              <a:lnSpc>
                <a:spcPct val="150000"/>
              </a:lnSpc>
            </a:pPr>
            <a:r>
              <a:rPr lang="en-US" sz="2400" dirty="0">
                <a:latin typeface="Arial" panose="020B0604020202020204" pitchFamily="34" charset="0"/>
                <a:cs typeface="Arial" panose="020B0604020202020204" pitchFamily="34" charset="0"/>
              </a:rPr>
              <a:t>“When a body is immersed in a fluid either wholly or partially, it is lifted up by</a:t>
            </a:r>
          </a:p>
          <a:p>
            <a:pPr>
              <a:lnSpc>
                <a:spcPct val="150000"/>
              </a:lnSpc>
            </a:pPr>
            <a:r>
              <a:rPr lang="en-US" sz="2400" dirty="0">
                <a:latin typeface="Arial" panose="020B0604020202020204" pitchFamily="34" charset="0"/>
                <a:cs typeface="Arial" panose="020B0604020202020204" pitchFamily="34" charset="0"/>
              </a:rPr>
              <a:t>a force which is equal to the weight of the fluid displaced by the body and it acts upwards through the centroid of the displaced volume.”</a:t>
            </a:r>
          </a:p>
        </p:txBody>
      </p:sp>
    </p:spTree>
    <p:extLst>
      <p:ext uri="{BB962C8B-B14F-4D97-AF65-F5344CB8AC3E}">
        <p14:creationId xmlns:p14="http://schemas.microsoft.com/office/powerpoint/2010/main" val="410834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Buoyancy and stability of floating and immersed bodies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BUOYANCY</a:t>
            </a:r>
          </a:p>
          <a:p>
            <a:pPr>
              <a:lnSpc>
                <a:spcPct val="150000"/>
              </a:lnSpc>
            </a:pPr>
            <a:r>
              <a:rPr lang="en-US" sz="2400" dirty="0">
                <a:latin typeface="Arial" panose="020B0604020202020204" pitchFamily="34" charset="0"/>
                <a:cs typeface="Arial" panose="020B0604020202020204" pitchFamily="34" charset="0"/>
              </a:rPr>
              <a:t>The tendency of an immersed body to be lifted up in the fluid due to an upward force opposite to the action of gravity is known as buoyancy. A solid body dropped into a fluid will sink, float, or remain at rest at any point in the fluid.</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7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Buoyancy and stability of floating and immersed bodies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STABILITY</a:t>
            </a:r>
          </a:p>
          <a:p>
            <a:pPr>
              <a:lnSpc>
                <a:spcPct val="150000"/>
              </a:lnSpc>
            </a:pPr>
            <a:r>
              <a:rPr lang="en-US" sz="2400" dirty="0">
                <a:latin typeface="Arial" panose="020B0604020202020204" pitchFamily="34" charset="0"/>
                <a:cs typeface="Arial" panose="020B0604020202020204" pitchFamily="34" charset="0"/>
              </a:rPr>
              <a:t>Stability refers to the ability of a body in a fluid to return to its original position</a:t>
            </a:r>
          </a:p>
          <a:p>
            <a:pPr>
              <a:lnSpc>
                <a:spcPct val="150000"/>
              </a:lnSpc>
            </a:pPr>
            <a:r>
              <a:rPr lang="en-US" sz="2400" dirty="0">
                <a:latin typeface="Arial" panose="020B0604020202020204" pitchFamily="34" charset="0"/>
                <a:cs typeface="Arial" panose="020B0604020202020204" pitchFamily="34" charset="0"/>
              </a:rPr>
              <a:t>after being tilted about a horizontal axis. The weight of the body acts vertically downwards through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gravity of the body and the force of buoyancy acts vertically upwards through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gravity of the displaced fluid, which is called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buoyancy. </a:t>
            </a:r>
          </a:p>
        </p:txBody>
      </p:sp>
    </p:spTree>
    <p:extLst>
      <p:ext uri="{BB962C8B-B14F-4D97-AF65-F5344CB8AC3E}">
        <p14:creationId xmlns:p14="http://schemas.microsoft.com/office/powerpoint/2010/main" val="56880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Buoyancy and stability of floating and immersed bodies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STABILITY</a:t>
            </a:r>
          </a:p>
          <a:p>
            <a:pPr>
              <a:lnSpc>
                <a:spcPct val="150000"/>
              </a:lnSpc>
            </a:pPr>
            <a:r>
              <a:rPr lang="en-US" sz="2400" b="1" dirty="0">
                <a:latin typeface="Arial" panose="020B0604020202020204" pitchFamily="34" charset="0"/>
                <a:cs typeface="Arial" panose="020B0604020202020204" pitchFamily="34" charset="0"/>
              </a:rPr>
              <a:t>Stable</a:t>
            </a:r>
            <a:r>
              <a:rPr lang="en-US" sz="2400" dirty="0">
                <a:latin typeface="Arial" panose="020B0604020202020204" pitchFamily="34" charset="0"/>
                <a:cs typeface="Arial" panose="020B0604020202020204" pitchFamily="34" charset="0"/>
              </a:rPr>
              <a:t>: The buoyant force causes a restoring moment which will bring the</a:t>
            </a:r>
          </a:p>
          <a:p>
            <a:pPr>
              <a:lnSpc>
                <a:spcPct val="150000"/>
              </a:lnSpc>
            </a:pPr>
            <a:r>
              <a:rPr lang="en-US" sz="2400" dirty="0">
                <a:latin typeface="Arial" panose="020B0604020202020204" pitchFamily="34" charset="0"/>
                <a:cs typeface="Arial" panose="020B0604020202020204" pitchFamily="34" charset="0"/>
              </a:rPr>
              <a:t>floating object back to its original position if displaced.</a:t>
            </a:r>
          </a:p>
          <a:p>
            <a:pPr>
              <a:lnSpc>
                <a:spcPct val="150000"/>
              </a:lnSpc>
            </a:pPr>
            <a:r>
              <a:rPr lang="en-US" sz="2400" b="1" dirty="0">
                <a:latin typeface="Arial" panose="020B0604020202020204" pitchFamily="34" charset="0"/>
                <a:cs typeface="Arial" panose="020B0604020202020204" pitchFamily="34" charset="0"/>
              </a:rPr>
              <a:t>Neutral</a:t>
            </a:r>
            <a:r>
              <a:rPr lang="en-US" sz="2400" dirty="0">
                <a:latin typeface="Arial" panose="020B0604020202020204" pitchFamily="34" charset="0"/>
                <a:cs typeface="Arial" panose="020B0604020202020204" pitchFamily="34" charset="0"/>
              </a:rPr>
              <a:t>: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gravity and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buoyancy coincide.</a:t>
            </a:r>
          </a:p>
          <a:p>
            <a:pPr>
              <a:lnSpc>
                <a:spcPct val="150000"/>
              </a:lnSpc>
            </a:pPr>
            <a:r>
              <a:rPr lang="en-US" sz="2400" b="1" dirty="0">
                <a:latin typeface="Arial" panose="020B0604020202020204" pitchFamily="34" charset="0"/>
                <a:cs typeface="Arial" panose="020B0604020202020204" pitchFamily="34" charset="0"/>
              </a:rPr>
              <a:t>Unstable</a:t>
            </a:r>
            <a:r>
              <a:rPr lang="en-US" sz="2400" dirty="0">
                <a:latin typeface="Arial" panose="020B0604020202020204" pitchFamily="34" charset="0"/>
                <a:cs typeface="Arial" panose="020B0604020202020204" pitchFamily="34" charset="0"/>
              </a:rPr>
              <a:t>: The buoyant force causes an overturning moment which will</a:t>
            </a:r>
          </a:p>
          <a:p>
            <a:pPr>
              <a:lnSpc>
                <a:spcPct val="150000"/>
              </a:lnSpc>
            </a:pPr>
            <a:r>
              <a:rPr lang="en-US" sz="2400" dirty="0">
                <a:latin typeface="Arial" panose="020B0604020202020204" pitchFamily="34" charset="0"/>
                <a:cs typeface="Arial" panose="020B0604020202020204" pitchFamily="34" charset="0"/>
              </a:rPr>
              <a:t>cause the floating object to topple over.</a:t>
            </a:r>
          </a:p>
        </p:txBody>
      </p:sp>
    </p:spTree>
    <p:extLst>
      <p:ext uri="{BB962C8B-B14F-4D97-AF65-F5344CB8AC3E}">
        <p14:creationId xmlns:p14="http://schemas.microsoft.com/office/powerpoint/2010/main" val="220336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Fluid flow is a part of fluid mechanics that deals with the dynamics of fluids. The motion of a fluid subjected to unbalanced forces is known as fluid dynamics. As long as unbalanced pressures are applied, this motion will continue.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Fluid in motion</a:t>
            </a:r>
          </a:p>
        </p:txBody>
      </p:sp>
    </p:spTree>
    <p:extLst>
      <p:ext uri="{BB962C8B-B14F-4D97-AF65-F5344CB8AC3E}">
        <p14:creationId xmlns:p14="http://schemas.microsoft.com/office/powerpoint/2010/main" val="253880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Fluid in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NATURE OF FLUIDS AND TYPES FLOW</a:t>
            </a:r>
          </a:p>
          <a:p>
            <a:pPr>
              <a:lnSpc>
                <a:spcPct val="150000"/>
              </a:lnSpc>
            </a:pPr>
            <a:r>
              <a:rPr lang="en-US" sz="2400" b="1" dirty="0">
                <a:latin typeface="Arial" panose="020B0604020202020204" pitchFamily="34" charset="0"/>
                <a:cs typeface="Arial" panose="020B0604020202020204" pitchFamily="34" charset="0"/>
              </a:rPr>
              <a:t>Flow patterns: </a:t>
            </a:r>
            <a:r>
              <a:rPr lang="en-US" sz="2400" dirty="0">
                <a:latin typeface="Arial" panose="020B0604020202020204" pitchFamily="34" charset="0"/>
                <a:cs typeface="Arial" panose="020B0604020202020204" pitchFamily="34" charset="0"/>
              </a:rPr>
              <a:t>A fluid consists of a large number of individual particles moving in the general direction of flow. The velocity of any particle is a vector quantity having magnitude and direction which may vary over time.</a:t>
            </a:r>
          </a:p>
        </p:txBody>
      </p:sp>
    </p:spTree>
    <p:extLst>
      <p:ext uri="{BB962C8B-B14F-4D97-AF65-F5344CB8AC3E}">
        <p14:creationId xmlns:p14="http://schemas.microsoft.com/office/powerpoint/2010/main" val="238421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Fluid in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TYPES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Steady flow;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Unsteady flow;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Uniform flow;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Non-uniform flow;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Laminar flow;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Turbulent flow.</a:t>
            </a:r>
          </a:p>
        </p:txBody>
      </p:sp>
    </p:spTree>
    <p:extLst>
      <p:ext uri="{BB962C8B-B14F-4D97-AF65-F5344CB8AC3E}">
        <p14:creationId xmlns:p14="http://schemas.microsoft.com/office/powerpoint/2010/main" val="172433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Fluid in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REYNOLDS NUMBER</a:t>
            </a:r>
          </a:p>
          <a:p>
            <a:pPr>
              <a:lnSpc>
                <a:spcPct val="150000"/>
              </a:lnSpc>
            </a:pPr>
            <a:r>
              <a:rPr lang="en-US" sz="2400" dirty="0">
                <a:latin typeface="Arial" panose="020B0604020202020204" pitchFamily="34" charset="0"/>
                <a:cs typeface="Arial" panose="020B0604020202020204" pitchFamily="34" charset="0"/>
              </a:rPr>
              <a:t>Reynolds number is a dimensionless quantity that helps predict fluid flow</a:t>
            </a:r>
          </a:p>
          <a:p>
            <a:pPr>
              <a:lnSpc>
                <a:spcPct val="150000"/>
              </a:lnSpc>
            </a:pPr>
            <a:r>
              <a:rPr lang="en-US" sz="2400" dirty="0">
                <a:latin typeface="Arial" panose="020B0604020202020204" pitchFamily="34" charset="0"/>
                <a:cs typeface="Arial" panose="020B0604020202020204" pitchFamily="34" charset="0"/>
              </a:rPr>
              <a:t>patterns in different situations by measuring the ratio between different forces.</a:t>
            </a:r>
          </a:p>
        </p:txBody>
      </p:sp>
    </p:spTree>
    <p:extLst>
      <p:ext uri="{BB962C8B-B14F-4D97-AF65-F5344CB8AC3E}">
        <p14:creationId xmlns:p14="http://schemas.microsoft.com/office/powerpoint/2010/main" val="202515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Fluid in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FLUID IN MOTION CALCULATIONS</a:t>
            </a:r>
          </a:p>
          <a:p>
            <a:pPr>
              <a:lnSpc>
                <a:spcPct val="150000"/>
              </a:lnSpc>
            </a:pPr>
            <a:r>
              <a:rPr lang="en-US" sz="2400" dirty="0">
                <a:latin typeface="Arial" panose="020B0604020202020204" pitchFamily="34" charset="0"/>
                <a:cs typeface="Arial" panose="020B0604020202020204" pitchFamily="34" charset="0"/>
              </a:rPr>
              <a:t>Hydrodynamics deals with the flow of water in pipes or open channels. The main difference between pipe flow and open-channel flow is that pipe flow is regarded as fluid that flows in closed conduits and are entirely in contact with rigid boundaries. Open-channel flows, on the other hand, are those whose boundaries are not entirely a solid and rigid material. Due to the differences in those boundaries, different forces affect the two types of flows and different formulae are therefore used in calculations.</a:t>
            </a:r>
          </a:p>
        </p:txBody>
      </p:sp>
    </p:spTree>
    <p:extLst>
      <p:ext uri="{BB962C8B-B14F-4D97-AF65-F5344CB8AC3E}">
        <p14:creationId xmlns:p14="http://schemas.microsoft.com/office/powerpoint/2010/main" val="235797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Properties of fluids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PROPERTIES OF A FLUID: DENSITY</a:t>
            </a:r>
          </a:p>
          <a:p>
            <a:pPr>
              <a:lnSpc>
                <a:spcPct val="150000"/>
              </a:lnSpc>
            </a:pPr>
            <a:r>
              <a:rPr lang="en-US" sz="2400" dirty="0">
                <a:latin typeface="Arial" panose="020B0604020202020204" pitchFamily="34" charset="0"/>
                <a:cs typeface="Arial" panose="020B0604020202020204" pitchFamily="34" charset="0"/>
              </a:rPr>
              <a:t>The density of a fluid is defined as its mass per unit volume and its units are</a:t>
            </a:r>
          </a:p>
          <a:p>
            <a:pPr>
              <a:lnSpc>
                <a:spcPct val="150000"/>
              </a:lnSpc>
            </a:pPr>
            <a:r>
              <a:rPr lang="en-US" sz="2400" dirty="0">
                <a:latin typeface="Arial" panose="020B0604020202020204" pitchFamily="34" charset="0"/>
                <a:cs typeface="Arial" panose="020B0604020202020204" pitchFamily="34" charset="0"/>
              </a:rPr>
              <a:t>kg/m3.</a:t>
            </a: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Fluid in motion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CONSERVATION OF ENERGY IN FLUIDS</a:t>
            </a:r>
          </a:p>
          <a:p>
            <a:pPr>
              <a:lnSpc>
                <a:spcPct val="150000"/>
              </a:lnSpc>
            </a:pPr>
            <a:r>
              <a:rPr lang="en-US" sz="2400" dirty="0">
                <a:latin typeface="Arial" panose="020B0604020202020204" pitchFamily="34" charset="0"/>
                <a:cs typeface="Arial" panose="020B0604020202020204" pitchFamily="34" charset="0"/>
              </a:rPr>
              <a:t>The law of conservation of energy states that energy can be neither created nor destroyed, only converted from one kind of energy into another. In other words, the total energy of an isolated system remains constant. The same principle applies to fluid mechanics.</a:t>
            </a:r>
          </a:p>
        </p:txBody>
      </p:sp>
    </p:spTree>
    <p:extLst>
      <p:ext uri="{BB962C8B-B14F-4D97-AF65-F5344CB8AC3E}">
        <p14:creationId xmlns:p14="http://schemas.microsoft.com/office/powerpoint/2010/main" val="24255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Measuring the flow of liquids is a critical need in many industrial applications. In some operations, the ability to conduct accurate flow measurements is so important that it can make the difference between making a profit or taking a loss. Flow measurement involves using flow meters that measure the amount of fluid moving through a pipe, channel or space by measuring volumetric flow rates.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Flow measurement using instruments</a:t>
            </a:r>
          </a:p>
        </p:txBody>
      </p:sp>
    </p:spTree>
    <p:extLst>
      <p:ext uri="{BB962C8B-B14F-4D97-AF65-F5344CB8AC3E}">
        <p14:creationId xmlns:p14="http://schemas.microsoft.com/office/powerpoint/2010/main" val="222335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Flow measurement using instruments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MEASUREMENT</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Flow measurement involves using flow meters that measure the amount of fluid moving through a pipe, channel or space by measuring volumetric flow rates. There are many different types of flow meters that can be </a:t>
            </a:r>
            <a:r>
              <a:rPr lang="en-US" sz="2400" dirty="0" err="1">
                <a:latin typeface="Arial" panose="020B0604020202020204" pitchFamily="34" charset="0"/>
                <a:cs typeface="Arial" panose="020B0604020202020204" pitchFamily="34" charset="0"/>
              </a:rPr>
              <a:t>utilised</a:t>
            </a:r>
            <a:r>
              <a:rPr lang="en-US" sz="2400" dirty="0">
                <a:latin typeface="Arial" panose="020B0604020202020204" pitchFamily="34" charset="0"/>
                <a:cs typeface="Arial" panose="020B0604020202020204" pitchFamily="34" charset="0"/>
              </a:rPr>
              <a:t> depending on the nature of the application.</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40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Flow measurement using instruments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MEASUREMENT: MECHANICAL FLOWMETER</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Mechanical flow meters consist of a moving part or rotational device. The liquid that passes through the mechanical flowmeter induces rotation or displacement of the moving part. The flow rate that is created in the flowmeter is proportional to the movement of the device. The rotameter is an example of this type of flow meter.</a:t>
            </a:r>
          </a:p>
        </p:txBody>
      </p:sp>
    </p:spTree>
    <p:extLst>
      <p:ext uri="{BB962C8B-B14F-4D97-AF65-F5344CB8AC3E}">
        <p14:creationId xmlns:p14="http://schemas.microsoft.com/office/powerpoint/2010/main" val="147586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Flow measurement using instruments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FLOW MEASUREMENT: PRESSURE DROP FLOWMETER</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With most pressure drop-based flow measurement instruments, the flow rate is determined by measuring the fluid’s velocity or the change in kinetic energy. Velocity depends on the pressure differential that is forcing the fluid through the pipe. Because the pipe’s cross-sectional area is known and remains constant, the average velocity is an indication of the flow rate. The pitot tube and the venturi meter are examples of this type of flow meter.</a:t>
            </a:r>
          </a:p>
        </p:txBody>
      </p:sp>
    </p:spTree>
    <p:extLst>
      <p:ext uri="{BB962C8B-B14F-4D97-AF65-F5344CB8AC3E}">
        <p14:creationId xmlns:p14="http://schemas.microsoft.com/office/powerpoint/2010/main" val="372801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Flow measurement using instruments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PITOT TUBE</a:t>
            </a:r>
          </a:p>
          <a:p>
            <a:pPr>
              <a:lnSpc>
                <a:spcPct val="150000"/>
              </a:lnSpc>
            </a:pPr>
            <a:r>
              <a:rPr lang="en-US" sz="2400" dirty="0">
                <a:latin typeface="Arial" panose="020B0604020202020204" pitchFamily="34" charset="0"/>
                <a:cs typeface="Arial" panose="020B0604020202020204" pitchFamily="34" charset="0"/>
              </a:rPr>
              <a:t>Pitot tubes are widely used to determine a boat’s water speed, the airspeed of an aircraft, and measure air, liquid and gas flow velocities in various industrial applications. A simple pitot tube consists of a glass tube bent at right angle. The bent part is placed in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the pipe towards the flow of the fluid.</a:t>
            </a:r>
          </a:p>
        </p:txBody>
      </p:sp>
    </p:spTree>
    <p:extLst>
      <p:ext uri="{BB962C8B-B14F-4D97-AF65-F5344CB8AC3E}">
        <p14:creationId xmlns:p14="http://schemas.microsoft.com/office/powerpoint/2010/main" val="175724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Flow measurement using instruments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VENTURI METER</a:t>
            </a:r>
          </a:p>
          <a:p>
            <a:pPr>
              <a:lnSpc>
                <a:spcPct val="150000"/>
              </a:lnSpc>
            </a:pPr>
            <a:r>
              <a:rPr lang="en-US" sz="2400" dirty="0">
                <a:latin typeface="Arial" panose="020B0604020202020204" pitchFamily="34" charset="0"/>
                <a:cs typeface="Arial" panose="020B0604020202020204" pitchFamily="34" charset="0"/>
              </a:rPr>
              <a:t>A Venturi meter is a type of differential pressure flow meter that generates flow measurement by measuring the pressure difference at two different locations in a pipe. This pressure difference is created by decreasing the diameter of the pipe, which causes an increase in flow velocity and a corresponding drop in pressure.</a:t>
            </a:r>
          </a:p>
        </p:txBody>
      </p:sp>
    </p:spTree>
    <p:extLst>
      <p:ext uri="{BB962C8B-B14F-4D97-AF65-F5344CB8AC3E}">
        <p14:creationId xmlns:p14="http://schemas.microsoft.com/office/powerpoint/2010/main" val="3795728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 big distribution networks, there are very long lengths of pipes and numerous apparatus in the pipe systems. The losses caused by long lengths of pipes and the existence of fittings, bends and valves in pipelines cannot be ignored when the pressure loss and power needed to drive the fluid need to be calculated.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8: Pipeline systems</a:t>
            </a:r>
          </a:p>
        </p:txBody>
      </p:sp>
    </p:spTree>
    <p:extLst>
      <p:ext uri="{BB962C8B-B14F-4D97-AF65-F5344CB8AC3E}">
        <p14:creationId xmlns:p14="http://schemas.microsoft.com/office/powerpoint/2010/main" val="1282749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Pipeline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LOSSES IN PIPELINES</a:t>
            </a:r>
          </a:p>
          <a:p>
            <a:pPr>
              <a:lnSpc>
                <a:spcPct val="150000"/>
              </a:lnSpc>
            </a:pPr>
            <a:r>
              <a:rPr lang="en-US" sz="2400" dirty="0">
                <a:latin typeface="Arial" panose="020B0604020202020204" pitchFamily="34" charset="0"/>
                <a:cs typeface="Arial" panose="020B0604020202020204" pitchFamily="34" charset="0"/>
              </a:rPr>
              <a:t>The kinds of losses that exist in pipelines can be </a:t>
            </a:r>
            <a:r>
              <a:rPr lang="en-US" sz="2400" dirty="0" err="1">
                <a:latin typeface="Arial" panose="020B0604020202020204" pitchFamily="34" charset="0"/>
                <a:cs typeface="Arial" panose="020B0604020202020204" pitchFamily="34" charset="0"/>
              </a:rPr>
              <a:t>categorised</a:t>
            </a:r>
            <a:r>
              <a:rPr lang="en-US" sz="2400" dirty="0">
                <a:latin typeface="Arial" panose="020B0604020202020204" pitchFamily="34" charset="0"/>
                <a:cs typeface="Arial" panose="020B0604020202020204" pitchFamily="34" charset="0"/>
              </a:rPr>
              <a:t> into minor losses (caused by shock) and major losses (due to friction).</a:t>
            </a:r>
          </a:p>
        </p:txBody>
      </p:sp>
    </p:spTree>
    <p:extLst>
      <p:ext uri="{BB962C8B-B14F-4D97-AF65-F5344CB8AC3E}">
        <p14:creationId xmlns:p14="http://schemas.microsoft.com/office/powerpoint/2010/main" val="414370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Pipeline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LOSSES IN PIPELINES: MINOR LOSSES</a:t>
            </a:r>
          </a:p>
          <a:p>
            <a:pPr>
              <a:lnSpc>
                <a:spcPct val="150000"/>
              </a:lnSpc>
            </a:pPr>
            <a:r>
              <a:rPr lang="en-US" sz="2400" dirty="0">
                <a:latin typeface="Arial" panose="020B0604020202020204" pitchFamily="34" charset="0"/>
                <a:cs typeface="Arial" panose="020B0604020202020204" pitchFamily="34" charset="0"/>
              </a:rPr>
              <a:t>Minor losses are caused by the disruption of flow due to the installation of valves, fittings and bends. These losses do not play a major role in losses that occur in a pipeline, but when each loss is added it can still have a significant influence on the total loss in a pipeline.</a:t>
            </a:r>
          </a:p>
        </p:txBody>
      </p:sp>
    </p:spTree>
    <p:extLst>
      <p:ext uri="{BB962C8B-B14F-4D97-AF65-F5344CB8AC3E}">
        <p14:creationId xmlns:p14="http://schemas.microsoft.com/office/powerpoint/2010/main" val="150689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Properties of fluids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PROPERTIES OF A FLUID: SPECIFIC WEIGHT</a:t>
            </a:r>
          </a:p>
          <a:p>
            <a:pPr>
              <a:lnSpc>
                <a:spcPct val="150000"/>
              </a:lnSpc>
            </a:pPr>
            <a:r>
              <a:rPr lang="en-US" sz="2400" dirty="0">
                <a:latin typeface="Arial" panose="020B0604020202020204" pitchFamily="34" charset="0"/>
                <a:cs typeface="Arial" panose="020B0604020202020204" pitchFamily="34" charset="0"/>
              </a:rPr>
              <a:t>The specific weight of a fluid is defined as its weight per unit volume and its</a:t>
            </a:r>
          </a:p>
          <a:p>
            <a:pPr>
              <a:lnSpc>
                <a:spcPct val="150000"/>
              </a:lnSpc>
            </a:pPr>
            <a:r>
              <a:rPr lang="en-US" sz="2400" dirty="0">
                <a:latin typeface="Arial" panose="020B0604020202020204" pitchFamily="34" charset="0"/>
                <a:cs typeface="Arial" panose="020B0604020202020204" pitchFamily="34" charset="0"/>
              </a:rPr>
              <a:t>units are N/m3.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165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Pipeline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LOSSES IN PIPELINES: MAJOR LOSSES</a:t>
            </a:r>
          </a:p>
          <a:p>
            <a:pPr>
              <a:lnSpc>
                <a:spcPct val="150000"/>
              </a:lnSpc>
            </a:pPr>
            <a:r>
              <a:rPr lang="en-US" sz="2400" dirty="0">
                <a:latin typeface="Arial" panose="020B0604020202020204" pitchFamily="34" charset="0"/>
                <a:cs typeface="Arial" panose="020B0604020202020204" pitchFamily="34" charset="0"/>
              </a:rPr>
              <a:t>Major losses are associated with frictional energy loss that is caused by the viscous effects of the fluid and roughness of the pipe wall. Major losses create a pressure drop along the pipe since the pressure must work to overcome the frictional resistance.</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56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Pipeline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EQUIVALENT LENGTH</a:t>
            </a:r>
          </a:p>
          <a:p>
            <a:pPr>
              <a:lnSpc>
                <a:spcPct val="150000"/>
              </a:lnSpc>
            </a:pPr>
            <a:r>
              <a:rPr lang="en-US" sz="2400" dirty="0">
                <a:latin typeface="Arial" panose="020B0604020202020204" pitchFamily="34" charset="0"/>
                <a:cs typeface="Arial" panose="020B0604020202020204" pitchFamily="34" charset="0"/>
              </a:rPr>
              <a:t>Another way to describe the hydraulic resistance of valves and fittings is to use an equivalent-length ratio. This requires converting the shock loss within a fitting, bend or valve to an equivalent length of pipe that would produce the same loss due to its loss coefficient.</a:t>
            </a:r>
          </a:p>
        </p:txBody>
      </p:sp>
    </p:spTree>
    <p:extLst>
      <p:ext uri="{BB962C8B-B14F-4D97-AF65-F5344CB8AC3E}">
        <p14:creationId xmlns:p14="http://schemas.microsoft.com/office/powerpoint/2010/main" val="411518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An orifice is an opening, of any size or shape, in a pipe or at the bottom or side wall of a container through which fluid is discharged. This opening is typically created by placing a plate or a thin edge within a fluid-carrying pipe or container. The shape and size of the orifice plays a crucial role in determining the characteristics of fluid flow through it.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9: Flow through orifices</a:t>
            </a:r>
          </a:p>
        </p:txBody>
      </p:sp>
    </p:spTree>
    <p:extLst>
      <p:ext uri="{BB962C8B-B14F-4D97-AF65-F5344CB8AC3E}">
        <p14:creationId xmlns:p14="http://schemas.microsoft.com/office/powerpoint/2010/main" val="251189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Flow through orifices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SMALL ORIFICES</a:t>
            </a:r>
          </a:p>
          <a:p>
            <a:pPr>
              <a:lnSpc>
                <a:spcPct val="150000"/>
              </a:lnSpc>
            </a:pPr>
            <a:r>
              <a:rPr lang="en-US" sz="2400" dirty="0">
                <a:latin typeface="Arial" panose="020B0604020202020204" pitchFamily="34" charset="0"/>
                <a:cs typeface="Arial" panose="020B0604020202020204" pitchFamily="34" charset="0"/>
              </a:rPr>
              <a:t>Orifices may be classified based on their size, shape, sharpness and discharge An orifice is known as a small orifice if the head of liquid from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the orifice is more than five times the depth of the orifice.</a:t>
            </a:r>
          </a:p>
        </p:txBody>
      </p:sp>
    </p:spTree>
    <p:extLst>
      <p:ext uri="{BB962C8B-B14F-4D97-AF65-F5344CB8AC3E}">
        <p14:creationId xmlns:p14="http://schemas.microsoft.com/office/powerpoint/2010/main" val="2685832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Flow through orifices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VENA CONTRACTA</a:t>
            </a:r>
          </a:p>
          <a:p>
            <a:pPr>
              <a:lnSpc>
                <a:spcPct val="150000"/>
              </a:lnSpc>
            </a:pPr>
            <a:r>
              <a:rPr lang="en-US" sz="2400" dirty="0">
                <a:latin typeface="Arial" panose="020B0604020202020204" pitchFamily="34" charset="0"/>
                <a:cs typeface="Arial" panose="020B0604020202020204" pitchFamily="34" charset="0"/>
              </a:rPr>
              <a:t>Vena </a:t>
            </a:r>
            <a:r>
              <a:rPr lang="en-US" sz="2400" dirty="0" err="1">
                <a:latin typeface="Arial" panose="020B0604020202020204" pitchFamily="34" charset="0"/>
                <a:cs typeface="Arial" panose="020B0604020202020204" pitchFamily="34" charset="0"/>
              </a:rPr>
              <a:t>contracta</a:t>
            </a:r>
            <a:r>
              <a:rPr lang="en-US" sz="2400" dirty="0">
                <a:latin typeface="Arial" panose="020B0604020202020204" pitchFamily="34" charset="0"/>
                <a:cs typeface="Arial" panose="020B0604020202020204" pitchFamily="34" charset="0"/>
              </a:rPr>
              <a:t> is the point in the fluid stream where the cross-sectional area of the stream is the least and fluid velocity is at its maximum. The distance of vena </a:t>
            </a:r>
            <a:r>
              <a:rPr lang="en-US" sz="2400" dirty="0" err="1">
                <a:latin typeface="Arial" panose="020B0604020202020204" pitchFamily="34" charset="0"/>
                <a:cs typeface="Arial" panose="020B0604020202020204" pitchFamily="34" charset="0"/>
              </a:rPr>
              <a:t>contracta</a:t>
            </a:r>
            <a:r>
              <a:rPr lang="en-US" sz="2400" dirty="0">
                <a:latin typeface="Arial" panose="020B0604020202020204" pitchFamily="34" charset="0"/>
                <a:cs typeface="Arial" panose="020B0604020202020204" pitchFamily="34" charset="0"/>
              </a:rPr>
              <a:t> from the orifice is approximately equal to one-half the depth or diameter of the orifice. The stream lines of flow are converging up to the vena </a:t>
            </a:r>
            <a:r>
              <a:rPr lang="en-US" sz="2400" dirty="0" err="1">
                <a:latin typeface="Arial" panose="020B0604020202020204" pitchFamily="34" charset="0"/>
                <a:cs typeface="Arial" panose="020B0604020202020204" pitchFamily="34" charset="0"/>
              </a:rPr>
              <a:t>contracta</a:t>
            </a:r>
            <a:r>
              <a:rPr lang="en-US" sz="2400" dirty="0">
                <a:latin typeface="Arial" panose="020B0604020202020204" pitchFamily="34" charset="0"/>
                <a:cs typeface="Arial" panose="020B0604020202020204" pitchFamily="34" charset="0"/>
              </a:rPr>
              <a:t> and beyond this section the stream lines are parallel.</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965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Flow through orifices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FOR ORIFICE FLOW</a:t>
            </a:r>
          </a:p>
          <a:p>
            <a:pPr>
              <a:lnSpc>
                <a:spcPct val="150000"/>
              </a:lnSpc>
            </a:pPr>
            <a:r>
              <a:rPr lang="en-US" sz="2400" dirty="0">
                <a:latin typeface="Arial" panose="020B0604020202020204" pitchFamily="34" charset="0"/>
                <a:cs typeface="Arial" panose="020B0604020202020204" pitchFamily="34" charset="0"/>
              </a:rPr>
              <a:t>If the geometric properties of the orifice and the properties of the fluid are known, the orifice can be used to measure flow rates and to calculate all the flow coefficients.</a:t>
            </a:r>
          </a:p>
        </p:txBody>
      </p:sp>
    </p:spTree>
    <p:extLst>
      <p:ext uri="{BB962C8B-B14F-4D97-AF65-F5344CB8AC3E}">
        <p14:creationId xmlns:p14="http://schemas.microsoft.com/office/powerpoint/2010/main" val="1560986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Fluid momentum is a concept in fluid mechanics that describes the motion of</a:t>
            </a:r>
          </a:p>
          <a:p>
            <a:pPr>
              <a:lnSpc>
                <a:spcPct val="150000"/>
              </a:lnSpc>
            </a:pPr>
            <a:r>
              <a:rPr lang="en-ZA" sz="2400" dirty="0">
                <a:latin typeface="Arial" panose="020B0604020202020204" pitchFamily="34" charset="0"/>
                <a:cs typeface="Arial" panose="020B0604020202020204" pitchFamily="34" charset="0"/>
              </a:rPr>
              <a:t>a fluid and its resistance to changes in motion. The design of many hydraulic</a:t>
            </a:r>
          </a:p>
          <a:p>
            <a:pPr>
              <a:lnSpc>
                <a:spcPct val="150000"/>
              </a:lnSpc>
            </a:pPr>
            <a:r>
              <a:rPr lang="en-ZA" sz="2400" dirty="0">
                <a:latin typeface="Arial" panose="020B0604020202020204" pitchFamily="34" charset="0"/>
                <a:cs typeface="Arial" panose="020B0604020202020204" pitchFamily="34" charset="0"/>
              </a:rPr>
              <a:t>structures, such as tapered pipes and bends, as well as blades in pumps and</a:t>
            </a:r>
          </a:p>
          <a:p>
            <a:pPr>
              <a:lnSpc>
                <a:spcPct val="150000"/>
              </a:lnSpc>
            </a:pPr>
            <a:r>
              <a:rPr lang="en-ZA" sz="2400" dirty="0">
                <a:latin typeface="Arial" panose="020B0604020202020204" pitchFamily="34" charset="0"/>
                <a:cs typeface="Arial" panose="020B0604020202020204" pitchFamily="34" charset="0"/>
              </a:rPr>
              <a:t>turbines, depends upon the forces that a fluid flow exerts on them.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10: Conservation of a momentum (fluid momentum)</a:t>
            </a:r>
          </a:p>
        </p:txBody>
      </p:sp>
    </p:spTree>
    <p:extLst>
      <p:ext uri="{BB962C8B-B14F-4D97-AF65-F5344CB8AC3E}">
        <p14:creationId xmlns:p14="http://schemas.microsoft.com/office/powerpoint/2010/main" val="768526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Conservation of a momentum (fluid momentum)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FORCE EXERTED BY A JET OF FLUID</a:t>
            </a:r>
          </a:p>
          <a:p>
            <a:pPr>
              <a:lnSpc>
                <a:spcPct val="150000"/>
              </a:lnSpc>
            </a:pPr>
            <a:r>
              <a:rPr lang="en-US" sz="2400" dirty="0">
                <a:latin typeface="Arial" panose="020B0604020202020204" pitchFamily="34" charset="0"/>
                <a:cs typeface="Arial" panose="020B0604020202020204" pitchFamily="34" charset="0"/>
              </a:rPr>
              <a:t>When a fluid is supplied by a nozzle, a high velocity jet of fluid is produced which is then used to supply water for firefighting equipment or to drive the vanes of </a:t>
            </a:r>
            <a:r>
              <a:rPr lang="en-US" sz="2400" dirty="0" err="1">
                <a:latin typeface="Arial" panose="020B0604020202020204" pitchFamily="34" charset="0"/>
                <a:cs typeface="Arial" panose="020B0604020202020204" pitchFamily="34" charset="0"/>
              </a:rPr>
              <a:t>pelton</a:t>
            </a:r>
            <a:r>
              <a:rPr lang="en-US" sz="2400" dirty="0">
                <a:latin typeface="Arial" panose="020B0604020202020204" pitchFamily="34" charset="0"/>
                <a:cs typeface="Arial" panose="020B0604020202020204" pitchFamily="34" charset="0"/>
              </a:rPr>
              <a:t> wheels or turbines. The momentum equation is used to determine the resultant force exerted by a jet of fluid on vanes as the flow changes its direction or the magnitude of velocity or both. </a:t>
            </a:r>
          </a:p>
        </p:txBody>
      </p:sp>
    </p:spTree>
    <p:extLst>
      <p:ext uri="{BB962C8B-B14F-4D97-AF65-F5344CB8AC3E}">
        <p14:creationId xmlns:p14="http://schemas.microsoft.com/office/powerpoint/2010/main" val="225772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Conservation of a momentum (fluid momentum)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FORCE ON A STATIONARY PLATE OR VANE</a:t>
            </a:r>
          </a:p>
          <a:p>
            <a:pPr>
              <a:lnSpc>
                <a:spcPct val="150000"/>
              </a:lnSpc>
            </a:pPr>
            <a:r>
              <a:rPr lang="en-US" sz="2400" dirty="0">
                <a:latin typeface="Arial" panose="020B0604020202020204" pitchFamily="34" charset="0"/>
                <a:cs typeface="Arial" panose="020B0604020202020204" pitchFamily="34" charset="0"/>
              </a:rPr>
              <a:t>When dealing with stationary vanes, only the jet of fluid is moving and the velocity of the vane is zero. The result is that the total mass flow rate of the jet is effective in the dynamic force exerted on the vane. The velocity after it strikes the stationary vane is dissipated and becomes zero.</a:t>
            </a:r>
          </a:p>
        </p:txBody>
      </p:sp>
    </p:spTree>
    <p:extLst>
      <p:ext uri="{BB962C8B-B14F-4D97-AF65-F5344CB8AC3E}">
        <p14:creationId xmlns:p14="http://schemas.microsoft.com/office/powerpoint/2010/main" val="346672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Conservation of a momentum (fluid momentum)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FORCE ON A MOVING PLATE OR VANE</a:t>
            </a:r>
          </a:p>
          <a:p>
            <a:pPr>
              <a:lnSpc>
                <a:spcPct val="150000"/>
              </a:lnSpc>
            </a:pPr>
            <a:r>
              <a:rPr lang="en-US" sz="2400" dirty="0">
                <a:latin typeface="Arial" panose="020B0604020202020204" pitchFamily="34" charset="0"/>
                <a:cs typeface="Arial" panose="020B0604020202020204" pitchFamily="34" charset="0"/>
              </a:rPr>
              <a:t>When dealing with a single moving vane, the velocity of the jet relative to the vane will determine the effective mass flow rate impacting on the vane. The length of the jet is continually increasing. Part of the fluid leaving the nozzle is required to extend the length of the jet thus reducing the amount of mass flow that strikes the vane.</a:t>
            </a:r>
          </a:p>
        </p:txBody>
      </p:sp>
    </p:spTree>
    <p:extLst>
      <p:ext uri="{BB962C8B-B14F-4D97-AF65-F5344CB8AC3E}">
        <p14:creationId xmlns:p14="http://schemas.microsoft.com/office/powerpoint/2010/main" val="352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Properties of fluids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PROPERTIES OF A FLUID: COMPRESSIBILITY</a:t>
            </a:r>
          </a:p>
          <a:p>
            <a:pPr>
              <a:lnSpc>
                <a:spcPct val="150000"/>
              </a:lnSpc>
            </a:pPr>
            <a:r>
              <a:rPr lang="en-US" sz="2400" dirty="0">
                <a:latin typeface="Arial" panose="020B0604020202020204" pitchFamily="34" charset="0"/>
                <a:cs typeface="Arial" panose="020B0604020202020204" pitchFamily="34" charset="0"/>
              </a:rPr>
              <a:t>The compressibility of a fluid is its ability to change its volume under pressure. Compressibility of a liquid is defined as the reciprocal of its bulk modulus (K). Bulk modulus is the ratio between the change in pressure and the volumetric strain and its unit is Pa. </a:t>
            </a:r>
          </a:p>
        </p:txBody>
      </p:sp>
    </p:spTree>
    <p:extLst>
      <p:ext uri="{BB962C8B-B14F-4D97-AF65-F5344CB8AC3E}">
        <p14:creationId xmlns:p14="http://schemas.microsoft.com/office/powerpoint/2010/main" val="170449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Conservation of a momentum (fluid momentum)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FORCE EXERTED ON REDUCERS AND BENDS</a:t>
            </a:r>
          </a:p>
          <a:p>
            <a:pPr>
              <a:lnSpc>
                <a:spcPct val="150000"/>
              </a:lnSpc>
            </a:pPr>
            <a:r>
              <a:rPr lang="en-US" sz="2400" dirty="0">
                <a:latin typeface="Arial" panose="020B0604020202020204" pitchFamily="34" charset="0"/>
                <a:cs typeface="Arial" panose="020B0604020202020204" pitchFamily="34" charset="0"/>
              </a:rPr>
              <a:t>When dealing with flow in pipelines, two forces need to be considered. The</a:t>
            </a:r>
          </a:p>
          <a:p>
            <a:pPr>
              <a:lnSpc>
                <a:spcPct val="150000"/>
              </a:lnSpc>
            </a:pPr>
            <a:r>
              <a:rPr lang="en-US" sz="2400" dirty="0">
                <a:latin typeface="Arial" panose="020B0604020202020204" pitchFamily="34" charset="0"/>
                <a:cs typeface="Arial" panose="020B0604020202020204" pitchFamily="34" charset="0"/>
              </a:rPr>
              <a:t>force due to pressure and the dynamic force due to change in momentum have an influence on the total force exerted on reducers and bends in a pipeline.</a:t>
            </a:r>
          </a:p>
        </p:txBody>
      </p:sp>
    </p:spTree>
    <p:extLst>
      <p:ext uri="{BB962C8B-B14F-4D97-AF65-F5344CB8AC3E}">
        <p14:creationId xmlns:p14="http://schemas.microsoft.com/office/powerpoint/2010/main" val="77418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Pumps are used to increase the energy level of water in order for it to be raised to a higher level. A reciprocating pump is also known as a positive displacement pump because it discharges a definite quantity of liquid. The delivery of a reciprocating pump is determined by the physical dimensions of the piston diameter and stroke length as well as the speed of the pump.</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11: Reciprocating pumps</a:t>
            </a:r>
          </a:p>
        </p:txBody>
      </p:sp>
    </p:spTree>
    <p:extLst>
      <p:ext uri="{BB962C8B-B14F-4D97-AF65-F5344CB8AC3E}">
        <p14:creationId xmlns:p14="http://schemas.microsoft.com/office/powerpoint/2010/main" val="1035305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CYLINDER</a:t>
            </a:r>
          </a:p>
          <a:p>
            <a:pPr>
              <a:lnSpc>
                <a:spcPct val="150000"/>
              </a:lnSpc>
            </a:pPr>
            <a:r>
              <a:rPr lang="en-US" sz="2400" dirty="0">
                <a:latin typeface="Arial" panose="020B0604020202020204" pitchFamily="34" charset="0"/>
                <a:cs typeface="Arial" panose="020B0604020202020204" pitchFamily="34" charset="0"/>
              </a:rPr>
              <a:t>The cylinder serves as a chamber for the liquid to be drawn in at low pressure and delivered at high pressure. It accommodates the reciprocating piston.</a:t>
            </a:r>
          </a:p>
        </p:txBody>
      </p:sp>
    </p:spTree>
    <p:extLst>
      <p:ext uri="{BB962C8B-B14F-4D97-AF65-F5344CB8AC3E}">
        <p14:creationId xmlns:p14="http://schemas.microsoft.com/office/powerpoint/2010/main" val="3492332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PISTON AND PISTON ROD</a:t>
            </a:r>
          </a:p>
          <a:p>
            <a:pPr>
              <a:lnSpc>
                <a:spcPct val="150000"/>
              </a:lnSpc>
            </a:pPr>
            <a:r>
              <a:rPr lang="en-US" sz="2400" dirty="0">
                <a:latin typeface="Arial" panose="020B0604020202020204" pitchFamily="34" charset="0"/>
                <a:cs typeface="Arial" panose="020B0604020202020204" pitchFamily="34" charset="0"/>
              </a:rPr>
              <a:t>The piston has seals in order to create a vacuum during the suction stroke and high pressure during the delivery stroke. The piston rod allows the piston to be connected to the connecting rod which is connected to a rotating crank.</a:t>
            </a:r>
          </a:p>
        </p:txBody>
      </p:sp>
    </p:spTree>
    <p:extLst>
      <p:ext uri="{BB962C8B-B14F-4D97-AF65-F5344CB8AC3E}">
        <p14:creationId xmlns:p14="http://schemas.microsoft.com/office/powerpoint/2010/main" val="169062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CRANK AND CONNECTING ROD</a:t>
            </a:r>
          </a:p>
          <a:p>
            <a:pPr>
              <a:lnSpc>
                <a:spcPct val="150000"/>
              </a:lnSpc>
            </a:pPr>
            <a:r>
              <a:rPr lang="en-US" sz="2400" dirty="0">
                <a:latin typeface="Arial" panose="020B0604020202020204" pitchFamily="34" charset="0"/>
                <a:cs typeface="Arial" panose="020B0604020202020204" pitchFamily="34" charset="0"/>
              </a:rPr>
              <a:t>The function of the crank and connecting rod is to convert angular motion of</a:t>
            </a:r>
          </a:p>
          <a:p>
            <a:pPr>
              <a:lnSpc>
                <a:spcPct val="150000"/>
              </a:lnSpc>
            </a:pPr>
            <a:r>
              <a:rPr lang="en-US" sz="2400" dirty="0">
                <a:latin typeface="Arial" panose="020B0604020202020204" pitchFamily="34" charset="0"/>
                <a:cs typeface="Arial" panose="020B0604020202020204" pitchFamily="34" charset="0"/>
              </a:rPr>
              <a:t>the electrical motor and crank to linear reciprocating motion for the piston.</a:t>
            </a:r>
          </a:p>
        </p:txBody>
      </p:sp>
    </p:spTree>
    <p:extLst>
      <p:ext uri="{BB962C8B-B14F-4D97-AF65-F5344CB8AC3E}">
        <p14:creationId xmlns:p14="http://schemas.microsoft.com/office/powerpoint/2010/main" val="2607040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SUCTION PIPE</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suction pipe connects the cylinder to the lower liquid level in order for the liquid to be drawn into the cylinder.</a:t>
            </a:r>
          </a:p>
        </p:txBody>
      </p:sp>
    </p:spTree>
    <p:extLst>
      <p:ext uri="{BB962C8B-B14F-4D97-AF65-F5344CB8AC3E}">
        <p14:creationId xmlns:p14="http://schemas.microsoft.com/office/powerpoint/2010/main" val="1030740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DELIVERY PIPE</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delivery pipe connects the cylinder to the upper level in order for the high-pressure liquid to be delivered to the discharge outlet.</a:t>
            </a:r>
          </a:p>
        </p:txBody>
      </p:sp>
    </p:spTree>
    <p:extLst>
      <p:ext uri="{BB962C8B-B14F-4D97-AF65-F5344CB8AC3E}">
        <p14:creationId xmlns:p14="http://schemas.microsoft.com/office/powerpoint/2010/main" val="777832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SUCTION VALVE</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suction valve allows the low-pressure liquid to flow in one direction only</a:t>
            </a:r>
          </a:p>
          <a:p>
            <a:pPr>
              <a:lnSpc>
                <a:spcPct val="150000"/>
              </a:lnSpc>
            </a:pPr>
            <a:r>
              <a:rPr lang="en-US" sz="2400" dirty="0">
                <a:latin typeface="Arial" panose="020B0604020202020204" pitchFamily="34" charset="0"/>
                <a:cs typeface="Arial" panose="020B0604020202020204" pitchFamily="34" charset="0"/>
              </a:rPr>
              <a:t>into the cylinder. It is also known as a non-return valve. The valve is closed</a:t>
            </a:r>
          </a:p>
          <a:p>
            <a:pPr>
              <a:lnSpc>
                <a:spcPct val="150000"/>
              </a:lnSpc>
            </a:pPr>
            <a:r>
              <a:rPr lang="en-US" sz="2400" dirty="0">
                <a:latin typeface="Arial" panose="020B0604020202020204" pitchFamily="34" charset="0"/>
                <a:cs typeface="Arial" panose="020B0604020202020204" pitchFamily="34" charset="0"/>
              </a:rPr>
              <a:t>during the delivery stroke.</a:t>
            </a:r>
          </a:p>
        </p:txBody>
      </p:sp>
    </p:spTree>
    <p:extLst>
      <p:ext uri="{BB962C8B-B14F-4D97-AF65-F5344CB8AC3E}">
        <p14:creationId xmlns:p14="http://schemas.microsoft.com/office/powerpoint/2010/main" val="1245790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DELIVERY VALVE</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delivery valve allows the high-pressure liquid to flow in one direction only into the delivery pipe. It is also known as a non-return valve. The valve is closed during the suction stroke.</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92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FOOT VALVE</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foot valve is a non-return valve installed at the suction pipe inlet. The foot valve keeps the fluid trapped in the pipe by preventing the liquid in the suction pipe to drain out due to gravity when the pump is stopped. The pump stays primed, preventing cavitation or even pump burnout when the pump is restarted.</a:t>
            </a:r>
          </a:p>
        </p:txBody>
      </p:sp>
    </p:spTree>
    <p:extLst>
      <p:ext uri="{BB962C8B-B14F-4D97-AF65-F5344CB8AC3E}">
        <p14:creationId xmlns:p14="http://schemas.microsoft.com/office/powerpoint/2010/main" val="272268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Properties of fluids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PROPERTIES OF A FLUID: VISCOSITY</a:t>
            </a:r>
          </a:p>
          <a:p>
            <a:pPr>
              <a:lnSpc>
                <a:spcPct val="150000"/>
              </a:lnSpc>
            </a:pPr>
            <a:r>
              <a:rPr lang="en-US" sz="2400" dirty="0">
                <a:latin typeface="Arial" panose="020B0604020202020204" pitchFamily="34" charset="0"/>
                <a:cs typeface="Arial" panose="020B0604020202020204" pitchFamily="34" charset="0"/>
              </a:rPr>
              <a:t>The viscosity of a fluid is a measurement of the fluid’s resistance to flow and its units are </a:t>
            </a:r>
            <a:r>
              <a:rPr lang="en-US" sz="2400" dirty="0" err="1">
                <a:latin typeface="Arial" panose="020B0604020202020204" pitchFamily="34" charset="0"/>
                <a:cs typeface="Arial" panose="020B0604020202020204" pitchFamily="34" charset="0"/>
              </a:rPr>
              <a:t>Pa.s</a:t>
            </a:r>
            <a:r>
              <a:rPr lang="en-US" sz="2400" dirty="0">
                <a:latin typeface="Arial" panose="020B0604020202020204" pitchFamily="34" charset="0"/>
                <a:cs typeface="Arial" panose="020B0604020202020204" pitchFamily="34" charset="0"/>
              </a:rPr>
              <a:t>. It is also referred to as dynamic viscosity or absolute viscosity.</a:t>
            </a:r>
          </a:p>
        </p:txBody>
      </p:sp>
    </p:spTree>
    <p:extLst>
      <p:ext uri="{BB962C8B-B14F-4D97-AF65-F5344CB8AC3E}">
        <p14:creationId xmlns:p14="http://schemas.microsoft.com/office/powerpoint/2010/main" val="2943214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STRAINER</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strainer is an essential part of the pump and is located at the suction pipe inlet. The strainer helps in preventing the entry of solids from the liquid source into the cylinders.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485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5472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TYPES OF RECIPROCATING PUMPS AND HEADS</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Reciprocating pumps can be classified as follows:</a:t>
            </a:r>
          </a:p>
          <a:p>
            <a:pPr marL="342900" indent="-342900">
              <a:lnSpc>
                <a:spcPct val="150000"/>
              </a:lnSpc>
              <a:buFont typeface="Arial" panose="020B0604020202020204" pitchFamily="34" charset="0"/>
              <a:buChar char="•"/>
            </a:pPr>
            <a:r>
              <a:rPr lang="en-ZA" sz="2400" dirty="0">
                <a:solidFill>
                  <a:srgbClr val="000000"/>
                </a:solidFill>
                <a:latin typeface="Helvetica" pitchFamily="2" charset="0"/>
              </a:rPr>
              <a:t>A</a:t>
            </a:r>
            <a:r>
              <a:rPr lang="en-ZA" sz="2400" dirty="0">
                <a:solidFill>
                  <a:srgbClr val="000000"/>
                </a:solidFill>
                <a:effectLst/>
                <a:latin typeface="Helvetica" pitchFamily="2" charset="0"/>
              </a:rPr>
              <a:t>ccording to which side of piston is active; and</a:t>
            </a:r>
          </a:p>
          <a:p>
            <a:pPr marL="342900" indent="-342900">
              <a:lnSpc>
                <a:spcPct val="150000"/>
              </a:lnSpc>
              <a:buFont typeface="Arial" panose="020B0604020202020204" pitchFamily="34" charset="0"/>
              <a:buChar char="•"/>
            </a:pPr>
            <a:r>
              <a:rPr lang="en-ZA" sz="2400" dirty="0">
                <a:solidFill>
                  <a:srgbClr val="000000"/>
                </a:solidFill>
                <a:effectLst/>
                <a:latin typeface="Helvetica" pitchFamily="2" charset="0"/>
              </a:rPr>
              <a:t>According to number of cylinders.</a:t>
            </a:r>
          </a:p>
        </p:txBody>
      </p:sp>
    </p:spTree>
    <p:extLst>
      <p:ext uri="{BB962C8B-B14F-4D97-AF65-F5344CB8AC3E}">
        <p14:creationId xmlns:p14="http://schemas.microsoft.com/office/powerpoint/2010/main" val="653872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TYPES OF PRESSURE HEADS</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In order to determine the pressure and power required by a pump to move a fluid there are certain pressure heads that need to be considered. Some heads are actual vertical distances that can be observed by looking at the water levels of the pump system.</a:t>
            </a:r>
          </a:p>
        </p:txBody>
      </p:sp>
    </p:spTree>
    <p:extLst>
      <p:ext uri="{BB962C8B-B14F-4D97-AF65-F5344CB8AC3E}">
        <p14:creationId xmlns:p14="http://schemas.microsoft.com/office/powerpoint/2010/main" val="2704862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Reciprocating pumps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BASIC CALCULATIONS OF RECIPROCATING PUMPS</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theoretical flow rate of a reciprocating pump depends on the diameter and stroke length of the piston as well as the rotational speed of the crank. The actual flow rate of a reciprocating pump depends on how worn the seals are on the piston.</a:t>
            </a:r>
          </a:p>
        </p:txBody>
      </p:sp>
    </p:spTree>
    <p:extLst>
      <p:ext uri="{BB962C8B-B14F-4D97-AF65-F5344CB8AC3E}">
        <p14:creationId xmlns:p14="http://schemas.microsoft.com/office/powerpoint/2010/main" val="38043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Properties of fluids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PHYSICAL PROPERTIES OF A FLUID: SURFACE TENSION</a:t>
            </a:r>
          </a:p>
          <a:p>
            <a:pPr>
              <a:lnSpc>
                <a:spcPct val="150000"/>
              </a:lnSpc>
            </a:pPr>
            <a:r>
              <a:rPr lang="en-US" sz="2400" dirty="0">
                <a:latin typeface="Arial" panose="020B0604020202020204" pitchFamily="34" charset="0"/>
                <a:cs typeface="Arial" panose="020B0604020202020204" pitchFamily="34" charset="0"/>
              </a:rPr>
              <a:t>Surface tension is the tension of the surface film of a liquid caused by the attraction of the particles in the surface layer by the bulk of the liquid, which tends to </a:t>
            </a:r>
            <a:r>
              <a:rPr lang="en-US" sz="2400" dirty="0" err="1">
                <a:latin typeface="Arial" panose="020B0604020202020204" pitchFamily="34" charset="0"/>
                <a:cs typeface="Arial" panose="020B0604020202020204" pitchFamily="34" charset="0"/>
              </a:rPr>
              <a:t>minimise</a:t>
            </a:r>
            <a:r>
              <a:rPr lang="en-US" sz="2400" dirty="0">
                <a:latin typeface="Arial" panose="020B0604020202020204" pitchFamily="34" charset="0"/>
                <a:cs typeface="Arial" panose="020B0604020202020204" pitchFamily="34" charset="0"/>
              </a:rPr>
              <a:t> the surface area. This property enables objects with a density higher that water to float on a water surface without becoming even partially submerged.</a:t>
            </a:r>
          </a:p>
        </p:txBody>
      </p:sp>
    </p:spTree>
    <p:extLst>
      <p:ext uri="{BB962C8B-B14F-4D97-AF65-F5344CB8AC3E}">
        <p14:creationId xmlns:p14="http://schemas.microsoft.com/office/powerpoint/2010/main" val="91918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Pressure systems refer to regions within a fluid where the pressure varies. Pressure is defined as the force per unit area and is a crucial concept in understanding the behaviour of fluids. Fluids can include liquids and gases. The study of pressure systems helps explain how fluids move and interact within different environments.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Pressure systems</a:t>
            </a:r>
          </a:p>
        </p:txBody>
      </p:sp>
    </p:spTree>
    <p:extLst>
      <p:ext uri="{BB962C8B-B14F-4D97-AF65-F5344CB8AC3E}">
        <p14:creationId xmlns:p14="http://schemas.microsoft.com/office/powerpoint/2010/main" val="277580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Pressure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STATIC PRESSURE</a:t>
            </a:r>
          </a:p>
          <a:p>
            <a:pPr>
              <a:lnSpc>
                <a:spcPct val="150000"/>
              </a:lnSpc>
            </a:pPr>
            <a:r>
              <a:rPr lang="en-US" sz="2400" dirty="0">
                <a:latin typeface="Arial" panose="020B0604020202020204" pitchFamily="34" charset="0"/>
                <a:cs typeface="Arial" panose="020B0604020202020204" pitchFamily="34" charset="0"/>
              </a:rPr>
              <a:t>Static pressure is the pressure exerted by a fluid at rest and is measured in Pascal. The static pressure in a fluid depends on the height and the specific weight of the fluid. This is the reason why the pressure in a liquid increase with depth and the atmospheric pressure decrease with altitude.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84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77392</TotalTime>
  <Words>4021</Words>
  <Application>Microsoft Office PowerPoint</Application>
  <PresentationFormat>Widescreen</PresentationFormat>
  <Paragraphs>288</Paragraphs>
  <Slides>63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Brandon Grotesque Medium</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353</cp:revision>
  <dcterms:created xsi:type="dcterms:W3CDTF">2018-09-18T08:47:31Z</dcterms:created>
  <dcterms:modified xsi:type="dcterms:W3CDTF">2024-06-25T08:17:53Z</dcterms:modified>
</cp:coreProperties>
</file>