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14" r:id="rId3"/>
    <p:sldId id="437" r:id="rId4"/>
    <p:sldId id="450" r:id="rId5"/>
    <p:sldId id="449" r:id="rId6"/>
    <p:sldId id="438" r:id="rId7"/>
    <p:sldId id="443" r:id="rId8"/>
    <p:sldId id="439" r:id="rId9"/>
    <p:sldId id="440" r:id="rId10"/>
    <p:sldId id="447" r:id="rId11"/>
    <p:sldId id="441" r:id="rId12"/>
    <p:sldId id="448" r:id="rId13"/>
    <p:sldId id="45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6"/>
    <p:restoredTop sz="94529"/>
  </p:normalViewPr>
  <p:slideViewPr>
    <p:cSldViewPr snapToGrid="0" snapToObjects="1">
      <p:cViewPr>
        <p:scale>
          <a:sx n="56" d="100"/>
          <a:sy n="56" d="100"/>
        </p:scale>
        <p:origin x="-80" y="10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05/06/2023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05/06/2023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05/06/2023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05/06/2023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05/06/2023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05/06/2023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05/06/2023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05/06/2023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05/06/2023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05/06/2023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05/06/2023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05/06/2023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F88ABE-6952-F248-B720-9EA2977056C4}"/>
              </a:ext>
            </a:extLst>
          </p:cNvPr>
          <p:cNvPicPr>
            <a:picLocks noChangeAspect="1"/>
          </p:cNvPicPr>
          <p:nvPr/>
        </p:nvPicPr>
        <p:blipFill rotWithShape="1">
          <a:blip r:embed="rId3"/>
          <a:srcRect t="9853" b="41450"/>
          <a:stretch/>
        </p:blipFill>
        <p:spPr>
          <a:xfrm>
            <a:off x="-1021" y="0"/>
            <a:ext cx="1219217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a:solidFill>
                  <a:schemeClr val="bg1"/>
                </a:solidFill>
                <a:latin typeface="Brandon Grotesque Medium" panose="020B0603020203060202" pitchFamily="34" charset="77"/>
              </a:rPr>
              <a:t>Computer Practice: Farming</a:t>
            </a:r>
          </a:p>
          <a:p>
            <a:pPr algn="r"/>
            <a:r>
              <a:rPr lang="en-GB" sz="5400" b="1">
                <a:solidFill>
                  <a:schemeClr val="bg1"/>
                </a:solidFill>
                <a:latin typeface="Brandon Grotesque Medium" panose="020B0603020203060202" pitchFamily="34" charset="77"/>
              </a:rPr>
              <a:t>N5</a:t>
            </a:r>
            <a:endParaRPr lang="en-GB" sz="5400" b="1" dirty="0">
              <a:solidFill>
                <a:schemeClr val="bg1"/>
              </a:solidFill>
              <a:latin typeface="Brandon Grotesque Medium" panose="020B0603020203060202" pitchFamily="34" charset="77"/>
            </a:endParaRP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Spreadsheet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CHARTS WITHIN A SPREADSHEET</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Selecting the most appropriate chart type will make your data more effective and informative. There are different types of charts, including: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column chart,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stacked column chart,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line chart,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pie chart.</a:t>
            </a:r>
          </a:p>
        </p:txBody>
      </p:sp>
    </p:spTree>
    <p:extLst>
      <p:ext uri="{BB962C8B-B14F-4D97-AF65-F5344CB8AC3E}">
        <p14:creationId xmlns:p14="http://schemas.microsoft.com/office/powerpoint/2010/main" val="196434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PURPOSE OF USING PRESENTATION SOFTWARE</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A presentation program is a software package used to display information that addresses a certain topic, in the form of a slide show. The slide show is used to give a visual presentation. It can provide information, report progress, sell a product or service, help in decision-making, and help solve a problem.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Presentation application skills</a:t>
            </a:r>
          </a:p>
        </p:txBody>
      </p:sp>
    </p:spTree>
    <p:extLst>
      <p:ext uri="{BB962C8B-B14F-4D97-AF65-F5344CB8AC3E}">
        <p14:creationId xmlns:p14="http://schemas.microsoft.com/office/powerpoint/2010/main" val="198628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Presentation application skills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BENEFITS OF USING PRESENTATION APPLICATIONS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informs, persuades, motivates, or teaches the audience,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is a useful aid for a speaker,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gives an outline or a brief summary for the audience to easily follow the trend of the topic,</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 Animation and sound effects will ensure an interested and alert audience,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High-impact visuals keep the audience engaged.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26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Presentation application skills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CHARACTERISTICS OF A GOOD PRESENTATION DOCUMENT</a:t>
            </a:r>
          </a:p>
          <a:p>
            <a:pPr>
              <a:lnSpc>
                <a:spcPct val="150000"/>
              </a:lnSpc>
            </a:pPr>
            <a:r>
              <a:rPr lang="en-ZA" sz="2400" dirty="0">
                <a:latin typeface="Arial" panose="020B0604020202020204" pitchFamily="34" charset="0"/>
                <a:cs typeface="Arial" panose="020B0604020202020204" pitchFamily="34" charset="0"/>
              </a:rPr>
              <a:t>A good presentation is: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Brief</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Presentable,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Accurate,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Logical,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Interesting.</a:t>
            </a:r>
          </a:p>
        </p:txBody>
      </p:sp>
    </p:spTree>
    <p:extLst>
      <p:ext uri="{BB962C8B-B14F-4D97-AF65-F5344CB8AC3E}">
        <p14:creationId xmlns:p14="http://schemas.microsoft.com/office/powerpoint/2010/main" val="207164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ICT IN FARMING</a:t>
            </a:r>
          </a:p>
          <a:p>
            <a:pPr>
              <a:lnSpc>
                <a:spcPct val="150000"/>
              </a:lnSpc>
            </a:pPr>
            <a:r>
              <a:rPr lang="en-ZA" sz="2400" dirty="0">
                <a:latin typeface="Arial" panose="020B0604020202020204" pitchFamily="34" charset="0"/>
                <a:cs typeface="Arial" panose="020B0604020202020204" pitchFamily="34" charset="0"/>
              </a:rPr>
              <a:t>Modern agriculture is completely transformed by new advancements in Information and Communication Technologies (ICTs), ranging from robotics and drones to computer vision software. Farmers now have access to tools that will help them meet the demands of our world’s ever- increasing population.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Introduction to computers</a:t>
            </a:r>
          </a:p>
        </p:txBody>
      </p:sp>
    </p:spTree>
    <p:extLst>
      <p:ext uri="{BB962C8B-B14F-4D97-AF65-F5344CB8AC3E}">
        <p14:creationId xmlns:p14="http://schemas.microsoft.com/office/powerpoint/2010/main" val="257124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Introduction to computers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SMART FARMING</a:t>
            </a:r>
          </a:p>
          <a:p>
            <a:pPr>
              <a:lnSpc>
                <a:spcPct val="150000"/>
              </a:lnSpc>
            </a:pPr>
            <a:r>
              <a:rPr lang="en-ZA" sz="2400" dirty="0">
                <a:latin typeface="Arial" panose="020B0604020202020204" pitchFamily="34" charset="0"/>
                <a:cs typeface="Arial" panose="020B0604020202020204" pitchFamily="34" charset="0"/>
              </a:rPr>
              <a:t>Smart farming is a management concept focused on providing the agricultural industry with the infrastructure to leverage advanced technology – including big data, the cloud, and the Internet of Things (IoT) – for tracking, monitoring, automating, and analysing operations.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34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Introduction to computers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 PERSONAL COMPUTER (PC)</a:t>
            </a:r>
          </a:p>
          <a:p>
            <a:pPr>
              <a:lnSpc>
                <a:spcPct val="150000"/>
              </a:lnSpc>
            </a:pPr>
            <a:r>
              <a:rPr lang="en-ZA" sz="2400" dirty="0">
                <a:latin typeface="Arial" panose="020B0604020202020204" pitchFamily="34" charset="0"/>
                <a:cs typeface="Arial" panose="020B0604020202020204" pitchFamily="34" charset="0"/>
              </a:rPr>
              <a:t>PCs are used in various fields such as education, finance, business, healthcare, government, agriculture, manufacturing, and many more. Application software such as word processing programs, spreadsheets, database programs, accounting programs, and many more, is proof of the versatility of a PC.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47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Introduction to computers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MOBILE COMPUTING</a:t>
            </a:r>
          </a:p>
          <a:p>
            <a:pPr>
              <a:lnSpc>
                <a:spcPct val="150000"/>
              </a:lnSpc>
            </a:pPr>
            <a:r>
              <a:rPr lang="en-ZA" sz="2400" dirty="0">
                <a:latin typeface="Arial" panose="020B0604020202020204" pitchFamily="34" charset="0"/>
                <a:cs typeface="Arial" panose="020B0604020202020204" pitchFamily="34" charset="0"/>
              </a:rPr>
              <a:t>Mobile computing is the use of a portable or easily transported computer by using wireless Internet connection or Wi-Fi hotspots in the home, office, or public places such as coffee shops and airports. Mobile computing devices are generally modern-day handheld devices that have the hardware and software required to execute typical desktop and Web applications. They have similar hardware and software components as those used in personal computers.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56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NETWORKS AND ARCHITECTURES</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A network is a collection of devices connected through data communication links. The nodes are computers, servers, mainframes, network devices, peripherals, terminals, telephones, printers, or any other device capable of sending and receiving data. The purpose of a network is to allow the sharing of data and resources such as printers.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Networking concepts</a:t>
            </a:r>
          </a:p>
        </p:txBody>
      </p:sp>
    </p:spTree>
    <p:extLst>
      <p:ext uri="{BB962C8B-B14F-4D97-AF65-F5344CB8AC3E}">
        <p14:creationId xmlns:p14="http://schemas.microsoft.com/office/powerpoint/2010/main" val="25186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Networking concepts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 OF NETWORKS TO ENABLE THE INFORMATION AGE</a:t>
            </a:r>
          </a:p>
          <a:p>
            <a:pPr>
              <a:lnSpc>
                <a:spcPct val="150000"/>
              </a:lnSpc>
            </a:pPr>
            <a:r>
              <a:rPr lang="en-ZA" sz="2400" dirty="0">
                <a:latin typeface="Arial" panose="020B0604020202020204" pitchFamily="34" charset="0"/>
                <a:cs typeface="Arial" panose="020B0604020202020204" pitchFamily="34" charset="0"/>
              </a:rPr>
              <a:t>An immense quantity of information is available on the Internet – a large group of networks. Growing up in the information age is beneficial to education. Technology and networks in an interactive classroom are far more exciting for students. Physical or time constraints are unrestricted and students can work interactively. </a:t>
            </a:r>
          </a:p>
        </p:txBody>
      </p:sp>
    </p:spTree>
    <p:extLst>
      <p:ext uri="{BB962C8B-B14F-4D97-AF65-F5344CB8AC3E}">
        <p14:creationId xmlns:p14="http://schemas.microsoft.com/office/powerpoint/2010/main" val="70648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 THE MAIL MERGE FEATURE IN A DOCUMENT</a:t>
            </a:r>
          </a:p>
          <a:p>
            <a:pPr>
              <a:lnSpc>
                <a:spcPct val="150000"/>
              </a:lnSpc>
            </a:pPr>
            <a:r>
              <a:rPr lang="en-ZA" sz="2400" dirty="0">
                <a:latin typeface="Arial" panose="020B0604020202020204" pitchFamily="34" charset="0"/>
                <a:cs typeface="Arial" panose="020B0604020202020204" pitchFamily="34" charset="0"/>
              </a:rPr>
              <a:t>Mail Merge is used for regular correspondence with the same people. A main document (e.g. letter, labels, or envelopes) is prepared each time, but the same data source (names, addresses, etc.) is used several times. When the primary or main document is merged with the data source, a number of personalised documents are generated. Use mail merge when you want to create a set of documents that are basically the same but each document contains unique elements.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Word processing</a:t>
            </a:r>
          </a:p>
        </p:txBody>
      </p:sp>
    </p:spTree>
    <p:extLst>
      <p:ext uri="{BB962C8B-B14F-4D97-AF65-F5344CB8AC3E}">
        <p14:creationId xmlns:p14="http://schemas.microsoft.com/office/powerpoint/2010/main" val="81521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WORKSHEETS, ROWS, COLUMNS, AND CELLS</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worksheet</a:t>
            </a:r>
            <a:r>
              <a:rPr lang="en-ZA" sz="2400" dirty="0">
                <a:latin typeface="Arial" panose="020B0604020202020204" pitchFamily="34" charset="0"/>
                <a:cs typeface="Arial" panose="020B0604020202020204" pitchFamily="34" charset="0"/>
              </a:rPr>
              <a:t> consists of rows, columns and cells:</a:t>
            </a:r>
          </a:p>
          <a:p>
            <a:pPr>
              <a:lnSpc>
                <a:spcPct val="150000"/>
              </a:lnSpc>
            </a:pPr>
            <a:r>
              <a:rPr lang="en-ZA" sz="2400" b="1" dirty="0">
                <a:latin typeface="Arial" panose="020B0604020202020204" pitchFamily="34" charset="0"/>
                <a:cs typeface="Arial" panose="020B0604020202020204" pitchFamily="34" charset="0"/>
              </a:rPr>
              <a:t>Rows</a:t>
            </a:r>
            <a:r>
              <a:rPr lang="en-ZA" sz="2400" dirty="0">
                <a:latin typeface="Arial" panose="020B0604020202020204" pitchFamily="34" charset="0"/>
                <a:cs typeface="Arial" panose="020B0604020202020204" pitchFamily="34" charset="0"/>
              </a:rPr>
              <a:t> are arranged horizontally and are labelled with numbers.</a:t>
            </a:r>
          </a:p>
          <a:p>
            <a:pPr>
              <a:lnSpc>
                <a:spcPct val="150000"/>
              </a:lnSpc>
            </a:pPr>
            <a:r>
              <a:rPr lang="en-ZA" sz="2400" b="1" dirty="0">
                <a:latin typeface="Arial" panose="020B0604020202020204" pitchFamily="34" charset="0"/>
                <a:cs typeface="Arial" panose="020B0604020202020204" pitchFamily="34" charset="0"/>
              </a:rPr>
              <a:t>Columns</a:t>
            </a:r>
            <a:r>
              <a:rPr lang="en-ZA" sz="2400" dirty="0">
                <a:latin typeface="Arial" panose="020B0604020202020204" pitchFamily="34" charset="0"/>
                <a:cs typeface="Arial" panose="020B0604020202020204" pitchFamily="34" charset="0"/>
              </a:rPr>
              <a:t> are arranged vertically and are labelled with letters.</a:t>
            </a:r>
          </a:p>
          <a:p>
            <a:pPr>
              <a:lnSpc>
                <a:spcPct val="150000"/>
              </a:lnSpc>
            </a:pPr>
            <a:r>
              <a:rPr lang="en-ZA" sz="2400" dirty="0">
                <a:latin typeface="Arial" panose="020B0604020202020204" pitchFamily="34" charset="0"/>
                <a:cs typeface="Arial" panose="020B0604020202020204" pitchFamily="34" charset="0"/>
              </a:rPr>
              <a:t>Each block is called a </a:t>
            </a:r>
            <a:r>
              <a:rPr lang="en-ZA" sz="2400" b="1" dirty="0">
                <a:latin typeface="Arial" panose="020B0604020202020204" pitchFamily="34" charset="0"/>
                <a:cs typeface="Arial" panose="020B0604020202020204" pitchFamily="34" charset="0"/>
              </a:rPr>
              <a:t>cell</a:t>
            </a:r>
            <a:r>
              <a:rPr lang="en-ZA" sz="2400" dirty="0">
                <a:latin typeface="Arial" panose="020B0604020202020204" pitchFamily="34" charset="0"/>
                <a:cs typeface="Arial" panose="020B0604020202020204" pitchFamily="34" charset="0"/>
              </a:rPr>
              <a:t>. A cell is the position where a row and column intersect.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Spreadsheet</a:t>
            </a:r>
          </a:p>
        </p:txBody>
      </p:sp>
    </p:spTree>
    <p:extLst>
      <p:ext uri="{BB962C8B-B14F-4D97-AF65-F5344CB8AC3E}">
        <p14:creationId xmlns:p14="http://schemas.microsoft.com/office/powerpoint/2010/main" val="1262936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69879</TotalTime>
  <Words>872</Words>
  <Application>Microsoft Macintosh PowerPoint</Application>
  <PresentationFormat>Widescreen</PresentationFormat>
  <Paragraphs>67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312</cp:revision>
  <dcterms:created xsi:type="dcterms:W3CDTF">2018-09-18T08:47:31Z</dcterms:created>
  <dcterms:modified xsi:type="dcterms:W3CDTF">2023-06-08T07:49:38Z</dcterms:modified>
</cp:coreProperties>
</file>