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4" r:id="rId3"/>
    <p:sldId id="321" r:id="rId4"/>
    <p:sldId id="338" r:id="rId5"/>
    <p:sldId id="325" r:id="rId6"/>
    <p:sldId id="326" r:id="rId7"/>
    <p:sldId id="327" r:id="rId8"/>
    <p:sldId id="340" r:id="rId9"/>
    <p:sldId id="328" r:id="rId10"/>
    <p:sldId id="341" r:id="rId11"/>
    <p:sldId id="342" r:id="rId12"/>
    <p:sldId id="343" r:id="rId13"/>
    <p:sldId id="329" r:id="rId14"/>
    <p:sldId id="322" r:id="rId15"/>
    <p:sldId id="330" r:id="rId16"/>
    <p:sldId id="344" r:id="rId17"/>
    <p:sldId id="331" r:id="rId18"/>
    <p:sldId id="332" r:id="rId19"/>
    <p:sldId id="333" r:id="rId20"/>
    <p:sldId id="345" r:id="rId21"/>
    <p:sldId id="334" r:id="rId22"/>
    <p:sldId id="335" r:id="rId23"/>
    <p:sldId id="324" r:id="rId24"/>
    <p:sldId id="336" r:id="rId25"/>
    <p:sldId id="33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69"/>
    <p:restoredTop sz="94581"/>
  </p:normalViewPr>
  <p:slideViewPr>
    <p:cSldViewPr snapToGrid="0" snapToObjects="1">
      <p:cViewPr>
        <p:scale>
          <a:sx n="28" d="100"/>
          <a:sy n="28" d="100"/>
        </p:scale>
        <p:origin x="792" y="17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28/10/2022</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28/10/2022</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8B65B03-CB94-3843-A3D6-9BA8CD161BE7}"/>
              </a:ext>
            </a:extLst>
          </p:cNvPr>
          <p:cNvPicPr>
            <a:picLocks noChangeAspect="1"/>
          </p:cNvPicPr>
          <p:nvPr/>
        </p:nvPicPr>
        <p:blipFill rotWithShape="1">
          <a:blip r:embed="rId3"/>
          <a:srcRect t="29977" b="29985"/>
          <a:stretch/>
        </p:blipFill>
        <p:spPr>
          <a:xfrm>
            <a:off x="1" y="0"/>
            <a:ext cx="12190978"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Plant and Animal Production</a:t>
            </a:r>
          </a:p>
          <a:p>
            <a:pPr algn="r"/>
            <a:r>
              <a:rPr lang="en-GB" sz="5400" b="1" dirty="0">
                <a:solidFill>
                  <a:schemeClr val="bg1"/>
                </a:solidFill>
                <a:latin typeface="Brandon Grotesque Medium" panose="020B0603020203060202" pitchFamily="34" charset="77"/>
              </a:rPr>
              <a:t>N4</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Soil and their components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EFFECTS OF PHOSPHOROUS ON THE GROWTH OF PLANTS</a:t>
            </a:r>
          </a:p>
          <a:p>
            <a:pPr>
              <a:lnSpc>
                <a:spcPct val="150000"/>
              </a:lnSpc>
            </a:pPr>
            <a:r>
              <a:rPr lang="en-ZA" sz="2400" dirty="0">
                <a:latin typeface="Arial" panose="020B0604020202020204" pitchFamily="34" charset="0"/>
                <a:cs typeface="Arial" panose="020B0604020202020204" pitchFamily="34" charset="0"/>
              </a:rPr>
              <a:t>Phosphorous is required for plant respiration, photosynthesis and healthy growth. Plants also use phosphorous to produce flowers, fruit and seeds and it forms an important part of proteins, DNA and efficient water use.</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22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Soil and their components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EFFECTS OF POTASSIUM ON THE GROWTH OF PLANTS</a:t>
            </a:r>
          </a:p>
          <a:p>
            <a:pPr>
              <a:lnSpc>
                <a:spcPct val="150000"/>
              </a:lnSpc>
            </a:pPr>
            <a:r>
              <a:rPr lang="en-ZA" sz="2400" dirty="0">
                <a:latin typeface="Arial" panose="020B0604020202020204" pitchFamily="34" charset="0"/>
                <a:cs typeface="Arial" panose="020B0604020202020204" pitchFamily="34" charset="0"/>
              </a:rPr>
              <a:t>Potassium is required for photosynthesis and the transportation and storage of food. It also plays a part in the formation of cell walls, together with calcium and boron. Plants need potassium for fruit to ripen properly, seeds to fill, stems to lengthen, and resistance to pests and diseases. </a:t>
            </a:r>
          </a:p>
        </p:txBody>
      </p:sp>
    </p:spTree>
    <p:extLst>
      <p:ext uri="{BB962C8B-B14F-4D97-AF65-F5344CB8AC3E}">
        <p14:creationId xmlns:p14="http://schemas.microsoft.com/office/powerpoint/2010/main" val="12660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Soil and their components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EFFECTS OF MAGNESIUM ON THE GROWTH OF PLANTS</a:t>
            </a:r>
          </a:p>
          <a:p>
            <a:pPr>
              <a:lnSpc>
                <a:spcPct val="150000"/>
              </a:lnSpc>
            </a:pPr>
            <a:r>
              <a:rPr lang="en-ZA" sz="2400" dirty="0">
                <a:latin typeface="Arial" panose="020B0604020202020204" pitchFamily="34" charset="0"/>
                <a:cs typeface="Arial" panose="020B0604020202020204" pitchFamily="34" charset="0"/>
              </a:rPr>
              <a:t>Plants require magnesium for photosynthesis, to move phosphorous as needed throughout the plant, and to consume iron. </a:t>
            </a:r>
          </a:p>
        </p:txBody>
      </p:sp>
    </p:spTree>
    <p:extLst>
      <p:ext uri="{BB962C8B-B14F-4D97-AF65-F5344CB8AC3E}">
        <p14:creationId xmlns:p14="http://schemas.microsoft.com/office/powerpoint/2010/main" val="248228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Soil and their components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WATER AND MINERAL UPTAKE FROM SOIL</a:t>
            </a:r>
          </a:p>
          <a:p>
            <a:pPr>
              <a:lnSpc>
                <a:spcPct val="150000"/>
              </a:lnSpc>
            </a:pPr>
            <a:r>
              <a:rPr lang="en-ZA" sz="2400" dirty="0">
                <a:latin typeface="Arial" panose="020B0604020202020204" pitchFamily="34" charset="0"/>
                <a:cs typeface="Arial" panose="020B0604020202020204" pitchFamily="34" charset="0"/>
              </a:rPr>
              <a:t>Water is one of the most important elements in the life of plants. The macro- and micronutrients that plants need to thrive are dissolved in water in the soil, which the plants absorb via their root systems. They do this through a process called osmosis. </a:t>
            </a:r>
          </a:p>
        </p:txBody>
      </p:sp>
    </p:spTree>
    <p:extLst>
      <p:ext uri="{BB962C8B-B14F-4D97-AF65-F5344CB8AC3E}">
        <p14:creationId xmlns:p14="http://schemas.microsoft.com/office/powerpoint/2010/main" val="425590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Plant production is the growing of crops for food and for use as inputs in the production of other products. It is important to understand the external and internal structure of plants in order to optimise crop yield by applying the right amount of organic and chemical fertilisers, water, weed and pest control, and to know the proper way of harvesting and storing crops.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Plant production</a:t>
            </a:r>
          </a:p>
        </p:txBody>
      </p:sp>
      <p:pic>
        <p:nvPicPr>
          <p:cNvPr id="1025" name="Picture 1" descr="page49image45576576">
            <a:extLst>
              <a:ext uri="{FF2B5EF4-FFF2-40B4-BE49-F238E27FC236}">
                <a16:creationId xmlns:a16="http://schemas.microsoft.com/office/drawing/2014/main" id="{00D3EE95-0CAA-2E4D-8D33-D02E7721B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880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49image45576576">
            <a:extLst>
              <a:ext uri="{FF2B5EF4-FFF2-40B4-BE49-F238E27FC236}">
                <a16:creationId xmlns:a16="http://schemas.microsoft.com/office/drawing/2014/main" id="{05119077-2C74-0345-AE02-11FEE6F72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880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7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Plant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PLANT MORPHOLOGY AND PLANT PHYSIOLOGY</a:t>
            </a:r>
          </a:p>
          <a:p>
            <a:pPr>
              <a:lnSpc>
                <a:spcPct val="150000"/>
              </a:lnSpc>
            </a:pPr>
            <a:r>
              <a:rPr lang="en-ZA" sz="2400" dirty="0">
                <a:latin typeface="Arial" panose="020B0604020202020204" pitchFamily="34" charset="0"/>
                <a:cs typeface="Arial" panose="020B0604020202020204" pitchFamily="34" charset="0"/>
              </a:rPr>
              <a:t>Plant morphology, also known as </a:t>
            </a:r>
            <a:r>
              <a:rPr lang="en-ZA" sz="2400" dirty="0" err="1">
                <a:latin typeface="Arial" panose="020B0604020202020204" pitchFamily="34" charset="0"/>
                <a:cs typeface="Arial" panose="020B0604020202020204" pitchFamily="34" charset="0"/>
              </a:rPr>
              <a:t>phytomorphology</a:t>
            </a:r>
            <a:r>
              <a:rPr lang="en-ZA" sz="2400" dirty="0">
                <a:latin typeface="Arial" panose="020B0604020202020204" pitchFamily="34" charset="0"/>
                <a:cs typeface="Arial" panose="020B0604020202020204" pitchFamily="34" charset="0"/>
              </a:rPr>
              <a:t>, is the study of the external structure of plants and is useful when visually identifying plants. Plant physiology is the study of the way plants function, including all the processes involved in growth, metabolism, reproduction, defence and communication. </a:t>
            </a:r>
          </a:p>
        </p:txBody>
      </p:sp>
    </p:spTree>
    <p:extLst>
      <p:ext uri="{BB962C8B-B14F-4D97-AF65-F5344CB8AC3E}">
        <p14:creationId xmlns:p14="http://schemas.microsoft.com/office/powerpoint/2010/main" val="168709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Plant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PLANT REPRODUCTION AND CROP YIELD</a:t>
            </a:r>
          </a:p>
          <a:p>
            <a:pPr>
              <a:lnSpc>
                <a:spcPct val="150000"/>
              </a:lnSpc>
            </a:pPr>
            <a:r>
              <a:rPr lang="en-ZA" sz="2400" dirty="0">
                <a:latin typeface="Arial" panose="020B0604020202020204" pitchFamily="34" charset="0"/>
                <a:cs typeface="Arial" panose="020B0604020202020204" pitchFamily="34" charset="0"/>
              </a:rPr>
              <a:t>Plants, like all living organisms, pass on their genes to the next generation by reproducing. Plants that use their flowers for reproduction are said to reproduce sexually, while plants that do not use their flowers for reproduction reproduce asexually (also called vegetative reproduction).  </a:t>
            </a:r>
          </a:p>
          <a:p>
            <a:pPr>
              <a:lnSpc>
                <a:spcPct val="150000"/>
              </a:lnSpc>
            </a:pPr>
            <a:r>
              <a:rPr lang="en-ZA" sz="2400" dirty="0">
                <a:latin typeface="Arial" panose="020B0604020202020204" pitchFamily="34" charset="0"/>
                <a:cs typeface="Arial" panose="020B0604020202020204" pitchFamily="34" charset="0"/>
              </a:rPr>
              <a:t>Crop yield is a measurement of the amount of a crop that can be grown per unit area of land.</a:t>
            </a:r>
          </a:p>
        </p:txBody>
      </p:sp>
    </p:spTree>
    <p:extLst>
      <p:ext uri="{BB962C8B-B14F-4D97-AF65-F5344CB8AC3E}">
        <p14:creationId xmlns:p14="http://schemas.microsoft.com/office/powerpoint/2010/main" val="31171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Plant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CULTIVATION OF VEGETABLES</a:t>
            </a:r>
          </a:p>
          <a:p>
            <a:pPr>
              <a:lnSpc>
                <a:spcPct val="150000"/>
              </a:lnSpc>
            </a:pPr>
            <a:r>
              <a:rPr lang="en-ZA" sz="2400" dirty="0">
                <a:latin typeface="Arial" panose="020B0604020202020204" pitchFamily="34" charset="0"/>
                <a:cs typeface="Arial" panose="020B0604020202020204" pitchFamily="34" charset="0"/>
              </a:rPr>
              <a:t>The main objective of vegetable production is to achieve the best yield from crops in the least amount of time while keeping labour costs to a minimum. To achieve this objective, farmers need to understand the principles that govern vegetable production and how to control the optimum growing environment for specific vegetables. </a:t>
            </a:r>
          </a:p>
        </p:txBody>
      </p:sp>
    </p:spTree>
    <p:extLst>
      <p:ext uri="{BB962C8B-B14F-4D97-AF65-F5344CB8AC3E}">
        <p14:creationId xmlns:p14="http://schemas.microsoft.com/office/powerpoint/2010/main" val="413681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Plant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SCHEDULE AND OPERATE IRRIGATION</a:t>
            </a:r>
          </a:p>
          <a:p>
            <a:pPr>
              <a:lnSpc>
                <a:spcPct val="150000"/>
              </a:lnSpc>
            </a:pPr>
            <a:r>
              <a:rPr lang="en-ZA" sz="2400" dirty="0">
                <a:latin typeface="Arial" panose="020B0604020202020204" pitchFamily="34" charset="0"/>
                <a:cs typeface="Arial" panose="020B0604020202020204" pitchFamily="34" charset="0"/>
              </a:rPr>
              <a:t>Irrigation is simply the process of supplying controlled amounts of water to land or crops to assist in crop production. There are various types of irrigation, with differences in the way the plants are given water. In order to ensure that each plant receives the correct amount of water, the water must be applied to the plants as consistently as possible. </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614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Plant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WEEDS AND WEED CONTROL</a:t>
            </a:r>
          </a:p>
          <a:p>
            <a:pPr>
              <a:lnSpc>
                <a:spcPct val="150000"/>
              </a:lnSpc>
            </a:pPr>
            <a:r>
              <a:rPr lang="en-ZA" sz="2400" dirty="0">
                <a:latin typeface="Arial" panose="020B0604020202020204" pitchFamily="34" charset="0"/>
                <a:cs typeface="Arial" panose="020B0604020202020204" pitchFamily="34" charset="0"/>
              </a:rPr>
              <a:t>Weed control for farmers is very important as it will influence the crop yield, increase costs and affect the quality of the product. Severe weed infestation will affect irrigation and water flow to crops as well as interfere with the application of any pesticides. Weeds can also have diseases that will affect the crop. </a:t>
            </a:r>
          </a:p>
        </p:txBody>
      </p:sp>
    </p:spTree>
    <p:extLst>
      <p:ext uri="{BB962C8B-B14F-4D97-AF65-F5344CB8AC3E}">
        <p14:creationId xmlns:p14="http://schemas.microsoft.com/office/powerpoint/2010/main" val="281142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When we study agriculture we need to study soil and soil components because both plant and animal life depend on it. Plants grow in soil, and domesticated farm animals eat plants, so if there’s no soil, and no plant growth, then there will be nothing for those animals to eat. Soil is also one of the greatest assets of a country because the amount of soil that a country has is finite and cannot be increased.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Soil and their components</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Plant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HERBICIDES</a:t>
            </a:r>
          </a:p>
          <a:p>
            <a:pPr>
              <a:lnSpc>
                <a:spcPct val="150000"/>
              </a:lnSpc>
            </a:pPr>
            <a:r>
              <a:rPr lang="en-ZA" sz="2400" dirty="0">
                <a:latin typeface="Arial" panose="020B0604020202020204" pitchFamily="34" charset="0"/>
                <a:cs typeface="Arial" panose="020B0604020202020204" pitchFamily="34" charset="0"/>
              </a:rPr>
              <a:t>Herbicides have been the most common method of weed eradication since the 1950s. Herbicides work on impacting the specific growth phases of a particular weed by affecting the ability to germinate, controlling the spread of young plants and attacking more mature plants. One of the major disadvantages of the use of herbicides is that weeds can develop a resistance to the herbicide or the active ingredients in the herbicide. </a:t>
            </a:r>
          </a:p>
        </p:txBody>
      </p:sp>
    </p:spTree>
    <p:extLst>
      <p:ext uri="{BB962C8B-B14F-4D97-AF65-F5344CB8AC3E}">
        <p14:creationId xmlns:p14="http://schemas.microsoft.com/office/powerpoint/2010/main" val="2942916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Plant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PESTS AND DISEASES AFFECTING CROPS</a:t>
            </a:r>
          </a:p>
          <a:p>
            <a:pPr>
              <a:lnSpc>
                <a:spcPct val="150000"/>
              </a:lnSpc>
            </a:pPr>
            <a:r>
              <a:rPr lang="en-ZA" sz="2400" dirty="0">
                <a:latin typeface="Arial" panose="020B0604020202020204" pitchFamily="34" charset="0"/>
                <a:cs typeface="Arial" panose="020B0604020202020204" pitchFamily="34" charset="0"/>
              </a:rPr>
              <a:t>Pests and diseases will present on crops with nibbling on the leaves and stems, wilting leaves, falling leaves as well as mould or marks on the leaves. Plant diseases change the appearance of plants. </a:t>
            </a:r>
          </a:p>
        </p:txBody>
      </p:sp>
    </p:spTree>
    <p:extLst>
      <p:ext uri="{BB962C8B-B14F-4D97-AF65-F5344CB8AC3E}">
        <p14:creationId xmlns:p14="http://schemas.microsoft.com/office/powerpoint/2010/main" val="2178940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Plant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HARVESTING AND STORAGE</a:t>
            </a:r>
          </a:p>
          <a:p>
            <a:pPr>
              <a:lnSpc>
                <a:spcPct val="150000"/>
              </a:lnSpc>
            </a:pPr>
            <a:r>
              <a:rPr lang="en-ZA" sz="2400" dirty="0">
                <a:latin typeface="Arial" panose="020B0604020202020204" pitchFamily="34" charset="0"/>
                <a:cs typeface="Arial" panose="020B0604020202020204" pitchFamily="34" charset="0"/>
              </a:rPr>
              <a:t>Every vegetable has a different harvesting and storage technique that ensures optimum flavour, freshness and nutrition. Some vegetables are harvested at a certain maturity, while others are harvested for size. Many vegetables should be harvested often to induce the plant to produce more fruit. </a:t>
            </a:r>
          </a:p>
        </p:txBody>
      </p:sp>
    </p:spTree>
    <p:extLst>
      <p:ext uri="{BB962C8B-B14F-4D97-AF65-F5344CB8AC3E}">
        <p14:creationId xmlns:p14="http://schemas.microsoft.com/office/powerpoint/2010/main" val="1670417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DIGESTIVE SYSTEMS OF FARM ANIMALS </a:t>
            </a:r>
          </a:p>
          <a:p>
            <a:pPr>
              <a:lnSpc>
                <a:spcPct val="150000"/>
              </a:lnSpc>
            </a:pPr>
            <a:r>
              <a:rPr lang="en-ZA" sz="2400" dirty="0">
                <a:latin typeface="Arial" panose="020B0604020202020204" pitchFamily="34" charset="0"/>
                <a:cs typeface="Arial" panose="020B0604020202020204" pitchFamily="34" charset="0"/>
              </a:rPr>
              <a:t>Digestion is the consumption of food and water; chewing, chemical reaction of saliva, and swallowing of food; digestion of food and absorption of nutrients; maintaining hydration and electrolytes as well as the evacuation of waste.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Animal production</a:t>
            </a:r>
          </a:p>
        </p:txBody>
      </p:sp>
    </p:spTree>
    <p:extLst>
      <p:ext uri="{BB962C8B-B14F-4D97-AF65-F5344CB8AC3E}">
        <p14:creationId xmlns:p14="http://schemas.microsoft.com/office/powerpoint/2010/main" val="3023724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Animal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POULTRY PRODUCTION</a:t>
            </a:r>
          </a:p>
          <a:p>
            <a:pPr>
              <a:lnSpc>
                <a:spcPct val="150000"/>
              </a:lnSpc>
            </a:pPr>
            <a:r>
              <a:rPr lang="en-ZA" sz="2400" dirty="0">
                <a:latin typeface="Arial" panose="020B0604020202020204" pitchFamily="34" charset="0"/>
                <a:cs typeface="Arial" panose="020B0604020202020204" pitchFamily="34" charset="0"/>
              </a:rPr>
              <a:t>The growth of the poultry industry in South Africa has seen a rapid increase due to the quick turnaround time and the ability to have a number of diverse products from poultry farming, e.g., meat and eggs. </a:t>
            </a:r>
          </a:p>
        </p:txBody>
      </p:sp>
    </p:spTree>
    <p:extLst>
      <p:ext uri="{BB962C8B-B14F-4D97-AF65-F5344CB8AC3E}">
        <p14:creationId xmlns:p14="http://schemas.microsoft.com/office/powerpoint/2010/main" val="2550507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Animal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SHEEP AND GOAT PRODUCTION</a:t>
            </a:r>
          </a:p>
          <a:p>
            <a:pPr>
              <a:lnSpc>
                <a:spcPct val="150000"/>
              </a:lnSpc>
            </a:pPr>
            <a:r>
              <a:rPr lang="en-ZA" sz="2400" dirty="0">
                <a:latin typeface="Arial" panose="020B0604020202020204" pitchFamily="34" charset="0"/>
                <a:cs typeface="Arial" panose="020B0604020202020204" pitchFamily="34" charset="0"/>
              </a:rPr>
              <a:t>Goat breeds in South Africa are farmed for meat, milk or fibre (i.e., produced for hair). Different breeds are better suited for specific needs. </a:t>
            </a:r>
          </a:p>
          <a:p>
            <a:pPr>
              <a:lnSpc>
                <a:spcPct val="150000"/>
              </a:lnSpc>
            </a:pPr>
            <a:r>
              <a:rPr lang="en-ZA" sz="2400" dirty="0">
                <a:latin typeface="Arial" panose="020B0604020202020204" pitchFamily="34" charset="0"/>
                <a:cs typeface="Arial" panose="020B0604020202020204" pitchFamily="34" charset="0"/>
              </a:rPr>
              <a:t>Sheep production takes place to supply communities with meat and wool. Many sheep are kept in the semi-desert areas of the Karoo regions. Meat producing sheep are concentrated in the Karoo and Northern Cape </a:t>
            </a:r>
            <a:r>
              <a:rPr lang="en-ZA" sz="2400">
                <a:latin typeface="Arial" panose="020B0604020202020204" pitchFamily="34" charset="0"/>
                <a:cs typeface="Arial" panose="020B0604020202020204" pitchFamily="34" charset="0"/>
              </a:rPr>
              <a:t>areas.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67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Soil and their components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IMPORTANCE OF SOIL SCIENCE</a:t>
            </a:r>
          </a:p>
          <a:p>
            <a:pPr>
              <a:lnSpc>
                <a:spcPct val="150000"/>
              </a:lnSpc>
            </a:pPr>
            <a:r>
              <a:rPr lang="en-ZA" sz="2400" dirty="0">
                <a:latin typeface="Arial" panose="020B0604020202020204" pitchFamily="34" charset="0"/>
                <a:cs typeface="Arial" panose="020B0604020202020204" pitchFamily="34" charset="0"/>
              </a:rPr>
              <a:t>The study of soil as a natural resource includes the study of soil formation and classification, as well as the physical, chemical, biological, and fertility aspects of the soil and how these properties relate to how soils are used and managed. In order for soil to yield the best crop for the farmer, it is important for the farmer to be aware of every aspect of the soil and how to address soil shortcomings. </a:t>
            </a:r>
          </a:p>
        </p:txBody>
      </p:sp>
    </p:spTree>
    <p:extLst>
      <p:ext uri="{BB962C8B-B14F-4D97-AF65-F5344CB8AC3E}">
        <p14:creationId xmlns:p14="http://schemas.microsoft.com/office/powerpoint/2010/main" val="180134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Soil and their components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DEFINING SOIL</a:t>
            </a:r>
            <a:endParaRPr lang="en-ZA"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Soil is the loose material on the surface of the earth that covers most of the land. The four main components of soil are inorganic materials (or minerals), organic matter, air and water. Inorganic materials make up the bulk of soil. These are small particles of rock and sand that are formed when rock breaks down into many smaller pieces. </a:t>
            </a:r>
          </a:p>
        </p:txBody>
      </p:sp>
    </p:spTree>
    <p:extLst>
      <p:ext uri="{BB962C8B-B14F-4D97-AF65-F5344CB8AC3E}">
        <p14:creationId xmlns:p14="http://schemas.microsoft.com/office/powerpoint/2010/main" val="220343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Soil and their components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ESSENTIAL NUTRIENTS</a:t>
            </a:r>
          </a:p>
          <a:p>
            <a:pPr>
              <a:lnSpc>
                <a:spcPct val="150000"/>
              </a:lnSpc>
            </a:pPr>
            <a:r>
              <a:rPr lang="en-ZA" sz="2400" dirty="0">
                <a:latin typeface="Arial" panose="020B0604020202020204" pitchFamily="34" charset="0"/>
                <a:cs typeface="Arial" panose="020B0604020202020204" pitchFamily="34" charset="0"/>
              </a:rPr>
              <a:t>Most plants need different amounts of nutrients for normal and healthy growth, each of which serves a different purpose. It is therefore extremely important to ensure that the correct amount of each of the nutrients is available to plants in a form that they can absorb. Macro- and micronutrients are absorbed by plants as ions and are usually available as salts underground. </a:t>
            </a:r>
          </a:p>
        </p:txBody>
      </p:sp>
    </p:spTree>
    <p:extLst>
      <p:ext uri="{BB962C8B-B14F-4D97-AF65-F5344CB8AC3E}">
        <p14:creationId xmlns:p14="http://schemas.microsoft.com/office/powerpoint/2010/main" val="60974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Soil and their components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SOIL PH</a:t>
            </a:r>
          </a:p>
          <a:p>
            <a:pPr>
              <a:lnSpc>
                <a:spcPct val="150000"/>
              </a:lnSpc>
            </a:pPr>
            <a:r>
              <a:rPr lang="en-ZA" sz="2400" dirty="0">
                <a:latin typeface="Arial" panose="020B0604020202020204" pitchFamily="34" charset="0"/>
                <a:cs typeface="Arial" panose="020B0604020202020204" pitchFamily="34" charset="0"/>
              </a:rPr>
              <a:t>pH is the abbreviation for potential hydrogen. Soil pH is a unit of measurement of the acidity or alkalinity of soil and is used to analyse the characteristics of a sample of soil. Natural soil pH is dependent on the type of rock that broke down to create the soil, as well as the process that caused the rock to break down. </a:t>
            </a:r>
          </a:p>
        </p:txBody>
      </p:sp>
    </p:spTree>
    <p:extLst>
      <p:ext uri="{BB962C8B-B14F-4D97-AF65-F5344CB8AC3E}">
        <p14:creationId xmlns:p14="http://schemas.microsoft.com/office/powerpoint/2010/main" val="219069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Soil and their components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SOIL SAMPLING </a:t>
            </a:r>
          </a:p>
          <a:p>
            <a:pPr>
              <a:lnSpc>
                <a:spcPct val="150000"/>
              </a:lnSpc>
            </a:pPr>
            <a:r>
              <a:rPr lang="en-ZA" sz="2400" dirty="0">
                <a:latin typeface="Arial" panose="020B0604020202020204" pitchFamily="34" charset="0"/>
                <a:cs typeface="Arial" panose="020B0604020202020204" pitchFamily="34" charset="0"/>
              </a:rPr>
              <a:t>Soil sampling is a very important step for any agricultural enterprise. The process gives farmers information about which nutrients are present, and in which amounts, as well as which nutrients are missing from the soil. </a:t>
            </a:r>
          </a:p>
        </p:txBody>
      </p:sp>
    </p:spTree>
    <p:extLst>
      <p:ext uri="{BB962C8B-B14F-4D97-AF65-F5344CB8AC3E}">
        <p14:creationId xmlns:p14="http://schemas.microsoft.com/office/powerpoint/2010/main" val="275027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Soil and their components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SOIL SAMPLING STEPS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Look closely at the entire plot of land you want to test and note any visible differences in soil structure.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If there are obvious differences, then samples should be collected from each of the different soils.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If there aren’t major differences, then samples can be taken from the entire plot of land.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Ensure that the surface area is clear of rubble or organic material. </a:t>
            </a:r>
          </a:p>
        </p:txBody>
      </p:sp>
    </p:spTree>
    <p:extLst>
      <p:ext uri="{BB962C8B-B14F-4D97-AF65-F5344CB8AC3E}">
        <p14:creationId xmlns:p14="http://schemas.microsoft.com/office/powerpoint/2010/main" val="1109184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Soil and their components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EFFECTS OF NITROGEN ON THE GROWTH OF PLANTS</a:t>
            </a:r>
          </a:p>
          <a:p>
            <a:pPr>
              <a:lnSpc>
                <a:spcPct val="150000"/>
              </a:lnSpc>
            </a:pPr>
            <a:r>
              <a:rPr lang="en-ZA" sz="2400" dirty="0">
                <a:latin typeface="Arial" panose="020B0604020202020204" pitchFamily="34" charset="0"/>
                <a:cs typeface="Arial" panose="020B0604020202020204" pitchFamily="34" charset="0"/>
              </a:rPr>
              <a:t>Nitrogen is a primary macronutrient. Plants need nitrogen to produce proteins and chlorophyll. During photosynthesis, plants use energy from sunlight to convert carbon dioxide and other nutrients into elements that are further synthesised into amino acids that form proteins when they join. </a:t>
            </a:r>
          </a:p>
        </p:txBody>
      </p:sp>
    </p:spTree>
    <p:extLst>
      <p:ext uri="{BB962C8B-B14F-4D97-AF65-F5344CB8AC3E}">
        <p14:creationId xmlns:p14="http://schemas.microsoft.com/office/powerpoint/2010/main" val="1706410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44198</TotalTime>
  <Words>1799</Words>
  <Application>Microsoft Macintosh PowerPoint</Application>
  <PresentationFormat>Widescreen</PresentationFormat>
  <Paragraphs>104</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284</cp:revision>
  <dcterms:created xsi:type="dcterms:W3CDTF">2018-09-18T08:47:31Z</dcterms:created>
  <dcterms:modified xsi:type="dcterms:W3CDTF">2022-10-28T08:48:04Z</dcterms:modified>
</cp:coreProperties>
</file>